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267" r:id="rId3"/>
    <p:sldId id="285" r:id="rId4"/>
    <p:sldId id="276" r:id="rId5"/>
    <p:sldId id="286" r:id="rId6"/>
    <p:sldId id="277" r:id="rId7"/>
    <p:sldId id="287" r:id="rId8"/>
    <p:sldId id="274" r:id="rId9"/>
    <p:sldId id="279" r:id="rId10"/>
    <p:sldId id="280" r:id="rId11"/>
    <p:sldId id="281" r:id="rId12"/>
    <p:sldId id="282" r:id="rId13"/>
    <p:sldId id="283" r:id="rId14"/>
    <p:sldId id="284" r:id="rId15"/>
    <p:sldId id="275" r:id="rId16"/>
    <p:sldId id="278" r:id="rId17"/>
    <p:sldId id="269" r:id="rId18"/>
    <p:sldId id="27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D2E9EE"/>
    <a:srgbClr val="9DBA3B"/>
    <a:srgbClr val="266782"/>
    <a:srgbClr val="2DB2CF"/>
    <a:srgbClr val="A7A9AB"/>
    <a:srgbClr val="58585B"/>
    <a:srgbClr val="9A9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64" autoAdjust="0"/>
  </p:normalViewPr>
  <p:slideViewPr>
    <p:cSldViewPr snapToGrid="0" snapToObjects="1" showGuides="1">
      <p:cViewPr>
        <p:scale>
          <a:sx n="150" d="100"/>
          <a:sy n="150" d="100"/>
        </p:scale>
        <p:origin x="-280" y="-712"/>
      </p:cViewPr>
      <p:guideLst>
        <p:guide orient="horz" pos="2454"/>
        <p:guide orient="horz" pos="1665"/>
        <p:guide orient="horz" pos="380"/>
        <p:guide pos="5466"/>
        <p:guide pos="2874"/>
        <p:guide pos="3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39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6163-EDEA-0546-AF8B-90BCB7258165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03296-974C-BA4E-96B6-8AAD18ECE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414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BA3999B-581F-244C-A4ED-F2A64C4B4C60}" type="datetimeFigureOut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203C2CCC-44D0-4B40-9343-1A28B1A2D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4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1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97819"/>
            <a:ext cx="7762875" cy="1102519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2901951"/>
            <a:ext cx="3597275" cy="993775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CC22-31A9-5F4D-8313-F772C1EE39BB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116514" y="2901553"/>
            <a:ext cx="3570287" cy="994172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/>
            </a:lvl1pPr>
            <a:lvl2pPr marL="230188" indent="0">
              <a:buNone/>
              <a:defRPr sz="1400"/>
            </a:lvl2pPr>
            <a:lvl3pPr marL="458787" indent="0">
              <a:buNone/>
              <a:defRPr sz="1400"/>
            </a:lvl3pPr>
            <a:lvl4pPr marL="684212" indent="0">
              <a:buNone/>
              <a:defRPr sz="1400"/>
            </a:lvl4pPr>
            <a:lvl5pPr marL="912812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ESnet_Logo_Heade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33" y="651933"/>
            <a:ext cx="3288792" cy="960120"/>
          </a:xfrm>
          <a:prstGeom prst="rect">
            <a:avLst/>
          </a:prstGeom>
        </p:spPr>
      </p:pic>
      <p:pic>
        <p:nvPicPr>
          <p:cNvPr id="13" name="Picture 12" descr="DOE_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1038" y="4219194"/>
            <a:ext cx="1572768" cy="524256"/>
          </a:xfrm>
          <a:prstGeom prst="rect">
            <a:avLst/>
          </a:prstGeom>
        </p:spPr>
      </p:pic>
      <p:pic>
        <p:nvPicPr>
          <p:cNvPr id="14" name="Picture 13" descr="Lab_Logo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8971" y="4054602"/>
            <a:ext cx="908304" cy="68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6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EA20-4296-1F41-B5C0-947026B7619C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922985"/>
            <a:ext cx="7772400" cy="1021556"/>
          </a:xfrm>
        </p:spPr>
        <p:txBody>
          <a:bodyPr anchor="t"/>
          <a:lstStyle>
            <a:lvl1pPr algn="l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93058"/>
            <a:ext cx="7772400" cy="1125140"/>
          </a:xfrm>
        </p:spPr>
        <p:txBody>
          <a:bodyPr tIns="45720" bIns="182880" anchor="b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AC24-F311-C548-8BA4-8A2499F6EF02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37160" cy="5136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9" name="Picture 8" descr="ESnet_Logo_Foote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9144" y="4499805"/>
            <a:ext cx="1210056" cy="3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7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61122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61122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2CCB-F61C-654B-AF4D-73C61C68761F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30116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30116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FF4A-E192-594D-85D2-961A895021F6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1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1F21-67A6-0545-9EC8-D77229149F1E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B53A-4226-394C-9866-06ECB09BE5AD}" type="datetime1">
              <a:rPr lang="en-US" smtClean="0"/>
              <a:pPr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5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0275" y="4862517"/>
            <a:ext cx="16859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FCE69097-F061-2345-96E4-2074114512F2}" type="datetime1">
              <a:rPr lang="en-US" smtClean="0"/>
              <a:pPr/>
              <a:t>9/15/16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4862517"/>
            <a:ext cx="411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4862517"/>
            <a:ext cx="4476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487710A0-C33E-CC45-8305-B897475A1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37160" cy="5136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9" name="Picture 8" descr="ESnet_Logo_Footer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3744" y="4458514"/>
            <a:ext cx="1210056" cy="3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88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85000"/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9962" indent="-28575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Lucida Grande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zurawski@es.net" TargetMode="External"/><Relationship Id="rId3" Type="http://schemas.openxmlformats.org/officeDocument/2006/relationships/hyperlink" Target="mailto:kate@es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engage@es.ne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engage@es.ne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engage@es.ne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engage@es.ne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engage@es.ne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engage@es.ne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engage@es.ne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zurawski@es.net" TargetMode="External"/><Relationship Id="rId3" Type="http://schemas.openxmlformats.org/officeDocument/2006/relationships/hyperlink" Target="mailto:kate@es.ne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ngage@es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engage@es.n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engage@es.ne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engage@es.n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engage@es.n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engage@es.n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engage@es.ne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engage@e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79880"/>
            <a:ext cx="7762875" cy="1562100"/>
          </a:xfrm>
        </p:spPr>
        <p:txBody>
          <a:bodyPr/>
          <a:lstStyle/>
          <a:p>
            <a:r>
              <a:rPr lang="en-US" sz="3600" dirty="0" smtClean="0"/>
              <a:t>Motivations, Benefits, Challenges, &amp; Lessons Learned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8151"/>
            <a:ext cx="3912903" cy="99377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Energy Sciences Network (ESnet)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Lawrence Berkeley National Laboratory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27600" y="2977753"/>
            <a:ext cx="4216400" cy="994172"/>
          </a:xfrm>
        </p:spPr>
        <p:txBody>
          <a:bodyPr/>
          <a:lstStyle/>
          <a:p>
            <a:r>
              <a:rPr lang="en-US" dirty="0" smtClean="0"/>
              <a:t>Jason Zurawski – </a:t>
            </a:r>
            <a:r>
              <a:rPr lang="en-US" dirty="0" smtClean="0">
                <a:hlinkClick r:id="rId2"/>
              </a:rPr>
              <a:t>zurawski@es.net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Kate Petersen – </a:t>
            </a:r>
            <a:r>
              <a:rPr lang="en-US" dirty="0" smtClean="0">
                <a:hlinkClick r:id="rId3"/>
              </a:rPr>
              <a:t>kate@es.net</a:t>
            </a:r>
            <a:r>
              <a:rPr lang="en-US" dirty="0" smtClean="0"/>
              <a:t>  </a:t>
            </a:r>
          </a:p>
          <a:p>
            <a:r>
              <a:rPr lang="en-US" dirty="0"/>
              <a:t>RMACC Symposium and RMCMOA Workshop</a:t>
            </a:r>
          </a:p>
          <a:p>
            <a:r>
              <a:rPr lang="en-US" dirty="0"/>
              <a:t>August 11</a:t>
            </a:r>
            <a:r>
              <a:rPr lang="en-US" baseline="30000" dirty="0"/>
              <a:t>th</a:t>
            </a:r>
            <a:r>
              <a:rPr lang="en-US" dirty="0"/>
              <a:t> 2016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827303" y="2985080"/>
            <a:ext cx="0" cy="96321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88039" y="26396"/>
            <a:ext cx="4455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spcBef>
                <a:spcPts val="880"/>
              </a:spcBef>
              <a:buClr>
                <a:srgbClr val="2DB2CF"/>
              </a:buClr>
            </a:pPr>
            <a:r>
              <a:rPr lang="en-US" sz="1100" b="1" i="1" dirty="0" smtClean="0">
                <a:solidFill>
                  <a:srgbClr val="58585B"/>
                </a:solidFill>
              </a:rPr>
              <a:t>http:</a:t>
            </a:r>
            <a:r>
              <a:rPr lang="en-US" sz="1100" b="1" i="1" dirty="0">
                <a:solidFill>
                  <a:srgbClr val="58585B"/>
                </a:solidFill>
              </a:rPr>
              <a:t>//</a:t>
            </a:r>
            <a:r>
              <a:rPr lang="en-US" sz="1100" b="1" i="1" dirty="0" err="1">
                <a:solidFill>
                  <a:srgbClr val="58585B"/>
                </a:solidFill>
              </a:rPr>
              <a:t>www.es.net</a:t>
            </a:r>
            <a:r>
              <a:rPr lang="en-US" sz="1100" b="1" i="1" dirty="0">
                <a:solidFill>
                  <a:srgbClr val="58585B"/>
                </a:solidFill>
              </a:rPr>
              <a:t>/science-engagement/science-requirements-reviews/</a:t>
            </a:r>
            <a:endParaRPr lang="en-US" sz="1100" b="1" i="1" dirty="0" smtClean="0">
              <a:solidFill>
                <a:srgbClr val="58585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4681835"/>
            <a:ext cx="6366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© 2016, </a:t>
            </a:r>
            <a:r>
              <a:rPr lang="en-US" sz="600" dirty="0"/>
              <a:t>The Regents of the University of California, through Lawrence Berkeley National Laboratory (subject to receipt of any required approvals from the U.S. Dept. of Energy).  All rights reserved.</a:t>
            </a:r>
          </a:p>
          <a:p>
            <a:endParaRPr lang="en-US" sz="600" dirty="0"/>
          </a:p>
          <a:p>
            <a:r>
              <a:rPr lang="en-US" sz="600" b="1" i="1" dirty="0"/>
              <a:t>NOTICE</a:t>
            </a:r>
            <a:r>
              <a:rPr lang="en-US" sz="600" dirty="0"/>
              <a:t>.  This material is owned by the U.S. Department of Energy.  As such, the U.S. Government has been granted for itself and others acting on its behalf a paid-up, nonexclusive, irrevocable, worldwide license in the material to reproduce, prepare derivative works, and perform publicly and display publicly. </a:t>
            </a:r>
          </a:p>
        </p:txBody>
      </p:sp>
    </p:spTree>
    <p:extLst>
      <p:ext uri="{BB962C8B-B14F-4D97-AF65-F5344CB8AC3E}">
        <p14:creationId xmlns:p14="http://schemas.microsoft.com/office/powerpoint/2010/main" val="131191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 - Planning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Authority Figures</a:t>
            </a:r>
          </a:p>
          <a:p>
            <a:pPr lvl="1"/>
            <a:r>
              <a:rPr lang="en-US" sz="1800" dirty="0" smtClean="0"/>
              <a:t>For this to work (for IT, for research) the proper “person” needs to be leading and making the ask.  E.g. it has to be a facility/site wide choice to do this, and all levels need to buy in.  </a:t>
            </a:r>
          </a:p>
          <a:p>
            <a:r>
              <a:rPr lang="en-US" sz="1800" b="1" i="1" dirty="0" smtClean="0"/>
              <a:t>Timelines</a:t>
            </a:r>
          </a:p>
          <a:p>
            <a:pPr lvl="1"/>
            <a:r>
              <a:rPr lang="en-US" sz="1800" dirty="0" smtClean="0"/>
              <a:t>Be aggressive, but not overly aggressive.  Be reasonable in what you ask, and when you want it.  Too much time is almost as bad as not enough.  </a:t>
            </a:r>
          </a:p>
          <a:p>
            <a:r>
              <a:rPr lang="en-US" sz="1800" b="1" i="1" dirty="0" smtClean="0"/>
              <a:t>Incentives and Consequences</a:t>
            </a:r>
          </a:p>
          <a:p>
            <a:pPr lvl="1"/>
            <a:r>
              <a:rPr lang="en-US" sz="1800" dirty="0" smtClean="0"/>
              <a:t>For those that feel they can’t/won’t participate, offer incentives.  For those that flake out, make consequences known (work with the “authority figures”)</a:t>
            </a:r>
          </a:p>
          <a:p>
            <a:r>
              <a:rPr lang="en-US" sz="1800" b="1" i="1" dirty="0" smtClean="0"/>
              <a:t>Fate Sharing</a:t>
            </a:r>
          </a:p>
          <a:p>
            <a:pPr lvl="1"/>
            <a:r>
              <a:rPr lang="en-US" sz="1800" dirty="0" smtClean="0"/>
              <a:t>This process should benefit all parties equally.  Because of that,                 everyone has a stake in making it successful.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10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64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 – Case Studies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Too Much Information</a:t>
            </a:r>
          </a:p>
          <a:p>
            <a:pPr lvl="1"/>
            <a:r>
              <a:rPr lang="en-US" sz="1800" dirty="0" smtClean="0"/>
              <a:t>There is a tendency to ‘throw it all’ at a project like this.  When editing, throw away things that don’t add value to the story</a:t>
            </a:r>
          </a:p>
          <a:p>
            <a:r>
              <a:rPr lang="en-US" sz="1800" b="1" i="1" dirty="0" smtClean="0"/>
              <a:t>Not Enough Information</a:t>
            </a:r>
          </a:p>
          <a:p>
            <a:pPr lvl="1"/>
            <a:r>
              <a:rPr lang="en-US" sz="1800" dirty="0" smtClean="0"/>
              <a:t>Sometimes a technical detail to a researcher isn’t worth adding, when it may add depth to the story.  Ask questions during the review</a:t>
            </a:r>
          </a:p>
          <a:p>
            <a:r>
              <a:rPr lang="en-US" sz="1800" b="1" i="1" dirty="0" smtClean="0"/>
              <a:t>Wrong Information</a:t>
            </a:r>
          </a:p>
          <a:p>
            <a:pPr lvl="1"/>
            <a:r>
              <a:rPr lang="en-US" sz="1800" dirty="0" smtClean="0"/>
              <a:t>Check facts and figures.  Also don’t cut/paste previous year’s reviews.  The point of the exercise is to get accurate and recent pictures of the process</a:t>
            </a:r>
          </a:p>
          <a:p>
            <a:r>
              <a:rPr lang="en-US" sz="1800" b="1" i="1" dirty="0" smtClean="0"/>
              <a:t>Lack of Collaboration</a:t>
            </a:r>
          </a:p>
          <a:p>
            <a:pPr lvl="1"/>
            <a:r>
              <a:rPr lang="en-US" sz="1800" dirty="0" smtClean="0"/>
              <a:t>IT and Research should be working together on certain parts – in fact the case study is designed to facilitate that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11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551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 - 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err="1" smtClean="0"/>
              <a:t>Powerpoint</a:t>
            </a:r>
            <a:r>
              <a:rPr lang="en-US" sz="1800" b="1" i="1" dirty="0" smtClean="0"/>
              <a:t> Fest</a:t>
            </a:r>
          </a:p>
          <a:p>
            <a:pPr lvl="1"/>
            <a:r>
              <a:rPr lang="en-US" sz="1800" dirty="0" smtClean="0"/>
              <a:t>This is not about hearing a 1 hour colloquia on science or networking.  It is about giving a picture of the process, and finding areas of concern.  Limit speakers (and encourage brevity)</a:t>
            </a:r>
          </a:p>
          <a:p>
            <a:r>
              <a:rPr lang="en-US" sz="1800" b="1" i="1" dirty="0" smtClean="0"/>
              <a:t>Not Asking (Stupid) Questions</a:t>
            </a:r>
          </a:p>
          <a:p>
            <a:pPr lvl="1"/>
            <a:r>
              <a:rPr lang="en-US" sz="1800" dirty="0" smtClean="0"/>
              <a:t>If you don’t get it, ask.  Odds are IT and Science will hit areas they don’t understand in each other’s area of knowledge</a:t>
            </a:r>
          </a:p>
          <a:p>
            <a:r>
              <a:rPr lang="en-US" sz="1800" b="1" i="1" dirty="0" smtClean="0"/>
              <a:t>Not Being Present</a:t>
            </a:r>
          </a:p>
          <a:p>
            <a:pPr lvl="1"/>
            <a:r>
              <a:rPr lang="en-US" sz="1800" dirty="0" smtClean="0"/>
              <a:t>Submitting a case study is not enough.  Be in the room, and be a part of the conversation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12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969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 - </a:t>
            </a:r>
            <a:r>
              <a:rPr lang="en-US" sz="4000" dirty="0" err="1" smtClean="0"/>
              <a:t>Followup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If it</a:t>
            </a:r>
            <a:r>
              <a:rPr lang="fr-FR" sz="1800" b="1" i="1" dirty="0" smtClean="0"/>
              <a:t>’</a:t>
            </a:r>
            <a:r>
              <a:rPr lang="en-US" sz="1800" b="1" i="1" dirty="0" smtClean="0"/>
              <a:t>s a finding, it deserves a </a:t>
            </a:r>
            <a:r>
              <a:rPr lang="en-US" sz="1800" b="1" i="1" dirty="0" err="1" smtClean="0"/>
              <a:t>followup</a:t>
            </a:r>
            <a:endParaRPr lang="en-US" sz="1800" b="1" i="1" dirty="0" smtClean="0"/>
          </a:p>
          <a:p>
            <a:pPr lvl="1"/>
            <a:r>
              <a:rPr lang="en-US" sz="1800" dirty="0" smtClean="0"/>
              <a:t>Installation of new equipment, solicitations for funding, or planned upgrades: all of these should initiate a </a:t>
            </a:r>
            <a:r>
              <a:rPr lang="en-US" sz="1800" dirty="0" err="1" smtClean="0"/>
              <a:t>followup</a:t>
            </a:r>
            <a:r>
              <a:rPr lang="en-US" sz="1800" dirty="0" smtClean="0"/>
              <a:t> visit.  There are more too</a:t>
            </a:r>
          </a:p>
          <a:p>
            <a:r>
              <a:rPr lang="en-US" sz="1800" b="1" i="1" dirty="0" smtClean="0"/>
              <a:t>If its an area of friction, it certainly deserves a </a:t>
            </a:r>
            <a:r>
              <a:rPr lang="en-US" sz="1800" b="1" i="1" dirty="0" err="1" smtClean="0"/>
              <a:t>followup</a:t>
            </a:r>
            <a:endParaRPr lang="en-US" sz="1800" b="1" i="1" dirty="0" smtClean="0"/>
          </a:p>
          <a:p>
            <a:pPr lvl="1"/>
            <a:r>
              <a:rPr lang="en-US" sz="1800" dirty="0" smtClean="0"/>
              <a:t>If there is a complaint about a network or system, </a:t>
            </a:r>
            <a:r>
              <a:rPr lang="en-US" sz="1800" dirty="0" err="1" smtClean="0"/>
              <a:t>followup</a:t>
            </a:r>
            <a:r>
              <a:rPr lang="en-US" sz="1800" dirty="0" smtClean="0"/>
              <a:t> on it and make sure it gets fixed (and stays fixed)</a:t>
            </a:r>
          </a:p>
          <a:p>
            <a:r>
              <a:rPr lang="en-US" sz="1800" b="1" i="1" dirty="0" smtClean="0"/>
              <a:t>A </a:t>
            </a:r>
            <a:r>
              <a:rPr lang="en-US" sz="1800" b="1" i="1" dirty="0" err="1" smtClean="0"/>
              <a:t>followup</a:t>
            </a:r>
            <a:r>
              <a:rPr lang="en-US" sz="1800" b="1" i="1" dirty="0" smtClean="0"/>
              <a:t> is nice regardless </a:t>
            </a:r>
            <a:endParaRPr lang="en-US" sz="1800" dirty="0"/>
          </a:p>
          <a:p>
            <a:pPr lvl="1"/>
            <a:r>
              <a:rPr lang="en-US" sz="1800" dirty="0" smtClean="0"/>
              <a:t>Set a schedule for regular meetings.  Its how you learn things and build relationships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13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42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 - 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Letting It Stagnate</a:t>
            </a:r>
          </a:p>
          <a:p>
            <a:pPr lvl="1"/>
            <a:r>
              <a:rPr lang="en-US" sz="1800" dirty="0" smtClean="0"/>
              <a:t>If this is a ‘living’ report, make sure it gets updated on key areas of interest.  If its not living, </a:t>
            </a:r>
            <a:r>
              <a:rPr lang="en-US" sz="1800" dirty="0" err="1" smtClean="0"/>
              <a:t>followup</a:t>
            </a:r>
            <a:r>
              <a:rPr lang="en-US" sz="1800" dirty="0" smtClean="0"/>
              <a:t> and create a new one in a couple of years time.  </a:t>
            </a:r>
          </a:p>
          <a:p>
            <a:r>
              <a:rPr lang="en-US" sz="1800" b="1" i="1" dirty="0" smtClean="0"/>
              <a:t>Following it “too” closely</a:t>
            </a:r>
          </a:p>
          <a:p>
            <a:pPr lvl="1"/>
            <a:r>
              <a:rPr lang="en-US" sz="1800" dirty="0" smtClean="0"/>
              <a:t>Don’t follow it like a blue print – use it like a guidebook.  Some things won’t be accurate as time goes on – others will be right on.  Let this guide strategic planning.  </a:t>
            </a:r>
          </a:p>
          <a:p>
            <a:r>
              <a:rPr lang="en-US" sz="1800" b="1" i="1" dirty="0" smtClean="0"/>
              <a:t>Not sharing it</a:t>
            </a:r>
          </a:p>
          <a:p>
            <a:pPr lvl="1"/>
            <a:r>
              <a:rPr lang="en-US" sz="1800" dirty="0" smtClean="0"/>
              <a:t>All stakeholders need it, and also cite it when you deal with external parties (funding bodies, collaborators)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14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67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/>
              <a:t>Review of Today</a:t>
            </a:r>
            <a:endParaRPr lang="en-US" sz="1800" dirty="0"/>
          </a:p>
          <a:p>
            <a:pPr lvl="1"/>
            <a:r>
              <a:rPr lang="en-US" sz="1800" dirty="0" smtClean="0"/>
              <a:t>Science And Technology Intersection</a:t>
            </a:r>
          </a:p>
          <a:p>
            <a:pPr lvl="1"/>
            <a:r>
              <a:rPr lang="en-US" sz="1800" dirty="0" smtClean="0"/>
              <a:t>Gathering Requirements</a:t>
            </a:r>
          </a:p>
          <a:p>
            <a:pPr lvl="1"/>
            <a:r>
              <a:rPr lang="en-US" sz="1800" dirty="0" smtClean="0"/>
              <a:t>Determining Trends</a:t>
            </a:r>
          </a:p>
          <a:p>
            <a:r>
              <a:rPr lang="en-US" sz="1800" dirty="0" smtClean="0"/>
              <a:t>Possible Pitfalls</a:t>
            </a:r>
          </a:p>
          <a:p>
            <a:r>
              <a:rPr lang="en-US" sz="1800" b="1" i="1" dirty="0" smtClean="0">
                <a:solidFill>
                  <a:srgbClr val="FF6600"/>
                </a:solidFill>
              </a:rPr>
              <a:t>Putting it All Together (Discussion)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15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915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Putting it All Together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/>
              <a:t>Lets go around the room</a:t>
            </a:r>
          </a:p>
          <a:p>
            <a:r>
              <a:rPr lang="en-US" sz="1800" dirty="0" smtClean="0"/>
              <a:t>For each site:</a:t>
            </a:r>
          </a:p>
          <a:p>
            <a:pPr lvl="1"/>
            <a:r>
              <a:rPr lang="en-US" sz="1800" dirty="0" smtClean="0"/>
              <a:t>What did you like</a:t>
            </a:r>
          </a:p>
          <a:p>
            <a:pPr lvl="1"/>
            <a:r>
              <a:rPr lang="en-US" sz="1800" dirty="0" smtClean="0"/>
              <a:t>What didn’t you like</a:t>
            </a:r>
          </a:p>
          <a:p>
            <a:pPr lvl="1"/>
            <a:r>
              <a:rPr lang="en-US" sz="1800" dirty="0" smtClean="0"/>
              <a:t>Can/should this be approached on a regional or campus basis?</a:t>
            </a:r>
            <a:endParaRPr lang="en-US" sz="1600" dirty="0" smtClean="0"/>
          </a:p>
          <a:p>
            <a:pPr lvl="1"/>
            <a:r>
              <a:rPr lang="en-US" sz="1800" dirty="0" smtClean="0"/>
              <a:t>Will this work for you?</a:t>
            </a:r>
          </a:p>
          <a:p>
            <a:pPr lvl="2"/>
            <a:r>
              <a:rPr lang="en-US" sz="1600" dirty="0" smtClean="0"/>
              <a:t>Why/Why Not</a:t>
            </a:r>
          </a:p>
          <a:p>
            <a:pPr lvl="1"/>
            <a:r>
              <a:rPr lang="en-US" sz="1800" dirty="0" smtClean="0"/>
              <a:t>What is missing?</a:t>
            </a:r>
            <a:endParaRPr lang="en-US" sz="1600" dirty="0" smtClean="0"/>
          </a:p>
          <a:p>
            <a:r>
              <a:rPr lang="en-US" sz="1800" dirty="0" smtClean="0"/>
              <a:t>Other topics?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16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448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79880"/>
            <a:ext cx="7762875" cy="1562100"/>
          </a:xfrm>
        </p:spPr>
        <p:txBody>
          <a:bodyPr/>
          <a:lstStyle/>
          <a:p>
            <a:r>
              <a:rPr lang="en-US" sz="3600" dirty="0" smtClean="0"/>
              <a:t>Motivations, Benefits, Challenges, &amp; Lessons Learned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8151"/>
            <a:ext cx="3912903" cy="99377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Energy Sciences Network (ESnet)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Lawrence Berkeley National Laboratory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27600" y="2977753"/>
            <a:ext cx="4216400" cy="994172"/>
          </a:xfrm>
        </p:spPr>
        <p:txBody>
          <a:bodyPr/>
          <a:lstStyle/>
          <a:p>
            <a:r>
              <a:rPr lang="en-US" dirty="0" smtClean="0"/>
              <a:t>Jason Zurawski – </a:t>
            </a:r>
            <a:r>
              <a:rPr lang="en-US" dirty="0" smtClean="0">
                <a:hlinkClick r:id="rId2"/>
              </a:rPr>
              <a:t>zurawski@es.net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Kate Petersen – </a:t>
            </a:r>
            <a:r>
              <a:rPr lang="en-US" dirty="0" smtClean="0">
                <a:hlinkClick r:id="rId3"/>
              </a:rPr>
              <a:t>kate@es.net</a:t>
            </a:r>
            <a:r>
              <a:rPr lang="en-US" dirty="0" smtClean="0"/>
              <a:t>  </a:t>
            </a:r>
          </a:p>
          <a:p>
            <a:r>
              <a:rPr lang="en-US" dirty="0"/>
              <a:t>RMACC Symposium and RMCMOA Workshop</a:t>
            </a:r>
          </a:p>
          <a:p>
            <a:r>
              <a:rPr lang="en-US"/>
              <a:t>August 11</a:t>
            </a:r>
            <a:r>
              <a:rPr lang="en-US" baseline="30000"/>
              <a:t>th</a:t>
            </a:r>
            <a:r>
              <a:rPr lang="en-US"/>
              <a:t> 2016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27303" y="2985080"/>
            <a:ext cx="0" cy="96321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88039" y="26396"/>
            <a:ext cx="4455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spcBef>
                <a:spcPts val="880"/>
              </a:spcBef>
              <a:buClr>
                <a:srgbClr val="2DB2CF"/>
              </a:buClr>
            </a:pPr>
            <a:r>
              <a:rPr lang="en-US" sz="1100" b="1" i="1" dirty="0" smtClean="0">
                <a:solidFill>
                  <a:srgbClr val="58585B"/>
                </a:solidFill>
              </a:rPr>
              <a:t>http:</a:t>
            </a:r>
            <a:r>
              <a:rPr lang="en-US" sz="1100" b="1" i="1" dirty="0">
                <a:solidFill>
                  <a:srgbClr val="58585B"/>
                </a:solidFill>
              </a:rPr>
              <a:t>//</a:t>
            </a:r>
            <a:r>
              <a:rPr lang="en-US" sz="1100" b="1" i="1" dirty="0" err="1">
                <a:solidFill>
                  <a:srgbClr val="58585B"/>
                </a:solidFill>
              </a:rPr>
              <a:t>www.es.net</a:t>
            </a:r>
            <a:r>
              <a:rPr lang="en-US" sz="1100" b="1" i="1" dirty="0">
                <a:solidFill>
                  <a:srgbClr val="58585B"/>
                </a:solidFill>
              </a:rPr>
              <a:t>/science-engagement/science-requirements-reviews/</a:t>
            </a:r>
            <a:endParaRPr lang="en-US" sz="1100" b="1" i="1" dirty="0" smtClean="0">
              <a:solidFill>
                <a:srgbClr val="58585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4681835"/>
            <a:ext cx="6366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© 2016, </a:t>
            </a:r>
            <a:r>
              <a:rPr lang="en-US" sz="600" dirty="0"/>
              <a:t>The Regents of the University of California, through Lawrence Berkeley National Laboratory (subject to receipt of any required approvals from the U.S. Dept. of Energy).  All rights reserved.</a:t>
            </a:r>
          </a:p>
          <a:p>
            <a:endParaRPr lang="en-US" sz="600" dirty="0"/>
          </a:p>
          <a:p>
            <a:r>
              <a:rPr lang="en-US" sz="600" b="1" i="1" dirty="0"/>
              <a:t>NOTICE</a:t>
            </a:r>
            <a:r>
              <a:rPr lang="en-US" sz="600" dirty="0"/>
              <a:t>.  This material is owned by the U.S. Department of Energy.  As such, the U.S. Government has been granted for itself and others acting on its behalf a paid-up, nonexclusive, irrevocable, worldwide license in the material to reproduce, prepare derivative works, and perform publicly and display publicly. </a:t>
            </a:r>
          </a:p>
        </p:txBody>
      </p:sp>
    </p:spTree>
    <p:extLst>
      <p:ext uri="{BB962C8B-B14F-4D97-AF65-F5344CB8AC3E}">
        <p14:creationId xmlns:p14="http://schemas.microsoft.com/office/powerpoint/2010/main" val="198401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2" y="1579880"/>
            <a:ext cx="7762875" cy="1562100"/>
          </a:xfrm>
        </p:spPr>
        <p:txBody>
          <a:bodyPr/>
          <a:lstStyle/>
          <a:p>
            <a:r>
              <a:rPr lang="en-US" sz="3600" dirty="0" smtClean="0"/>
              <a:t>Extra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980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solidFill>
                  <a:srgbClr val="FF6600"/>
                </a:solidFill>
              </a:rPr>
              <a:t>Review of Today</a:t>
            </a:r>
            <a:endParaRPr lang="en-US" sz="1800" b="1" i="1" dirty="0">
              <a:solidFill>
                <a:srgbClr val="FF6600"/>
              </a:solidFill>
            </a:endParaRPr>
          </a:p>
          <a:p>
            <a:pPr lvl="1"/>
            <a:r>
              <a:rPr lang="en-US" sz="1800" b="1" i="1" dirty="0" smtClean="0">
                <a:solidFill>
                  <a:srgbClr val="FF6600"/>
                </a:solidFill>
              </a:rPr>
              <a:t>Science And Technology Intersection</a:t>
            </a:r>
          </a:p>
          <a:p>
            <a:pPr lvl="1"/>
            <a:r>
              <a:rPr lang="en-US" sz="1800" dirty="0" smtClean="0"/>
              <a:t>Gathering Requirements</a:t>
            </a:r>
          </a:p>
          <a:p>
            <a:pPr lvl="1"/>
            <a:r>
              <a:rPr lang="en-US" sz="1800" dirty="0" smtClean="0"/>
              <a:t>Determining Trends</a:t>
            </a:r>
          </a:p>
          <a:p>
            <a:r>
              <a:rPr lang="en-US" sz="1800" dirty="0" smtClean="0"/>
              <a:t>Possible Pitfalls</a:t>
            </a:r>
          </a:p>
          <a:p>
            <a:r>
              <a:rPr lang="en-US" sz="1800" dirty="0" smtClean="0"/>
              <a:t>Putting it All Together (Discussion)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2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50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Intersection of Science and Technology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There are several areas where the two cross:</a:t>
            </a:r>
          </a:p>
          <a:p>
            <a:pPr lvl="1"/>
            <a:r>
              <a:rPr lang="en-US" sz="1800" dirty="0" smtClean="0"/>
              <a:t>Data intake/storage/processing infrastructure</a:t>
            </a:r>
          </a:p>
          <a:p>
            <a:pPr lvl="1"/>
            <a:r>
              <a:rPr lang="en-US" sz="1800" dirty="0" smtClean="0"/>
              <a:t>Remote access and communication</a:t>
            </a:r>
          </a:p>
          <a:p>
            <a:pPr lvl="1"/>
            <a:r>
              <a:rPr lang="en-US" sz="1800" dirty="0" smtClean="0"/>
              <a:t>Collaboration </a:t>
            </a:r>
          </a:p>
          <a:p>
            <a:r>
              <a:rPr lang="en-US" sz="1800" dirty="0" smtClean="0"/>
              <a:t>The Campus/Facility/Site should be providing infrastructure that addresses</a:t>
            </a:r>
          </a:p>
          <a:p>
            <a:pPr lvl="1"/>
            <a:r>
              <a:rPr lang="en-US" sz="1800" dirty="0" smtClean="0"/>
              <a:t>Science Needs: Secure and predictable data movement</a:t>
            </a:r>
          </a:p>
          <a:p>
            <a:pPr lvl="1"/>
            <a:r>
              <a:rPr lang="en-US" sz="1800" dirty="0" smtClean="0"/>
              <a:t>Enterprise Needs: Secure handling of day to day traffic</a:t>
            </a:r>
          </a:p>
          <a:p>
            <a:r>
              <a:rPr lang="en-US" sz="1800" dirty="0" smtClean="0"/>
              <a:t>Most scientific process is shared between disciplines – and shares many similarities</a:t>
            </a:r>
          </a:p>
          <a:p>
            <a:r>
              <a:rPr lang="en-US" sz="1800" dirty="0" smtClean="0"/>
              <a:t>Data volumes will continue to increase as technology and process improves</a:t>
            </a:r>
          </a:p>
          <a:p>
            <a:r>
              <a:rPr lang="en-US" sz="1800" dirty="0" smtClean="0"/>
              <a:t>IT doesn’t need to be an expert in science – we are looking to meet in the middle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3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904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solidFill>
                  <a:srgbClr val="FF6600"/>
                </a:solidFill>
              </a:rPr>
              <a:t>Review of Today</a:t>
            </a:r>
            <a:endParaRPr lang="en-US" sz="1800" b="1" i="1" dirty="0">
              <a:solidFill>
                <a:srgbClr val="FF6600"/>
              </a:solidFill>
            </a:endParaRP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Science And Technology Intersection</a:t>
            </a:r>
          </a:p>
          <a:p>
            <a:pPr lvl="1"/>
            <a:r>
              <a:rPr lang="en-US" sz="1800" b="1" i="1" dirty="0" smtClean="0">
                <a:solidFill>
                  <a:srgbClr val="FF6600"/>
                </a:solidFill>
              </a:rPr>
              <a:t>Gathering Requirements</a:t>
            </a:r>
          </a:p>
          <a:p>
            <a:pPr lvl="1"/>
            <a:r>
              <a:rPr lang="en-US" sz="1800" dirty="0" smtClean="0"/>
              <a:t>Determining Trends</a:t>
            </a:r>
          </a:p>
          <a:p>
            <a:r>
              <a:rPr lang="en-US" sz="1800" dirty="0" smtClean="0"/>
              <a:t>Possible Pitfalls</a:t>
            </a:r>
          </a:p>
          <a:p>
            <a:r>
              <a:rPr lang="en-US" sz="1800" dirty="0" smtClean="0"/>
              <a:t>Putting it All Together (Discussion)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4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28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Gathering Requirements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58585B"/>
                </a:solidFill>
              </a:rPr>
              <a:t>Via Technology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Relying on observations from active and passive measurements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Building reports over time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Having visibility at many layers</a:t>
            </a:r>
          </a:p>
          <a:p>
            <a:r>
              <a:rPr lang="en-US" sz="1800" dirty="0" smtClean="0">
                <a:solidFill>
                  <a:srgbClr val="58585B"/>
                </a:solidFill>
              </a:rPr>
              <a:t>Via Social Engineering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Developing a sensible case study template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Looking for the use of hardware, software, and services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Determining how the process of science generates and handles data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5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83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solidFill>
                  <a:srgbClr val="FF6600"/>
                </a:solidFill>
              </a:rPr>
              <a:t>Review of Today</a:t>
            </a:r>
            <a:endParaRPr lang="en-US" sz="1800" b="1" i="1" dirty="0">
              <a:solidFill>
                <a:srgbClr val="FF6600"/>
              </a:solidFill>
            </a:endParaRPr>
          </a:p>
          <a:p>
            <a:pPr lvl="1"/>
            <a:r>
              <a:rPr lang="en-US" sz="1800" dirty="0" smtClean="0"/>
              <a:t>Science And Technology Intersection</a:t>
            </a:r>
          </a:p>
          <a:p>
            <a:pPr lvl="1"/>
            <a:r>
              <a:rPr lang="en-US" sz="1800" dirty="0" smtClean="0"/>
              <a:t>Gathering Requirements</a:t>
            </a:r>
          </a:p>
          <a:p>
            <a:pPr lvl="1"/>
            <a:r>
              <a:rPr lang="en-US" sz="1800" b="1" i="1" dirty="0" smtClean="0">
                <a:solidFill>
                  <a:srgbClr val="FF6600"/>
                </a:solidFill>
              </a:rPr>
              <a:t>Determining Trends</a:t>
            </a:r>
          </a:p>
          <a:p>
            <a:r>
              <a:rPr lang="en-US" sz="1800" dirty="0" smtClean="0"/>
              <a:t>Possible Pitfalls</a:t>
            </a:r>
          </a:p>
          <a:p>
            <a:r>
              <a:rPr lang="en-US" sz="1800" dirty="0" smtClean="0"/>
              <a:t>Putting it All Together (Discussion)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6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245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Determining Trends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58585B"/>
                </a:solidFill>
              </a:rPr>
              <a:t>Reviewing the Case Study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Pulling out technology drivers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Developing questions for the interview</a:t>
            </a:r>
          </a:p>
          <a:p>
            <a:r>
              <a:rPr lang="en-US" sz="1800" dirty="0" smtClean="0">
                <a:solidFill>
                  <a:srgbClr val="58585B"/>
                </a:solidFill>
              </a:rPr>
              <a:t>Reviewing the Interview Process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Checking to be sure all information is discovered via both mechanisms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Suggesting sensible changes for areas of friction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Adopting new approaches when feasible</a:t>
            </a:r>
            <a:endParaRPr lang="en-US" sz="1800" dirty="0">
              <a:solidFill>
                <a:srgbClr val="58585B"/>
              </a:solidFill>
            </a:endParaRPr>
          </a:p>
          <a:p>
            <a:r>
              <a:rPr lang="en-US" sz="1800" dirty="0" smtClean="0">
                <a:solidFill>
                  <a:srgbClr val="58585B"/>
                </a:solidFill>
              </a:rPr>
              <a:t>Fitting the Curve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Checking results against other similar science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Adopting commodity infrastructure if it makes sense to do so</a:t>
            </a:r>
          </a:p>
          <a:p>
            <a:pPr lvl="1"/>
            <a:r>
              <a:rPr lang="en-US" sz="1800" dirty="0" smtClean="0">
                <a:solidFill>
                  <a:srgbClr val="58585B"/>
                </a:solidFill>
              </a:rPr>
              <a:t>Moving away from a ‘snowflake’ level of support – giving powerful solutions for all science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7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46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/>
              <a:t>Review of Today</a:t>
            </a:r>
            <a:endParaRPr lang="en-US" sz="1800" dirty="0"/>
          </a:p>
          <a:p>
            <a:pPr lvl="1"/>
            <a:r>
              <a:rPr lang="en-US" sz="1800" dirty="0" smtClean="0"/>
              <a:t>Science And Technology Intersection</a:t>
            </a:r>
          </a:p>
          <a:p>
            <a:pPr lvl="1"/>
            <a:r>
              <a:rPr lang="en-US" sz="1800" dirty="0" smtClean="0"/>
              <a:t>Gathering Requirements</a:t>
            </a:r>
          </a:p>
          <a:p>
            <a:pPr lvl="1"/>
            <a:r>
              <a:rPr lang="en-US" sz="1800" dirty="0" smtClean="0"/>
              <a:t>Determining Trends</a:t>
            </a:r>
          </a:p>
          <a:p>
            <a:r>
              <a:rPr lang="en-US" sz="1800" b="1" i="1" dirty="0" smtClean="0">
                <a:solidFill>
                  <a:srgbClr val="FF6600"/>
                </a:solidFill>
              </a:rPr>
              <a:t>Possible Pitfalls</a:t>
            </a:r>
          </a:p>
          <a:p>
            <a:r>
              <a:rPr lang="en-US" sz="1800" dirty="0" smtClean="0"/>
              <a:t>Putting it All Together (Discussion)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8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006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Pitfalls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024"/>
            <a:ext cx="8229600" cy="3699272"/>
          </a:xfrm>
        </p:spPr>
        <p:txBody>
          <a:bodyPr>
            <a:noAutofit/>
          </a:bodyPr>
          <a:lstStyle/>
          <a:p>
            <a:r>
              <a:rPr lang="en-US" sz="1800" dirty="0" smtClean="0"/>
              <a:t>Planning Process</a:t>
            </a:r>
          </a:p>
          <a:p>
            <a:r>
              <a:rPr lang="en-US" sz="1800" dirty="0" smtClean="0"/>
              <a:t>Case Study Preparation</a:t>
            </a:r>
            <a:endParaRPr lang="en-US" sz="1800" dirty="0"/>
          </a:p>
          <a:p>
            <a:r>
              <a:rPr lang="en-US" sz="1800" dirty="0" smtClean="0"/>
              <a:t>During the Review</a:t>
            </a:r>
          </a:p>
          <a:p>
            <a:r>
              <a:rPr lang="en-US" sz="1800" dirty="0" smtClean="0"/>
              <a:t>Review </a:t>
            </a:r>
            <a:r>
              <a:rPr lang="en-US" sz="1800" dirty="0" err="1" smtClean="0"/>
              <a:t>Followups</a:t>
            </a:r>
            <a:endParaRPr lang="en-US" sz="1800" dirty="0" smtClean="0"/>
          </a:p>
          <a:p>
            <a:r>
              <a:rPr lang="en-US" sz="1800" dirty="0" smtClean="0"/>
              <a:t>Report Generation &amp; Curating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69930" y="4960170"/>
            <a:ext cx="297971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3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9/15/16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514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net 1">
      <a:dk1>
        <a:srgbClr val="58585B"/>
      </a:dk1>
      <a:lt1>
        <a:sysClr val="window" lastClr="FFFFFF"/>
      </a:lt1>
      <a:dk2>
        <a:srgbClr val="58585B"/>
      </a:dk2>
      <a:lt2>
        <a:srgbClr val="A7A9AB"/>
      </a:lt2>
      <a:accent1>
        <a:srgbClr val="2DB2CF"/>
      </a:accent1>
      <a:accent2>
        <a:srgbClr val="266782"/>
      </a:accent2>
      <a:accent3>
        <a:srgbClr val="9DBA3B"/>
      </a:accent3>
      <a:accent4>
        <a:srgbClr val="A7A9AB"/>
      </a:accent4>
      <a:accent5>
        <a:srgbClr val="58585B"/>
      </a:accent5>
      <a:accent6>
        <a:srgbClr val="D2E9EE"/>
      </a:accent6>
      <a:hlink>
        <a:srgbClr val="266782"/>
      </a:hlink>
      <a:folHlink>
        <a:srgbClr val="504F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28600" indent="-228600">
          <a:spcBef>
            <a:spcPts val="880"/>
          </a:spcBef>
          <a:buClr>
            <a:srgbClr val="2DB2CF"/>
          </a:buClr>
          <a:defRPr sz="2000" dirty="0" smtClean="0">
            <a:solidFill>
              <a:srgbClr val="58585B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1470</Words>
  <Application>Microsoft Macintosh PowerPoint</Application>
  <PresentationFormat>On-screen Show (16:9)</PresentationFormat>
  <Paragraphs>175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Motivations, Benefits, Challenges, &amp; Lessons Learned</vt:lpstr>
      <vt:lpstr>Outline</vt:lpstr>
      <vt:lpstr>Intersection of Science and Technology</vt:lpstr>
      <vt:lpstr>Outline</vt:lpstr>
      <vt:lpstr>Gathering Requirements </vt:lpstr>
      <vt:lpstr>Outline</vt:lpstr>
      <vt:lpstr>Determining Trends</vt:lpstr>
      <vt:lpstr>Outline</vt:lpstr>
      <vt:lpstr>Possible Pitfalls</vt:lpstr>
      <vt:lpstr>Possible Pitfalls - Planning</vt:lpstr>
      <vt:lpstr>Possible Pitfalls – Case Studies</vt:lpstr>
      <vt:lpstr>Possible Pitfalls - Review</vt:lpstr>
      <vt:lpstr>Possible Pitfalls - Followup</vt:lpstr>
      <vt:lpstr>Possible Pitfalls - Report</vt:lpstr>
      <vt:lpstr>Outline</vt:lpstr>
      <vt:lpstr>Putting it All Together</vt:lpstr>
      <vt:lpstr>Motivations, Benefits, Challenges, &amp; Lessons Learned</vt:lpstr>
      <vt:lpstr>Extra Slides</vt:lpstr>
    </vt:vector>
  </TitlesOfParts>
  <Manager/>
  <Company>Lawrence Berkekley Nationl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teid05</dc:creator>
  <cp:keywords/>
  <dc:description/>
  <cp:lastModifiedBy>Jason Zurawski</cp:lastModifiedBy>
  <cp:revision>118</cp:revision>
  <cp:lastPrinted>2014-05-19T17:57:32Z</cp:lastPrinted>
  <dcterms:created xsi:type="dcterms:W3CDTF">2014-07-28T21:57:32Z</dcterms:created>
  <dcterms:modified xsi:type="dcterms:W3CDTF">2016-09-15T17:32:00Z</dcterms:modified>
  <cp:category/>
</cp:coreProperties>
</file>