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charts/chart1.xml" ContentType="application/vnd.openxmlformats-officedocument.drawingml.chart+xml"/>
  <Override PartName="/ppt/comments/comment5.xml" ContentType="application/vnd.openxmlformats-officedocument.presentationml.comments+xml"/>
  <Override PartName="/ppt/notesSlides/notesSlide22.xml" ContentType="application/vnd.openxmlformats-officedocument.presentationml.notesSlide+xml"/>
  <Override PartName="/ppt/charts/chart2.xml" ContentType="application/vnd.openxmlformats-officedocument.drawingml.chart+xml"/>
  <Override PartName="/ppt/comments/comment6.xml" ContentType="application/vnd.openxmlformats-officedocument.presentationml.comments+xml"/>
  <Override PartName="/ppt/notesSlides/notesSlide23.xml" ContentType="application/vnd.openxmlformats-officedocument.presentationml.notesSlide+xml"/>
  <Override PartName="/ppt/charts/chart3.xml" ContentType="application/vnd.openxmlformats-officedocument.drawingml.chart+xml"/>
  <Override PartName="/ppt/comments/comment7.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68" r:id="rId2"/>
    <p:sldId id="267" r:id="rId3"/>
    <p:sldId id="275" r:id="rId4"/>
    <p:sldId id="271" r:id="rId5"/>
    <p:sldId id="283" r:id="rId6"/>
    <p:sldId id="284" r:id="rId7"/>
    <p:sldId id="286" r:id="rId8"/>
    <p:sldId id="314" r:id="rId9"/>
    <p:sldId id="308" r:id="rId10"/>
    <p:sldId id="280" r:id="rId11"/>
    <p:sldId id="281" r:id="rId12"/>
    <p:sldId id="282" r:id="rId13"/>
    <p:sldId id="309" r:id="rId14"/>
    <p:sldId id="272" r:id="rId15"/>
    <p:sldId id="277" r:id="rId16"/>
    <p:sldId id="306" r:id="rId17"/>
    <p:sldId id="290" r:id="rId18"/>
    <p:sldId id="291" r:id="rId19"/>
    <p:sldId id="292" r:id="rId20"/>
    <p:sldId id="293" r:id="rId21"/>
    <p:sldId id="294" r:id="rId22"/>
    <p:sldId id="295" r:id="rId23"/>
    <p:sldId id="297" r:id="rId24"/>
    <p:sldId id="298" r:id="rId25"/>
    <p:sldId id="299" r:id="rId26"/>
    <p:sldId id="300" r:id="rId27"/>
    <p:sldId id="301" r:id="rId28"/>
    <p:sldId id="302" r:id="rId29"/>
    <p:sldId id="303" r:id="rId30"/>
    <p:sldId id="304" r:id="rId31"/>
    <p:sldId id="305" r:id="rId32"/>
    <p:sldId id="274" r:id="rId33"/>
    <p:sldId id="279" r:id="rId34"/>
    <p:sldId id="310" r:id="rId35"/>
    <p:sldId id="311" r:id="rId36"/>
    <p:sldId id="269" r:id="rId37"/>
    <p:sldId id="27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Rotma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4" autoAdjust="0"/>
  </p:normalViewPr>
  <p:slideViewPr>
    <p:cSldViewPr snapToGrid="0" snapToObjects="1" showGuides="1">
      <p:cViewPr>
        <p:scale>
          <a:sx n="150" d="100"/>
          <a:sy n="150" d="100"/>
        </p:scale>
        <p:origin x="-280" y="-712"/>
      </p:cViewPr>
      <p:guideLst>
        <p:guide orient="horz" pos="2454"/>
        <p:guide orient="horz" pos="1665"/>
        <p:guide orient="horz" pos="380"/>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zurawski:Desktop:GMCA-Globus:20160212-GMCA-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zurawski:Desktop:GMCA-Globus:20160212-GMCA-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zurawski:Desktop:GMCA-Globus:20160212-GMCA-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Sheet1!$D$85</c:f>
              <c:strCache>
                <c:ptCount val="1"/>
                <c:pt idx="0">
                  <c:v>GMCA idb DMZ</c:v>
                </c:pt>
              </c:strCache>
            </c:strRef>
          </c:tx>
          <c:marker>
            <c:symbol val="none"/>
          </c:marker>
          <c:cat>
            <c:strRef>
              <c:f>Sheet1!$C$86:$C$92</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Sheet1!$D$86:$D$92</c:f>
              <c:numCache>
                <c:formatCode>General</c:formatCode>
                <c:ptCount val="7"/>
                <c:pt idx="0">
                  <c:v>987.654</c:v>
                </c:pt>
                <c:pt idx="1">
                  <c:v>1238.39</c:v>
                </c:pt>
                <c:pt idx="2">
                  <c:v>1362.862</c:v>
                </c:pt>
                <c:pt idx="3">
                  <c:v>1164.822</c:v>
                </c:pt>
                <c:pt idx="4">
                  <c:v>587.717</c:v>
                </c:pt>
                <c:pt idx="5">
                  <c:v>1265.823</c:v>
                </c:pt>
                <c:pt idx="6">
                  <c:v>944.241</c:v>
                </c:pt>
              </c:numCache>
            </c:numRef>
          </c:val>
          <c:smooth val="0"/>
        </c:ser>
        <c:ser>
          <c:idx val="1"/>
          <c:order val="1"/>
          <c:tx>
            <c:strRef>
              <c:f>Sheet1!$E$85</c:f>
              <c:strCache>
                <c:ptCount val="1"/>
                <c:pt idx="0">
                  <c:v>GMCA idb</c:v>
                </c:pt>
              </c:strCache>
            </c:strRef>
          </c:tx>
          <c:marker>
            <c:symbol val="none"/>
          </c:marker>
          <c:cat>
            <c:strRef>
              <c:f>Sheet1!$C$86:$C$92</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Sheet1!$E$86:$E$92</c:f>
              <c:numCache>
                <c:formatCode>General</c:formatCode>
                <c:ptCount val="7"/>
                <c:pt idx="0">
                  <c:v>289.855</c:v>
                </c:pt>
                <c:pt idx="1">
                  <c:v>263.505</c:v>
                </c:pt>
                <c:pt idx="2">
                  <c:v>264.201</c:v>
                </c:pt>
                <c:pt idx="3">
                  <c:v>290.255</c:v>
                </c:pt>
                <c:pt idx="4">
                  <c:v>118.871</c:v>
                </c:pt>
                <c:pt idx="5">
                  <c:v>180.234</c:v>
                </c:pt>
                <c:pt idx="6">
                  <c:v>45.793</c:v>
                </c:pt>
              </c:numCache>
            </c:numRef>
          </c:val>
          <c:smooth val="0"/>
        </c:ser>
        <c:dLbls>
          <c:showLegendKey val="0"/>
          <c:showVal val="0"/>
          <c:showCatName val="0"/>
          <c:showSerName val="0"/>
          <c:showPercent val="0"/>
          <c:showBubbleSize val="0"/>
        </c:dLbls>
        <c:marker val="1"/>
        <c:smooth val="0"/>
        <c:axId val="-2080141080"/>
        <c:axId val="-2080156008"/>
      </c:lineChart>
      <c:catAx>
        <c:axId val="-2080141080"/>
        <c:scaling>
          <c:orientation val="minMax"/>
        </c:scaling>
        <c:delete val="0"/>
        <c:axPos val="b"/>
        <c:majorTickMark val="out"/>
        <c:minorTickMark val="none"/>
        <c:tickLblPos val="nextTo"/>
        <c:crossAx val="-2080156008"/>
        <c:crosses val="autoZero"/>
        <c:auto val="1"/>
        <c:lblAlgn val="ctr"/>
        <c:lblOffset val="100"/>
        <c:noMultiLvlLbl val="0"/>
      </c:catAx>
      <c:valAx>
        <c:axId val="-2080156008"/>
        <c:scaling>
          <c:orientation val="minMax"/>
        </c:scaling>
        <c:delete val="0"/>
        <c:axPos val="l"/>
        <c:majorGridlines/>
        <c:numFmt formatCode="General" sourceLinked="1"/>
        <c:majorTickMark val="out"/>
        <c:minorTickMark val="none"/>
        <c:tickLblPos val="nextTo"/>
        <c:crossAx val="-2080141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Sheet1!$B$102</c:f>
              <c:strCache>
                <c:ptCount val="1"/>
                <c:pt idx="0">
                  <c:v>GMCA idb DMZ</c:v>
                </c:pt>
              </c:strCache>
            </c:strRef>
          </c:tx>
          <c:marker>
            <c:symbol val="none"/>
          </c:marker>
          <c:cat>
            <c:strRef>
              <c:f>Sheet1!$C$103:$C$109</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Sheet1!$D$103:$D$109</c:f>
              <c:numCache>
                <c:formatCode>General</c:formatCode>
                <c:ptCount val="7"/>
                <c:pt idx="0">
                  <c:v>1142.857</c:v>
                </c:pt>
                <c:pt idx="1">
                  <c:v>1290.323</c:v>
                </c:pt>
                <c:pt idx="2">
                  <c:v>1353.638</c:v>
                </c:pt>
                <c:pt idx="3">
                  <c:v>1251.956</c:v>
                </c:pt>
                <c:pt idx="4">
                  <c:v>574.713</c:v>
                </c:pt>
                <c:pt idx="5">
                  <c:v>1229.508</c:v>
                </c:pt>
                <c:pt idx="6">
                  <c:v>2960.77</c:v>
                </c:pt>
              </c:numCache>
            </c:numRef>
          </c:val>
          <c:smooth val="0"/>
        </c:ser>
        <c:ser>
          <c:idx val="1"/>
          <c:order val="1"/>
          <c:tx>
            <c:strRef>
              <c:f>Sheet1!$B$93</c:f>
              <c:strCache>
                <c:ptCount val="1"/>
                <c:pt idx="0">
                  <c:v>GMCA idb</c:v>
                </c:pt>
              </c:strCache>
            </c:strRef>
          </c:tx>
          <c:marker>
            <c:symbol val="none"/>
          </c:marker>
          <c:cat>
            <c:strRef>
              <c:f>Sheet1!$C$103:$C$109</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Sheet1!$E$103:$E$109</c:f>
              <c:numCache>
                <c:formatCode>General</c:formatCode>
                <c:ptCount val="7"/>
                <c:pt idx="0">
                  <c:v>300.752</c:v>
                </c:pt>
                <c:pt idx="1">
                  <c:v>322.061</c:v>
                </c:pt>
                <c:pt idx="2">
                  <c:v>266.667</c:v>
                </c:pt>
                <c:pt idx="3">
                  <c:v>246.945</c:v>
                </c:pt>
                <c:pt idx="4">
                  <c:v>190.749</c:v>
                </c:pt>
                <c:pt idx="5">
                  <c:v>211.268</c:v>
                </c:pt>
                <c:pt idx="6">
                  <c:v>420.315</c:v>
                </c:pt>
              </c:numCache>
            </c:numRef>
          </c:val>
          <c:smooth val="0"/>
        </c:ser>
        <c:dLbls>
          <c:showLegendKey val="0"/>
          <c:showVal val="0"/>
          <c:showCatName val="0"/>
          <c:showSerName val="0"/>
          <c:showPercent val="0"/>
          <c:showBubbleSize val="0"/>
        </c:dLbls>
        <c:marker val="1"/>
        <c:smooth val="0"/>
        <c:axId val="-2129963656"/>
        <c:axId val="-2129964280"/>
      </c:lineChart>
      <c:catAx>
        <c:axId val="-2129963656"/>
        <c:scaling>
          <c:orientation val="minMax"/>
        </c:scaling>
        <c:delete val="0"/>
        <c:axPos val="b"/>
        <c:majorTickMark val="out"/>
        <c:minorTickMark val="none"/>
        <c:tickLblPos val="nextTo"/>
        <c:crossAx val="-2129964280"/>
        <c:crosses val="autoZero"/>
        <c:auto val="1"/>
        <c:lblAlgn val="ctr"/>
        <c:lblOffset val="100"/>
        <c:noMultiLvlLbl val="0"/>
      </c:catAx>
      <c:valAx>
        <c:axId val="-2129964280"/>
        <c:scaling>
          <c:orientation val="minMax"/>
        </c:scaling>
        <c:delete val="0"/>
        <c:axPos val="l"/>
        <c:majorGridlines/>
        <c:numFmt formatCode="General" sourceLinked="1"/>
        <c:majorTickMark val="out"/>
        <c:minorTickMark val="none"/>
        <c:tickLblPos val="nextTo"/>
        <c:crossAx val="-2129963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Sheet1!$B$28</c:f>
              <c:strCache>
                <c:ptCount val="1"/>
                <c:pt idx="0">
                  <c:v>GMCA idb DMZ</c:v>
                </c:pt>
              </c:strCache>
            </c:strRef>
          </c:tx>
          <c:marker>
            <c:symbol val="none"/>
          </c:marker>
          <c:cat>
            <c:strRef>
              <c:f>Sheet1!$C$29:$C$35</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Sheet1!$D$29:$D$35</c:f>
              <c:numCache>
                <c:formatCode>General</c:formatCode>
                <c:ptCount val="7"/>
                <c:pt idx="0">
                  <c:v>1000.0</c:v>
                </c:pt>
                <c:pt idx="1">
                  <c:v>1219.512</c:v>
                </c:pt>
                <c:pt idx="2">
                  <c:v>1228.879</c:v>
                </c:pt>
                <c:pt idx="3">
                  <c:v>1688.476</c:v>
                </c:pt>
                <c:pt idx="4">
                  <c:v>756.144</c:v>
                </c:pt>
                <c:pt idx="5">
                  <c:v>2127.66</c:v>
                </c:pt>
                <c:pt idx="6">
                  <c:v>3642.987</c:v>
                </c:pt>
              </c:numCache>
            </c:numRef>
          </c:val>
          <c:smooth val="0"/>
        </c:ser>
        <c:ser>
          <c:idx val="1"/>
          <c:order val="1"/>
          <c:tx>
            <c:strRef>
              <c:f>Sheet1!$B$19</c:f>
              <c:strCache>
                <c:ptCount val="1"/>
                <c:pt idx="0">
                  <c:v>GMCA idb</c:v>
                </c:pt>
              </c:strCache>
            </c:strRef>
          </c:tx>
          <c:marker>
            <c:symbol val="none"/>
          </c:marker>
          <c:cat>
            <c:strRef>
              <c:f>Sheet1!$C$29:$C$35</c:f>
              <c:strCache>
                <c:ptCount val="7"/>
                <c:pt idx="0">
                  <c:v>10G (single file)</c:v>
                </c:pt>
                <c:pt idx="1">
                  <c:v>50G (single file)</c:v>
                </c:pt>
                <c:pt idx="2">
                  <c:v>100G (single file)</c:v>
                </c:pt>
                <c:pt idx="3">
                  <c:v>500G (single file)</c:v>
                </c:pt>
                <c:pt idx="4">
                  <c:v>50G (medium files &amp; deep dirs)</c:v>
                </c:pt>
                <c:pt idx="5">
                  <c:v>150G (medium files &amp; shallow dirs)</c:v>
                </c:pt>
                <c:pt idx="6">
                  <c:v>500G (large files)</c:v>
                </c:pt>
              </c:strCache>
            </c:strRef>
          </c:cat>
          <c:val>
            <c:numRef>
              <c:f>Sheet1!$E$29:$E$35</c:f>
              <c:numCache>
                <c:formatCode>General</c:formatCode>
                <c:ptCount val="7"/>
                <c:pt idx="0">
                  <c:v>509.554</c:v>
                </c:pt>
                <c:pt idx="1">
                  <c:v>307.929</c:v>
                </c:pt>
                <c:pt idx="2">
                  <c:v>104.167</c:v>
                </c:pt>
                <c:pt idx="3">
                  <c:v>251.889</c:v>
                </c:pt>
                <c:pt idx="4">
                  <c:v>122.474</c:v>
                </c:pt>
                <c:pt idx="5">
                  <c:v>650.4069999999994</c:v>
                </c:pt>
                <c:pt idx="6">
                  <c:v>1117.006</c:v>
                </c:pt>
              </c:numCache>
            </c:numRef>
          </c:val>
          <c:smooth val="0"/>
        </c:ser>
        <c:dLbls>
          <c:showLegendKey val="0"/>
          <c:showVal val="0"/>
          <c:showCatName val="0"/>
          <c:showSerName val="0"/>
          <c:showPercent val="0"/>
          <c:showBubbleSize val="0"/>
        </c:dLbls>
        <c:marker val="1"/>
        <c:smooth val="0"/>
        <c:axId val="-2105990440"/>
        <c:axId val="-2106469960"/>
      </c:lineChart>
      <c:catAx>
        <c:axId val="-2105990440"/>
        <c:scaling>
          <c:orientation val="minMax"/>
        </c:scaling>
        <c:delete val="0"/>
        <c:axPos val="b"/>
        <c:majorTickMark val="out"/>
        <c:minorTickMark val="none"/>
        <c:tickLblPos val="nextTo"/>
        <c:crossAx val="-2106469960"/>
        <c:crosses val="autoZero"/>
        <c:auto val="1"/>
        <c:lblAlgn val="ctr"/>
        <c:lblOffset val="100"/>
        <c:noMultiLvlLbl val="0"/>
      </c:catAx>
      <c:valAx>
        <c:axId val="-2106469960"/>
        <c:scaling>
          <c:orientation val="minMax"/>
        </c:scaling>
        <c:delete val="0"/>
        <c:axPos val="l"/>
        <c:majorGridlines/>
        <c:numFmt formatCode="General" sourceLinked="1"/>
        <c:majorTickMark val="out"/>
        <c:minorTickMark val="none"/>
        <c:tickLblPos val="nextTo"/>
        <c:crossAx val="-2105990440"/>
        <c:crosses val="autoZero"/>
        <c:crossBetween val="between"/>
      </c:valAx>
    </c:plotArea>
    <c:legend>
      <c:legendPos val="r"/>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3-28T08:18:53.861" idx="1">
    <p:pos x="10" y="10"/>
    <p:text>Build this slide out into three slides with a few more bullets on each.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3-28T08:18:53.861" idx="2">
    <p:pos x="10" y="10"/>
    <p:text>Build this slide out into three slides with a few more bullets on each.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3-28T08:18:53.861" idx="3">
    <p:pos x="10" y="10"/>
    <p:text>Build this slide out into three slides with a few more bullets on each.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3-28T08:18:53.861" idx="4">
    <p:pos x="10" y="10"/>
    <p:text>Build this slide out into three slides with a few more bullets on each.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3-28T08:18:53.861" idx="5">
    <p:pos x="10" y="10"/>
    <p:text>Build this slide out into three slides with a few more bullets on each.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3-28T08:18:53.861" idx="6">
    <p:pos x="10" y="10"/>
    <p:text>Build this slide out into three slides with a few more bullets on each.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3-28T08:18:53.861" idx="7">
    <p:pos x="10" y="10"/>
    <p:text>Build this slide out into three slides with a few more bullets on each.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9/15/16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9/15/16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24</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25</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27</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28</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29</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30</a:t>
            </a:fld>
            <a:endParaRPr lang="en-US"/>
          </a:p>
        </p:txBody>
      </p:sp>
    </p:spTree>
    <p:extLst>
      <p:ext uri="{BB962C8B-B14F-4D97-AF65-F5344CB8AC3E}">
        <p14:creationId xmlns:p14="http://schemas.microsoft.com/office/powerpoint/2010/main" val="228865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34</a:t>
            </a:fld>
            <a:endParaRPr lang="en-US"/>
          </a:p>
        </p:txBody>
      </p:sp>
    </p:spTree>
    <p:extLst>
      <p:ext uri="{BB962C8B-B14F-4D97-AF65-F5344CB8AC3E}">
        <p14:creationId xmlns:p14="http://schemas.microsoft.com/office/powerpoint/2010/main" val="371112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endParaRPr>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9/15/16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35</a:t>
            </a:fld>
            <a:endParaRPr lang="en-US"/>
          </a:p>
        </p:txBody>
      </p:sp>
    </p:spTree>
    <p:extLst>
      <p:ext uri="{BB962C8B-B14F-4D97-AF65-F5344CB8AC3E}">
        <p14:creationId xmlns:p14="http://schemas.microsoft.com/office/powerpoint/2010/main" val="359436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309151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2"/>
            <a:r>
              <a:rPr lang="en-US" sz="1200" kern="1200" dirty="0" err="1" smtClean="0">
                <a:solidFill>
                  <a:schemeClr val="tx1"/>
                </a:solidFill>
                <a:latin typeface="+mn-lt"/>
                <a:ea typeface="ＭＳ Ｐゴシック" pitchFamily="-108" charset="-128"/>
                <a:cs typeface="+mn-cs"/>
              </a:rPr>
              <a:t>Beamline</a:t>
            </a:r>
            <a:r>
              <a:rPr lang="en-US" sz="1200" kern="1200" dirty="0" smtClean="0">
                <a:solidFill>
                  <a:schemeClr val="tx1"/>
                </a:solidFill>
                <a:latin typeface="+mn-lt"/>
                <a:ea typeface="ＭＳ Ｐゴシック" pitchFamily="-108" charset="-128"/>
                <a:cs typeface="+mn-cs"/>
              </a:rPr>
              <a:t> 8.3.2 at the Advanced Light Source is a Synchrotron-based Hard X-ray Micro-Tomography instrument. It allows non-destructive 3-Dimensional imaging of solid objects at a resolution of approximately 1 micron.</a:t>
            </a:r>
          </a:p>
          <a:p>
            <a:pPr lvl="2"/>
            <a:endParaRPr lang="en-US" dirty="0" smtClean="0"/>
          </a:p>
          <a:p>
            <a:pPr lvl="2"/>
            <a:r>
              <a:rPr lang="en-US" dirty="0" smtClean="0"/>
              <a:t>10</a:t>
            </a:r>
            <a:r>
              <a:rPr lang="en-US" baseline="30000" dirty="0" smtClean="0"/>
              <a:t>6</a:t>
            </a:r>
            <a:r>
              <a:rPr lang="en-US" dirty="0" smtClean="0"/>
              <a:t> increase in data output compared to previous generation</a:t>
            </a:r>
          </a:p>
          <a:p>
            <a:pPr lvl="2"/>
            <a:r>
              <a:rPr lang="en-US" dirty="0" smtClean="0"/>
              <a:t>8 </a:t>
            </a:r>
            <a:r>
              <a:rPr lang="en-US" dirty="0" err="1" smtClean="0"/>
              <a:t>Gbps</a:t>
            </a:r>
            <a:r>
              <a:rPr lang="en-US" dirty="0" smtClean="0"/>
              <a:t> flows to supercomputer for real-time analysis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295444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295444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X-ray tomography </a:t>
            </a:r>
            <a:r>
              <a:rPr lang="en-US" dirty="0" err="1" smtClean="0"/>
              <a:t>beamline</a:t>
            </a:r>
            <a:endParaRPr lang="en-US" dirty="0" smtClean="0"/>
          </a:p>
          <a:p>
            <a:pPr marL="0" indent="0">
              <a:buFont typeface="+mj-lt"/>
              <a:buNone/>
            </a:pPr>
            <a:r>
              <a:rPr lang="en-US" dirty="0" smtClean="0"/>
              <a:t>General purpose</a:t>
            </a:r>
            <a:r>
              <a:rPr lang="en-US" baseline="0" dirty="0" smtClean="0"/>
              <a:t> network</a:t>
            </a:r>
          </a:p>
          <a:p>
            <a:pPr marL="0" indent="0">
              <a:buFont typeface="+mj-lt"/>
              <a:buNone/>
            </a:pPr>
            <a:r>
              <a:rPr lang="en-US" baseline="0" dirty="0" smtClean="0"/>
              <a:t>Windows shares on an old computer with not enough storage</a:t>
            </a:r>
            <a:endParaRPr lang="en-US" dirty="0" smtClean="0"/>
          </a:p>
          <a:p>
            <a:pPr marL="0" indent="0">
              <a:buFont typeface="+mj-lt"/>
              <a:buNone/>
            </a:pPr>
            <a:endParaRPr lang="en-US" dirty="0" smtClean="0"/>
          </a:p>
          <a:p>
            <a:pPr marL="0" indent="0">
              <a:buFont typeface="+mj-lt"/>
              <a:buNone/>
            </a:pPr>
            <a:endParaRPr lang="en-US" dirty="0" smtClean="0"/>
          </a:p>
          <a:p>
            <a:pPr marL="457200" indent="-457200">
              <a:buFont typeface="+mj-lt"/>
              <a:buAutoNum type="arabicPeriod"/>
            </a:pPr>
            <a:r>
              <a:rPr lang="en-US" dirty="0" smtClean="0"/>
              <a:t>Data acquisition uses </a:t>
            </a:r>
            <a:r>
              <a:rPr lang="en-US" dirty="0" err="1" smtClean="0"/>
              <a:t>LabView</a:t>
            </a:r>
            <a:endParaRPr lang="en-US" dirty="0" smtClean="0"/>
          </a:p>
          <a:p>
            <a:pPr marL="457200" indent="-457200">
              <a:buFont typeface="+mj-lt"/>
              <a:buAutoNum type="arabicPeriod"/>
            </a:pPr>
            <a:r>
              <a:rPr lang="en-US" dirty="0" smtClean="0"/>
              <a:t>Data written to shared drive on firewalled Windows server</a:t>
            </a:r>
          </a:p>
          <a:p>
            <a:pPr marL="457200" indent="-457200">
              <a:buFont typeface="+mj-lt"/>
              <a:buAutoNum type="arabicPeriod"/>
            </a:pPr>
            <a:r>
              <a:rPr lang="en-US" dirty="0" smtClean="0"/>
              <a:t>Analysis done on workstations</a:t>
            </a:r>
          </a:p>
          <a:p>
            <a:pPr lvl="1"/>
            <a:r>
              <a:rPr lang="en-US" dirty="0" smtClean="0"/>
              <a:t>High-powered Windows hosts</a:t>
            </a:r>
          </a:p>
          <a:p>
            <a:pPr lvl="1"/>
            <a:r>
              <a:rPr lang="en-US" dirty="0" smtClean="0"/>
              <a:t>Mix of proprietary and open-source tools</a:t>
            </a:r>
          </a:p>
          <a:p>
            <a:pPr lvl="1"/>
            <a:r>
              <a:rPr lang="en-US" dirty="0" smtClean="0"/>
              <a:t>Scientists can be physically present or use Remote Desktop</a:t>
            </a:r>
          </a:p>
          <a:p>
            <a:pPr marL="457200" indent="-457200">
              <a:buFont typeface="+mj-lt"/>
              <a:buAutoNum type="arabicPeriod"/>
            </a:pPr>
            <a:r>
              <a:rPr lang="en-US" dirty="0" smtClean="0"/>
              <a:t>Data export post-analysis – physical transport of portable media</a:t>
            </a:r>
          </a:p>
          <a:p>
            <a:pPr lvl="1"/>
            <a:r>
              <a:rPr lang="en-US" dirty="0" smtClean="0"/>
              <a:t>USB hard drives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2825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dirty="0" smtClean="0"/>
              <a:t>Dedicated infrastructure, built for performance,</a:t>
            </a:r>
            <a:r>
              <a:rPr lang="en-US" baseline="0" dirty="0" smtClean="0"/>
              <a:t> outside the general purpose network, clear path to NERSC</a:t>
            </a:r>
            <a:endParaRPr lang="en-US" dirty="0" smtClean="0"/>
          </a:p>
          <a:p>
            <a:endParaRPr lang="en-US" dirty="0" smtClean="0"/>
          </a:p>
          <a:p>
            <a:pPr marL="457200" indent="-457200">
              <a:buFont typeface="+mj-lt"/>
              <a:buAutoNum type="arabicPeriod"/>
            </a:pPr>
            <a:r>
              <a:rPr lang="en-US" dirty="0" smtClean="0"/>
              <a:t>Data acquisition uses </a:t>
            </a:r>
            <a:r>
              <a:rPr lang="en-US" dirty="0" err="1" smtClean="0"/>
              <a:t>LabView</a:t>
            </a:r>
            <a:endParaRPr lang="en-US" dirty="0" smtClean="0"/>
          </a:p>
          <a:p>
            <a:pPr marL="457200" indent="-457200">
              <a:buFont typeface="+mj-lt"/>
              <a:buAutoNum type="arabicPeriod"/>
            </a:pPr>
            <a:r>
              <a:rPr lang="en-US" dirty="0" smtClean="0"/>
              <a:t>Data written to SAMBA share on </a:t>
            </a:r>
            <a:r>
              <a:rPr lang="en-US" dirty="0" err="1" smtClean="0"/>
              <a:t>beamline</a:t>
            </a:r>
            <a:r>
              <a:rPr lang="en-US" dirty="0" smtClean="0"/>
              <a:t> Linux DTN </a:t>
            </a:r>
          </a:p>
          <a:p>
            <a:pPr lvl="1"/>
            <a:r>
              <a:rPr lang="en-US" dirty="0" smtClean="0"/>
              <a:t>Writing via SAMBA is faster than local disk on acquisition computer</a:t>
            </a:r>
          </a:p>
          <a:p>
            <a:pPr lvl="1"/>
            <a:r>
              <a:rPr lang="en-US" dirty="0" smtClean="0"/>
              <a:t>Data are TIFF files ~10MB each, ~1000 files per data set</a:t>
            </a:r>
          </a:p>
          <a:p>
            <a:pPr lvl="1"/>
            <a:r>
              <a:rPr lang="en-US" dirty="0" smtClean="0"/>
              <a:t>Current max performance is ~200MB/sec</a:t>
            </a:r>
          </a:p>
          <a:p>
            <a:pPr marL="457200" indent="-457200">
              <a:buFont typeface="+mj-lt"/>
              <a:buAutoNum type="arabicPeriod"/>
            </a:pPr>
            <a:r>
              <a:rPr lang="en-US" dirty="0" smtClean="0"/>
              <a:t>Automated workflow pushes data to NERSC for analysis</a:t>
            </a:r>
          </a:p>
          <a:p>
            <a:pPr lvl="1"/>
            <a:r>
              <a:rPr lang="en-US" dirty="0" smtClean="0"/>
              <a:t>Workflow managed using signal files</a:t>
            </a:r>
          </a:p>
          <a:p>
            <a:pPr lvl="1"/>
            <a:r>
              <a:rPr lang="en-US" dirty="0" smtClean="0"/>
              <a:t>Data set is rolled up into an HDF5 file</a:t>
            </a:r>
          </a:p>
          <a:p>
            <a:pPr lvl="1"/>
            <a:r>
              <a:rPr lang="en-US" dirty="0" smtClean="0"/>
              <a:t>Python scripts drive Globus Online CLI</a:t>
            </a:r>
          </a:p>
          <a:p>
            <a:pPr lvl="1"/>
            <a:r>
              <a:rPr lang="en-US" dirty="0" smtClean="0"/>
              <a:t>Data transferred to NERSC DTNs at ~300MB/sec</a:t>
            </a:r>
          </a:p>
          <a:p>
            <a:pPr marL="457200" indent="-457200">
              <a:buFont typeface="+mj-lt"/>
              <a:buAutoNum type="arabicPeriod"/>
            </a:pPr>
            <a:r>
              <a:rPr lang="en-US" dirty="0" smtClean="0"/>
              <a:t>Analysis results pulled back to </a:t>
            </a:r>
            <a:r>
              <a:rPr lang="en-US" dirty="0" err="1" smtClean="0"/>
              <a:t>beamline</a:t>
            </a:r>
            <a:r>
              <a:rPr lang="en-US" dirty="0" smtClean="0"/>
              <a:t> DTN</a:t>
            </a:r>
          </a:p>
          <a:p>
            <a:pPr lvl="1"/>
            <a:r>
              <a:rPr lang="en-US" dirty="0" smtClean="0"/>
              <a:t>Additional analysis done on workstations (still use some proprietary tools)</a:t>
            </a:r>
          </a:p>
          <a:p>
            <a:pPr lvl="1"/>
            <a:r>
              <a:rPr lang="en-US" dirty="0" smtClean="0"/>
              <a:t>Primary data export is via Globus Online from </a:t>
            </a:r>
            <a:r>
              <a:rPr lang="en-US" dirty="0" err="1" smtClean="0"/>
              <a:t>beamline</a:t>
            </a:r>
            <a:r>
              <a:rPr lang="en-US" dirty="0" smtClean="0"/>
              <a:t> DTN</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208130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13035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309151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19"/>
            <a:ext cx="7762875" cy="1102519"/>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1" y="2901951"/>
            <a:ext cx="3597275" cy="993775"/>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11" name="Text Placeholder 10"/>
          <p:cNvSpPr>
            <a:spLocks noGrp="1"/>
          </p:cNvSpPr>
          <p:nvPr>
            <p:ph type="body" sz="quarter" idx="13"/>
          </p:nvPr>
        </p:nvSpPr>
        <p:spPr>
          <a:xfrm>
            <a:off x="5116514" y="2901553"/>
            <a:ext cx="3570287" cy="99417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pic>
        <p:nvPicPr>
          <p:cNvPr id="12" name="Picture 11" descr="ESnet_Logo_Head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pic>
        <p:nvPicPr>
          <p:cNvPr id="13" name="Picture 12" descr="DOE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01038" y="4219194"/>
            <a:ext cx="1572768" cy="524256"/>
          </a:xfrm>
          <a:prstGeom prst="rect">
            <a:avLst/>
          </a:prstGeom>
        </p:spPr>
      </p:pic>
      <p:pic>
        <p:nvPicPr>
          <p:cNvPr id="14" name="Picture 13" descr="Lab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68971" y="4054602"/>
            <a:ext cx="908304" cy="688848"/>
          </a:xfrm>
          <a:prstGeom prst="rect">
            <a:avLst/>
          </a:prstGeom>
        </p:spPr>
      </p:pic>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22985"/>
            <a:ext cx="7772400" cy="1021556"/>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593058"/>
            <a:ext cx="7772400" cy="1125140"/>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9144" y="4499805"/>
            <a:ext cx="1210056" cy="362712"/>
          </a:xfrm>
          <a:prstGeom prst="rect">
            <a:avLst/>
          </a:prstGeom>
        </p:spPr>
      </p:pic>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25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5" y="4862517"/>
            <a:ext cx="168592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9/15/16</a:t>
            </a:fld>
            <a:endParaRPr lang="en-US" dirty="0"/>
          </a:p>
        </p:txBody>
      </p:sp>
      <p:sp>
        <p:nvSpPr>
          <p:cNvPr id="5" name="Footer Placeholder 4"/>
          <p:cNvSpPr>
            <a:spLocks noGrp="1"/>
          </p:cNvSpPr>
          <p:nvPr>
            <p:ph type="ftr" sz="quarter" idx="3"/>
          </p:nvPr>
        </p:nvSpPr>
        <p:spPr>
          <a:xfrm>
            <a:off x="4572000" y="4862517"/>
            <a:ext cx="4114800" cy="273844"/>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1" y="4862517"/>
            <a:ext cx="44767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3744" y="4458514"/>
            <a:ext cx="1210056" cy="362712"/>
          </a:xfrm>
          <a:prstGeom prst="rect">
            <a:avLst/>
          </a:prstGeom>
        </p:spPr>
      </p:pic>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 Id="rId3" Type="http://schemas.openxmlformats.org/officeDocument/2006/relationships/hyperlink" Target="mailto:kate@es.net"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image" Target="../media/image14.png"/><Relationship Id="rId3" Type="http://schemas.microsoft.com/office/2007/relationships/hdphoto" Target="../media/hdphoto1.wdp"/><Relationship Id="rId4" Type="http://schemas.openxmlformats.org/officeDocument/2006/relationships/image" Target="../media/image15.png"/><Relationship Id="rId5" Type="http://schemas.microsoft.com/office/2007/relationships/hdphoto" Target="../media/hdphoto2.wdp"/><Relationship Id="rId6" Type="http://schemas.openxmlformats.org/officeDocument/2006/relationships/image" Target="../media/image16.png"/><Relationship Id="rId7" Type="http://schemas.microsoft.com/office/2007/relationships/hdphoto" Target="../media/hdphoto3.wdp"/><Relationship Id="rId8" Type="http://schemas.openxmlformats.org/officeDocument/2006/relationships/image" Target="../media/image17.jpeg"/><Relationship Id="rId9" Type="http://schemas.openxmlformats.org/officeDocument/2006/relationships/image" Target="../media/image18.png"/><Relationship Id="rId10"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mailto:engage@es.net" TargetMode="Externa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mailto:engage@es.net" TargetMode="External"/><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mailto:engage@es.net" TargetMode="External"/><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mailto:engage@es.net" TargetMode="External"/><Relationship Id="rId5"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hyperlink" Target="mailto:engage@es.net" TargetMode="External"/><Relationship Id="rId5"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hyperlink" Target="mailto:engage@es.net" TargetMode="External"/><Relationship Id="rId5"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mailto:engage@es.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engage@es.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 Id="rId3" Type="http://schemas.openxmlformats.org/officeDocument/2006/relationships/hyperlink" Target="mailto:kat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9880"/>
            <a:ext cx="7762875" cy="1562100"/>
          </a:xfrm>
        </p:spPr>
        <p:txBody>
          <a:bodyPr/>
          <a:lstStyle/>
          <a:p>
            <a:r>
              <a:rPr lang="en-US" sz="3600" dirty="0" smtClean="0"/>
              <a:t>Use Cases</a:t>
            </a:r>
            <a:endParaRPr lang="en-US" sz="3600" dirty="0"/>
          </a:p>
        </p:txBody>
      </p:sp>
      <p:sp>
        <p:nvSpPr>
          <p:cNvPr id="3" name="Subtitle 2"/>
          <p:cNvSpPr>
            <a:spLocks noGrp="1"/>
          </p:cNvSpPr>
          <p:nvPr>
            <p:ph type="subTitle" idx="1"/>
          </p:nvPr>
        </p:nvSpPr>
        <p:spPr>
          <a:xfrm>
            <a:off x="914400" y="2978151"/>
            <a:ext cx="3912903" cy="993775"/>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a:xfrm>
            <a:off x="4927600" y="2977753"/>
            <a:ext cx="4216400" cy="994172"/>
          </a:xfrm>
        </p:spPr>
        <p:txBody>
          <a:bodyPr/>
          <a:lstStyle/>
          <a:p>
            <a:r>
              <a:rPr lang="en-US" dirty="0" smtClean="0"/>
              <a:t>Jason Zurawski – </a:t>
            </a:r>
            <a:r>
              <a:rPr lang="en-US" dirty="0" smtClean="0">
                <a:hlinkClick r:id="rId2"/>
              </a:rPr>
              <a:t>zurawski@es.net</a:t>
            </a:r>
            <a:r>
              <a:rPr lang="en-US" dirty="0" smtClean="0"/>
              <a:t> </a:t>
            </a:r>
          </a:p>
          <a:p>
            <a:r>
              <a:rPr lang="en-US" dirty="0" smtClean="0"/>
              <a:t>Kate Petersen – </a:t>
            </a:r>
            <a:r>
              <a:rPr lang="en-US" dirty="0" smtClean="0">
                <a:hlinkClick r:id="rId3"/>
              </a:rPr>
              <a:t>kate@es.net</a:t>
            </a:r>
            <a:r>
              <a:rPr lang="en-US" dirty="0" smtClean="0"/>
              <a:t>  </a:t>
            </a:r>
          </a:p>
          <a:p>
            <a:r>
              <a:rPr lang="en-US" dirty="0"/>
              <a:t>RMACC Symposium and RMCMOA Workshop</a:t>
            </a:r>
          </a:p>
          <a:p>
            <a:r>
              <a:rPr lang="en-US" dirty="0"/>
              <a:t>August 11</a:t>
            </a:r>
            <a:r>
              <a:rPr lang="en-US" baseline="30000" dirty="0"/>
              <a:t>th</a:t>
            </a:r>
            <a:r>
              <a:rPr lang="en-US" dirty="0"/>
              <a:t> 2016</a:t>
            </a:r>
          </a:p>
        </p:txBody>
      </p:sp>
      <p:cxnSp>
        <p:nvCxnSpPr>
          <p:cNvPr id="5" name="Straight Connector 4"/>
          <p:cNvCxnSpPr/>
          <p:nvPr/>
        </p:nvCxnSpPr>
        <p:spPr>
          <a:xfrm>
            <a:off x="4827303" y="2985080"/>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88039" y="26396"/>
            <a:ext cx="4455961" cy="261610"/>
          </a:xfrm>
          <a:prstGeom prst="rect">
            <a:avLst/>
          </a:prstGeom>
          <a:noFill/>
        </p:spPr>
        <p:txBody>
          <a:bodyPr wrap="none" rtlCol="0">
            <a:spAutoFit/>
          </a:bodyPr>
          <a:lstStyle/>
          <a:p>
            <a:pPr marL="228600" indent="-228600">
              <a:spcBef>
                <a:spcPts val="880"/>
              </a:spcBef>
              <a:buClr>
                <a:srgbClr val="2DB2CF"/>
              </a:buClr>
            </a:pPr>
            <a:r>
              <a:rPr lang="en-US" sz="1100" b="1" i="1" dirty="0" smtClean="0">
                <a:solidFill>
                  <a:srgbClr val="58585B"/>
                </a:solidFill>
              </a:rPr>
              <a:t>http:</a:t>
            </a:r>
            <a:r>
              <a:rPr lang="en-US" sz="1100" b="1" i="1" dirty="0">
                <a:solidFill>
                  <a:srgbClr val="58585B"/>
                </a:solidFill>
              </a:rPr>
              <a:t>//</a:t>
            </a:r>
            <a:r>
              <a:rPr lang="en-US" sz="1100" b="1" i="1" dirty="0" err="1">
                <a:solidFill>
                  <a:srgbClr val="58585B"/>
                </a:solidFill>
              </a:rPr>
              <a:t>www.es.net</a:t>
            </a:r>
            <a:r>
              <a:rPr lang="en-US" sz="1100" b="1" i="1" dirty="0">
                <a:solidFill>
                  <a:srgbClr val="58585B"/>
                </a:solidFill>
              </a:rPr>
              <a:t>/science-engagement/science-requirements-reviews/</a:t>
            </a:r>
            <a:endParaRPr lang="en-US" sz="1100" b="1" i="1" dirty="0" smtClean="0">
              <a:solidFill>
                <a:srgbClr val="58585B"/>
              </a:solidFill>
            </a:endParaRPr>
          </a:p>
        </p:txBody>
      </p:sp>
      <p:sp>
        <p:nvSpPr>
          <p:cNvPr id="8" name="TextBox 7"/>
          <p:cNvSpPr txBox="1"/>
          <p:nvPr/>
        </p:nvSpPr>
        <p:spPr>
          <a:xfrm>
            <a:off x="-1" y="4681835"/>
            <a:ext cx="6366934" cy="461665"/>
          </a:xfrm>
          <a:prstGeom prst="rect">
            <a:avLst/>
          </a:prstGeom>
          <a:noFill/>
        </p:spPr>
        <p:txBody>
          <a:bodyPr wrap="square" rtlCol="0">
            <a:spAutoFit/>
          </a:bodyPr>
          <a:lstStyle/>
          <a:p>
            <a:r>
              <a:rPr lang="en-US" sz="600" dirty="0" smtClean="0"/>
              <a:t>© 2016, </a:t>
            </a:r>
            <a:r>
              <a:rPr lang="en-US" sz="600" dirty="0"/>
              <a:t>The Regents of the University of California, through Lawrence Berkeley National Laboratory (subject to receipt of any required approvals from the U.S. Dept. of Energy).  All rights reserved.</a:t>
            </a:r>
          </a:p>
          <a:p>
            <a:endParaRPr lang="en-US" sz="600" dirty="0"/>
          </a:p>
          <a:p>
            <a:r>
              <a:rPr lang="en-US" sz="600" b="1" i="1" dirty="0"/>
              <a:t>NOTICE</a:t>
            </a:r>
            <a:r>
              <a:rPr lang="en-US" sz="600" dirty="0"/>
              <a:t>.  This material is owned by the U.S. Department of Energy.  As such, the U.S. Government has been granted for itself and others acting on its behalf a paid-up, nonexclusive, irrevocable, worldwide license in the material to reproduce, prepare derivative works, and perform publicly and display publicly. </a:t>
            </a:r>
          </a:p>
        </p:txBody>
      </p:sp>
    </p:spTree>
    <p:extLst>
      <p:ext uri="{BB962C8B-B14F-4D97-AF65-F5344CB8AC3E}">
        <p14:creationId xmlns:p14="http://schemas.microsoft.com/office/powerpoint/2010/main" val="1311918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47"/>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44052" y="1754382"/>
            <a:ext cx="738492" cy="9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47"/>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3103868" y="3188793"/>
            <a:ext cx="738492" cy="9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7114879" y="2659040"/>
            <a:ext cx="905776" cy="553869"/>
            <a:chOff x="7114879" y="3545387"/>
            <a:chExt cx="905776" cy="738492"/>
          </a:xfrm>
        </p:grpSpPr>
        <p:pic>
          <p:nvPicPr>
            <p:cNvPr id="47" name="Picture 147"/>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50000"/>
            <a:stretch/>
          </p:blipFill>
          <p:spPr bwMode="auto">
            <a:xfrm rot="5400000">
              <a:off x="6898539" y="3761727"/>
              <a:ext cx="738492" cy="30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4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50952"/>
            <a:stretch/>
          </p:blipFill>
          <p:spPr bwMode="auto">
            <a:xfrm rot="5400000">
              <a:off x="7351427" y="3614651"/>
              <a:ext cx="738492" cy="59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6250925" y="3288231"/>
            <a:ext cx="738492" cy="679331"/>
            <a:chOff x="6250925" y="4384302"/>
            <a:chExt cx="738492" cy="905775"/>
          </a:xfrm>
        </p:grpSpPr>
        <p:pic>
          <p:nvPicPr>
            <p:cNvPr id="50" name="Picture 147"/>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50000"/>
            <a:stretch/>
          </p:blipFill>
          <p:spPr bwMode="auto">
            <a:xfrm rot="10800000">
              <a:off x="6250925" y="4384302"/>
              <a:ext cx="738492" cy="30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4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50952"/>
            <a:stretch/>
          </p:blipFill>
          <p:spPr bwMode="auto">
            <a:xfrm rot="10800000">
              <a:off x="6250925" y="4690113"/>
              <a:ext cx="738492" cy="59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4577474" y="3288231"/>
            <a:ext cx="738492" cy="679331"/>
            <a:chOff x="4577474" y="4384302"/>
            <a:chExt cx="738492" cy="905775"/>
          </a:xfrm>
        </p:grpSpPr>
        <p:pic>
          <p:nvPicPr>
            <p:cNvPr id="53" name="Picture 147"/>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50000"/>
            <a:stretch/>
          </p:blipFill>
          <p:spPr bwMode="auto">
            <a:xfrm rot="10800000">
              <a:off x="4577474" y="4384302"/>
              <a:ext cx="738492" cy="30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4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50952"/>
            <a:stretch/>
          </p:blipFill>
          <p:spPr bwMode="auto">
            <a:xfrm rot="10800000">
              <a:off x="4577474" y="4690113"/>
              <a:ext cx="738492" cy="59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70" name="Picture 146"/>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39739" y="2946365"/>
            <a:ext cx="969194" cy="56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1" name="Picture 147"/>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98042" y="1739571"/>
            <a:ext cx="738492" cy="9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147"/>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0113" y="1752289"/>
            <a:ext cx="738492" cy="9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147"/>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95647" y="1752289"/>
            <a:ext cx="738492" cy="9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C:\Users\dyparkinson\AppData\Local\Microsoft\Windows\Temporary Internet Files\Content.IE5\JEBH5HZG\MP9004231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1104206"/>
            <a:ext cx="691022" cy="638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3599" y="2363496"/>
            <a:ext cx="414445"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5" name="Rectangle 4"/>
          <p:cNvSpPr/>
          <p:nvPr/>
        </p:nvSpPr>
        <p:spPr>
          <a:xfrm>
            <a:off x="2163371" y="2141716"/>
            <a:ext cx="214609" cy="24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1034" name="Picture 1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6"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19545" y="1638401"/>
            <a:ext cx="1502259" cy="49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9" y="1657350"/>
            <a:ext cx="833735" cy="369332"/>
          </a:xfrm>
          <a:prstGeom prst="rect">
            <a:avLst/>
          </a:prstGeom>
          <a:noFill/>
        </p:spPr>
        <p:txBody>
          <a:bodyPr wrap="square" rtlCol="0">
            <a:spAutoFit/>
          </a:bodyPr>
          <a:lstStyle/>
          <a:p>
            <a:r>
              <a:rPr lang="en-US" dirty="0" smtClean="0">
                <a:solidFill>
                  <a:prstClr val="black"/>
                </a:solidFill>
              </a:rPr>
              <a:t>Users</a:t>
            </a:r>
            <a:endParaRPr lang="en-US" dirty="0">
              <a:solidFill>
                <a:prstClr val="black"/>
              </a:solidFill>
            </a:endParaRPr>
          </a:p>
        </p:txBody>
      </p:sp>
      <p:sp>
        <p:nvSpPr>
          <p:cNvPr id="17" name="TextBox 16"/>
          <p:cNvSpPr txBox="1"/>
          <p:nvPr/>
        </p:nvSpPr>
        <p:spPr>
          <a:xfrm>
            <a:off x="699212" y="4119559"/>
            <a:ext cx="1427933" cy="369332"/>
          </a:xfrm>
          <a:prstGeom prst="rect">
            <a:avLst/>
          </a:prstGeom>
          <a:noFill/>
        </p:spPr>
        <p:txBody>
          <a:bodyPr wrap="square" rtlCol="0">
            <a:spAutoFit/>
          </a:bodyPr>
          <a:lstStyle/>
          <a:p>
            <a:r>
              <a:rPr lang="en-US" dirty="0" smtClean="0">
                <a:solidFill>
                  <a:prstClr val="black"/>
                </a:solidFill>
              </a:rPr>
              <a:t>Publications</a:t>
            </a:r>
            <a:endParaRPr lang="en-US" dirty="0">
              <a:solidFill>
                <a:prstClr val="black"/>
              </a:solidFill>
            </a:endParaRPr>
          </a:p>
        </p:txBody>
      </p:sp>
      <p:sp>
        <p:nvSpPr>
          <p:cNvPr id="9" name="Pie 8"/>
          <p:cNvSpPr/>
          <p:nvPr/>
        </p:nvSpPr>
        <p:spPr>
          <a:xfrm rot="16200000">
            <a:off x="2091663" y="2143081"/>
            <a:ext cx="572633" cy="429218"/>
          </a:xfrm>
          <a:prstGeom prst="pie">
            <a:avLst>
              <a:gd name="adj1" fmla="val 1071298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a:endParaRPr>
          </a:p>
        </p:txBody>
      </p:sp>
      <p:sp>
        <p:nvSpPr>
          <p:cNvPr id="25" name="Pie 24"/>
          <p:cNvSpPr/>
          <p:nvPr/>
        </p:nvSpPr>
        <p:spPr>
          <a:xfrm rot="5400000">
            <a:off x="6703100" y="2256560"/>
            <a:ext cx="572634" cy="786506"/>
          </a:xfrm>
          <a:prstGeom prst="pie">
            <a:avLst>
              <a:gd name="adj1" fmla="val 10782454"/>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a:endParaRPr>
          </a:p>
        </p:txBody>
      </p:sp>
      <p:sp>
        <p:nvSpPr>
          <p:cNvPr id="26" name="Pie 25"/>
          <p:cNvSpPr/>
          <p:nvPr/>
        </p:nvSpPr>
        <p:spPr>
          <a:xfrm rot="5400000" flipH="1">
            <a:off x="6687723" y="2783056"/>
            <a:ext cx="589657" cy="858434"/>
          </a:xfrm>
          <a:prstGeom prst="pie">
            <a:avLst>
              <a:gd name="adj1" fmla="val 1084430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a:endParaRPr>
          </a:p>
        </p:txBody>
      </p:sp>
      <p:sp>
        <p:nvSpPr>
          <p:cNvPr id="10" name="TextBox 9"/>
          <p:cNvSpPr txBox="1"/>
          <p:nvPr/>
        </p:nvSpPr>
        <p:spPr>
          <a:xfrm>
            <a:off x="1824336" y="1659253"/>
            <a:ext cx="1143000" cy="276999"/>
          </a:xfrm>
          <a:prstGeom prst="rect">
            <a:avLst/>
          </a:prstGeom>
          <a:noFill/>
        </p:spPr>
        <p:txBody>
          <a:bodyPr wrap="square" rtlCol="0">
            <a:spAutoFit/>
          </a:bodyPr>
          <a:lstStyle/>
          <a:p>
            <a:r>
              <a:rPr lang="en-US" sz="1200" dirty="0" smtClean="0">
                <a:solidFill>
                  <a:prstClr val="white"/>
                </a:solidFill>
              </a:rPr>
              <a:t>1. Allocation</a:t>
            </a:r>
            <a:endParaRPr lang="en-US" sz="1200" dirty="0">
              <a:solidFill>
                <a:prstClr val="white"/>
              </a:solidFill>
            </a:endParaRPr>
          </a:p>
        </p:txBody>
      </p:sp>
      <p:sp>
        <p:nvSpPr>
          <p:cNvPr id="12" name="TextBox 11"/>
          <p:cNvSpPr txBox="1"/>
          <p:nvPr/>
        </p:nvSpPr>
        <p:spPr>
          <a:xfrm>
            <a:off x="2834673" y="1365862"/>
            <a:ext cx="1259692" cy="276999"/>
          </a:xfrm>
          <a:prstGeom prst="rect">
            <a:avLst/>
          </a:prstGeom>
          <a:noFill/>
        </p:spPr>
        <p:txBody>
          <a:bodyPr wrap="square" rtlCol="0">
            <a:spAutoFit/>
          </a:bodyPr>
          <a:lstStyle/>
          <a:p>
            <a:r>
              <a:rPr lang="en-US" sz="1200" dirty="0" smtClean="0">
                <a:solidFill>
                  <a:prstClr val="black"/>
                </a:solidFill>
              </a:rPr>
              <a:t>2. </a:t>
            </a:r>
            <a:r>
              <a:rPr lang="en-US" sz="1200" dirty="0" err="1" smtClean="0">
                <a:solidFill>
                  <a:prstClr val="black"/>
                </a:solidFill>
              </a:rPr>
              <a:t>Endstation</a:t>
            </a:r>
            <a:endParaRPr lang="en-US" sz="1200" dirty="0">
              <a:solidFill>
                <a:prstClr val="black"/>
              </a:solidFill>
            </a:endParaRPr>
          </a:p>
        </p:txBody>
      </p:sp>
      <p:sp>
        <p:nvSpPr>
          <p:cNvPr id="37" name="TextBox 36"/>
          <p:cNvSpPr txBox="1"/>
          <p:nvPr/>
        </p:nvSpPr>
        <p:spPr>
          <a:xfrm>
            <a:off x="3950988" y="1348131"/>
            <a:ext cx="1088260" cy="276999"/>
          </a:xfrm>
          <a:prstGeom prst="rect">
            <a:avLst/>
          </a:prstGeom>
          <a:noFill/>
        </p:spPr>
        <p:txBody>
          <a:bodyPr wrap="square" rtlCol="0">
            <a:spAutoFit/>
          </a:bodyPr>
          <a:lstStyle/>
          <a:p>
            <a:r>
              <a:rPr lang="en-US" sz="1200" dirty="0" smtClean="0">
                <a:solidFill>
                  <a:prstClr val="black"/>
                </a:solidFill>
              </a:rPr>
              <a:t>3. Sample</a:t>
            </a:r>
            <a:endParaRPr lang="en-US" sz="1200" dirty="0">
              <a:solidFill>
                <a:prstClr val="black"/>
              </a:solidFill>
            </a:endParaRPr>
          </a:p>
        </p:txBody>
      </p:sp>
      <p:sp>
        <p:nvSpPr>
          <p:cNvPr id="38" name="TextBox 37"/>
          <p:cNvSpPr txBox="1"/>
          <p:nvPr/>
        </p:nvSpPr>
        <p:spPr>
          <a:xfrm>
            <a:off x="5045231" y="1301965"/>
            <a:ext cx="981265" cy="461665"/>
          </a:xfrm>
          <a:prstGeom prst="rect">
            <a:avLst/>
          </a:prstGeom>
          <a:noFill/>
        </p:spPr>
        <p:txBody>
          <a:bodyPr wrap="square" rtlCol="0">
            <a:spAutoFit/>
          </a:bodyPr>
          <a:lstStyle/>
          <a:p>
            <a:r>
              <a:rPr lang="en-US" sz="1200" dirty="0" smtClean="0">
                <a:solidFill>
                  <a:prstClr val="black"/>
                </a:solidFill>
              </a:rPr>
              <a:t>4. Control Software</a:t>
            </a:r>
            <a:endParaRPr lang="en-US" sz="1200" dirty="0">
              <a:solidFill>
                <a:prstClr val="black"/>
              </a:solidFill>
            </a:endParaRPr>
          </a:p>
        </p:txBody>
      </p:sp>
      <p:sp>
        <p:nvSpPr>
          <p:cNvPr id="39" name="TextBox 38"/>
          <p:cNvSpPr txBox="1"/>
          <p:nvPr/>
        </p:nvSpPr>
        <p:spPr>
          <a:xfrm>
            <a:off x="6200045" y="1339279"/>
            <a:ext cx="906502" cy="461665"/>
          </a:xfrm>
          <a:prstGeom prst="rect">
            <a:avLst/>
          </a:prstGeom>
          <a:noFill/>
        </p:spPr>
        <p:txBody>
          <a:bodyPr wrap="square" rtlCol="0">
            <a:spAutoFit/>
          </a:bodyPr>
          <a:lstStyle/>
          <a:p>
            <a:r>
              <a:rPr lang="en-US" sz="1200" dirty="0" smtClean="0">
                <a:solidFill>
                  <a:prstClr val="black"/>
                </a:solidFill>
              </a:rPr>
              <a:t>5. Data Collection</a:t>
            </a:r>
            <a:endParaRPr lang="en-US" sz="1200" dirty="0">
              <a:solidFill>
                <a:prstClr val="black"/>
              </a:solidFill>
            </a:endParaRPr>
          </a:p>
        </p:txBody>
      </p:sp>
      <p:sp>
        <p:nvSpPr>
          <p:cNvPr id="40" name="TextBox 39"/>
          <p:cNvSpPr txBox="1"/>
          <p:nvPr/>
        </p:nvSpPr>
        <p:spPr>
          <a:xfrm>
            <a:off x="8020656" y="2271113"/>
            <a:ext cx="1087991" cy="646331"/>
          </a:xfrm>
          <a:prstGeom prst="rect">
            <a:avLst/>
          </a:prstGeom>
          <a:noFill/>
        </p:spPr>
        <p:txBody>
          <a:bodyPr wrap="square" rtlCol="0">
            <a:spAutoFit/>
          </a:bodyPr>
          <a:lstStyle/>
          <a:p>
            <a:r>
              <a:rPr lang="en-US" sz="1200" dirty="0" smtClean="0">
                <a:solidFill>
                  <a:prstClr val="black"/>
                </a:solidFill>
              </a:rPr>
              <a:t>6. Data Transfer / Management</a:t>
            </a:r>
            <a:endParaRPr lang="en-US" sz="1200" dirty="0">
              <a:solidFill>
                <a:prstClr val="black"/>
              </a:solidFill>
            </a:endParaRPr>
          </a:p>
        </p:txBody>
      </p:sp>
      <p:sp>
        <p:nvSpPr>
          <p:cNvPr id="41" name="TextBox 40"/>
          <p:cNvSpPr txBox="1"/>
          <p:nvPr/>
        </p:nvSpPr>
        <p:spPr>
          <a:xfrm>
            <a:off x="6333848" y="4131056"/>
            <a:ext cx="934086" cy="461665"/>
          </a:xfrm>
          <a:prstGeom prst="rect">
            <a:avLst/>
          </a:prstGeom>
          <a:noFill/>
        </p:spPr>
        <p:txBody>
          <a:bodyPr wrap="square" rtlCol="0">
            <a:spAutoFit/>
          </a:bodyPr>
          <a:lstStyle/>
          <a:p>
            <a:r>
              <a:rPr lang="en-US" sz="1200" dirty="0" smtClean="0">
                <a:solidFill>
                  <a:prstClr val="black"/>
                </a:solidFill>
              </a:rPr>
              <a:t>7. Data Processing</a:t>
            </a:r>
            <a:endParaRPr lang="en-US" sz="1200" dirty="0">
              <a:solidFill>
                <a:prstClr val="black"/>
              </a:solidFill>
            </a:endParaRPr>
          </a:p>
        </p:txBody>
      </p:sp>
      <p:sp>
        <p:nvSpPr>
          <p:cNvPr id="44" name="TextBox 43"/>
          <p:cNvSpPr txBox="1"/>
          <p:nvPr/>
        </p:nvSpPr>
        <p:spPr>
          <a:xfrm>
            <a:off x="3111983" y="4116964"/>
            <a:ext cx="867224" cy="461665"/>
          </a:xfrm>
          <a:prstGeom prst="rect">
            <a:avLst/>
          </a:prstGeom>
          <a:noFill/>
        </p:spPr>
        <p:txBody>
          <a:bodyPr wrap="square" rtlCol="0">
            <a:spAutoFit/>
          </a:bodyPr>
          <a:lstStyle/>
          <a:p>
            <a:r>
              <a:rPr lang="en-US" sz="1200" dirty="0" smtClean="0">
                <a:solidFill>
                  <a:prstClr val="black"/>
                </a:solidFill>
              </a:rPr>
              <a:t>9. Write and edit</a:t>
            </a:r>
            <a:endParaRPr lang="en-US" sz="1200" dirty="0">
              <a:solidFill>
                <a:prstClr val="black"/>
              </a:solidFill>
            </a:endParaRPr>
          </a:p>
        </p:txBody>
      </p:sp>
      <p:sp>
        <p:nvSpPr>
          <p:cNvPr id="13" name="Documents"/>
          <p:cNvSpPr>
            <a:spLocks noEditPoints="1" noChangeArrowheads="1"/>
          </p:cNvSpPr>
          <p:nvPr/>
        </p:nvSpPr>
        <p:spPr bwMode="auto">
          <a:xfrm>
            <a:off x="1214736" y="3643453"/>
            <a:ext cx="396870" cy="39826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Rectangle 189"/>
          <p:cNvSpPr/>
          <p:nvPr/>
        </p:nvSpPr>
        <p:spPr>
          <a:xfrm>
            <a:off x="3536543" y="2363916"/>
            <a:ext cx="414445"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91" name="Rectangle 190"/>
          <p:cNvSpPr/>
          <p:nvPr/>
        </p:nvSpPr>
        <p:spPr>
          <a:xfrm>
            <a:off x="4702778" y="2373873"/>
            <a:ext cx="414445"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92" name="Rectangle 191"/>
          <p:cNvSpPr/>
          <p:nvPr/>
        </p:nvSpPr>
        <p:spPr>
          <a:xfrm>
            <a:off x="5834144" y="2368572"/>
            <a:ext cx="414445"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93" name="Rectangle 192"/>
          <p:cNvSpPr/>
          <p:nvPr/>
        </p:nvSpPr>
        <p:spPr>
          <a:xfrm>
            <a:off x="5315966" y="3213255"/>
            <a:ext cx="928084"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94" name="Rectangle 193"/>
          <p:cNvSpPr/>
          <p:nvPr/>
        </p:nvSpPr>
        <p:spPr>
          <a:xfrm>
            <a:off x="3842360" y="3199203"/>
            <a:ext cx="735112"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95" name="Rectangle 194"/>
          <p:cNvSpPr/>
          <p:nvPr/>
        </p:nvSpPr>
        <p:spPr>
          <a:xfrm>
            <a:off x="2214590" y="3201303"/>
            <a:ext cx="884358" cy="281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136" name="Title 1135"/>
          <p:cNvSpPr>
            <a:spLocks noGrp="1"/>
          </p:cNvSpPr>
          <p:nvPr>
            <p:ph type="title"/>
          </p:nvPr>
        </p:nvSpPr>
        <p:spPr/>
        <p:txBody>
          <a:bodyPr>
            <a:normAutofit fontScale="90000"/>
          </a:bodyPr>
          <a:lstStyle/>
          <a:p>
            <a:r>
              <a:rPr lang="en-US" dirty="0" smtClean="0"/>
              <a:t>User Workflow: </a:t>
            </a:r>
            <a:br>
              <a:rPr lang="en-US" dirty="0" smtClean="0"/>
            </a:br>
            <a:r>
              <a:rPr lang="en-US" dirty="0" err="1" smtClean="0"/>
              <a:t>Beamline</a:t>
            </a:r>
            <a:r>
              <a:rPr lang="en-US" dirty="0" smtClean="0"/>
              <a:t> 8.3.2</a:t>
            </a:r>
            <a:endParaRPr lang="en-US" dirty="0"/>
          </a:p>
        </p:txBody>
      </p:sp>
      <p:sp>
        <p:nvSpPr>
          <p:cNvPr id="1137" name="Circular Arrow 1136"/>
          <p:cNvSpPr/>
          <p:nvPr/>
        </p:nvSpPr>
        <p:spPr>
          <a:xfrm>
            <a:off x="1241433" y="1257301"/>
            <a:ext cx="885704" cy="828786"/>
          </a:xfrm>
          <a:prstGeom prst="circularArrow">
            <a:avLst>
              <a:gd name="adj1" fmla="val 11857"/>
              <a:gd name="adj2" fmla="val 2137381"/>
              <a:gd name="adj3" fmla="val 19056932"/>
              <a:gd name="adj4" fmla="val 15402310"/>
              <a:gd name="adj5" fmla="val 19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a:endParaRPr>
          </a:p>
        </p:txBody>
      </p:sp>
      <p:sp>
        <p:nvSpPr>
          <p:cNvPr id="59" name="TextBox 58"/>
          <p:cNvSpPr txBox="1"/>
          <p:nvPr/>
        </p:nvSpPr>
        <p:spPr>
          <a:xfrm>
            <a:off x="4224154" y="4131056"/>
            <a:ext cx="2109694" cy="646331"/>
          </a:xfrm>
          <a:prstGeom prst="rect">
            <a:avLst/>
          </a:prstGeom>
          <a:noFill/>
        </p:spPr>
        <p:txBody>
          <a:bodyPr wrap="square" rtlCol="0">
            <a:spAutoFit/>
          </a:bodyPr>
          <a:lstStyle/>
          <a:p>
            <a:r>
              <a:rPr lang="en-US" sz="1200" dirty="0" smtClean="0">
                <a:solidFill>
                  <a:prstClr val="black"/>
                </a:solidFill>
              </a:rPr>
              <a:t>8. Data Analysis / Info Extraction / Visualization / Simulation</a:t>
            </a:r>
            <a:endParaRPr lang="en-US" sz="1200" dirty="0">
              <a:solidFill>
                <a:prstClr val="black"/>
              </a:solidFill>
            </a:endParaRPr>
          </a:p>
        </p:txBody>
      </p:sp>
      <p:pic>
        <p:nvPicPr>
          <p:cNvPr id="45" name="Picture 44" descr="Screen Shot 2014-02-18 at 4.42.12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44385" y="205979"/>
            <a:ext cx="1297391" cy="663273"/>
          </a:xfrm>
          <a:prstGeom prst="rect">
            <a:avLst/>
          </a:prstGeom>
        </p:spPr>
      </p:pic>
      <p:sp>
        <p:nvSpPr>
          <p:cNvPr id="4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1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11327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6251"/>
            <a:ext cx="9144000" cy="707886"/>
          </a:xfrm>
          <a:prstGeom prst="rect">
            <a:avLst/>
          </a:prstGeom>
        </p:spPr>
        <p:txBody>
          <a:bodyPr wrap="square">
            <a:spAutoFit/>
          </a:bodyPr>
          <a:lstStyle/>
          <a:p>
            <a:pPr algn="ctr"/>
            <a:r>
              <a:rPr lang="en-US" sz="4000" dirty="0" smtClean="0">
                <a:ea typeface="ＭＳ Ｐゴシック" charset="0"/>
                <a:cs typeface="ＭＳ Ｐゴシック" charset="0"/>
              </a:rPr>
              <a:t>Science </a:t>
            </a:r>
            <a:r>
              <a:rPr lang="en-US" sz="4000" dirty="0">
                <a:ea typeface="ＭＳ Ｐゴシック" charset="0"/>
                <a:cs typeface="ＭＳ Ｐゴシック" charset="0"/>
              </a:rPr>
              <a:t>Workflow Consultation</a:t>
            </a:r>
            <a:endParaRPr lang="en-US" sz="4000" dirty="0"/>
          </a:p>
        </p:txBody>
      </p:sp>
      <p:sp>
        <p:nvSpPr>
          <p:cNvPr id="4"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pic>
        <p:nvPicPr>
          <p:cNvPr id="7" name="Content Placeholder 5" descr="Dula-Workflow-v5-original.pdf"/>
          <p:cNvPicPr>
            <a:picLocks noGrp="1" noChangeAspect="1"/>
          </p:cNvPicPr>
          <p:nvPr>
            <p:ph idx="1"/>
          </p:nvPr>
        </p:nvPicPr>
        <p:blipFill rotWithShape="1">
          <a:blip r:embed="rId4">
            <a:extLst>
              <a:ext uri="{28A0092B-C50C-407E-A947-70E740481C1C}">
                <a14:useLocalDpi xmlns:a14="http://schemas.microsoft.com/office/drawing/2010/main" val="0"/>
              </a:ext>
            </a:extLst>
          </a:blip>
          <a:srcRect t="10498" b="1452"/>
          <a:stretch/>
        </p:blipFill>
        <p:spPr>
          <a:xfrm>
            <a:off x="1785601" y="663650"/>
            <a:ext cx="6581849" cy="4479850"/>
          </a:xfrm>
        </p:spPr>
      </p:pic>
    </p:spTree>
    <p:extLst>
      <p:ext uri="{BB962C8B-B14F-4D97-AF65-F5344CB8AC3E}">
        <p14:creationId xmlns:p14="http://schemas.microsoft.com/office/powerpoint/2010/main" val="20820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89"/>
            <a:ext cx="9144000" cy="857250"/>
          </a:xfrm>
        </p:spPr>
        <p:txBody>
          <a:bodyPr>
            <a:normAutofit/>
          </a:bodyPr>
          <a:lstStyle/>
          <a:p>
            <a:r>
              <a:rPr lang="en-US" sz="4000" dirty="0" smtClean="0"/>
              <a:t>Improved Workflow Infrastructure</a:t>
            </a:r>
            <a:endParaRPr lang="en-US" sz="4000" dirty="0"/>
          </a:p>
        </p:txBody>
      </p:sp>
      <p:sp>
        <p:nvSpPr>
          <p:cNvPr id="4"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pic>
        <p:nvPicPr>
          <p:cNvPr id="6" name="Content Placeholder 10" descr="Dula-Workflow-v4-improved.pdf"/>
          <p:cNvPicPr>
            <a:picLocks noGrp="1" noChangeAspect="1"/>
          </p:cNvPicPr>
          <p:nvPr>
            <p:ph idx="1"/>
          </p:nvPr>
        </p:nvPicPr>
        <p:blipFill rotWithShape="1">
          <a:blip r:embed="rId4">
            <a:extLst>
              <a:ext uri="{28A0092B-C50C-407E-A947-70E740481C1C}">
                <a14:useLocalDpi xmlns:a14="http://schemas.microsoft.com/office/drawing/2010/main" val="0"/>
              </a:ext>
            </a:extLst>
          </a:blip>
          <a:srcRect t="6497" b="5840"/>
          <a:stretch/>
        </p:blipFill>
        <p:spPr>
          <a:xfrm>
            <a:off x="1676531" y="668381"/>
            <a:ext cx="6333443" cy="4291793"/>
          </a:xfrm>
        </p:spPr>
      </p:pic>
    </p:spTree>
    <p:extLst>
      <p:ext uri="{BB962C8B-B14F-4D97-AF65-F5344CB8AC3E}">
        <p14:creationId xmlns:p14="http://schemas.microsoft.com/office/powerpoint/2010/main" val="181046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rsc-lcl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3283" y="1403335"/>
            <a:ext cx="6212009" cy="3077768"/>
          </a:xfrm>
          <a:prstGeom prst="rect">
            <a:avLst/>
          </a:prstGeom>
        </p:spPr>
      </p:pic>
      <p:sp>
        <p:nvSpPr>
          <p:cNvPr id="2" name="Title 1"/>
          <p:cNvSpPr>
            <a:spLocks noGrp="1"/>
          </p:cNvSpPr>
          <p:nvPr>
            <p:ph type="title"/>
          </p:nvPr>
        </p:nvSpPr>
        <p:spPr>
          <a:xfrm>
            <a:off x="9" y="109895"/>
            <a:ext cx="9143999" cy="1063229"/>
          </a:xfrm>
        </p:spPr>
        <p:txBody>
          <a:bodyPr>
            <a:noAutofit/>
          </a:bodyPr>
          <a:lstStyle/>
          <a:p>
            <a:r>
              <a:rPr lang="en-US" sz="3400" dirty="0" smtClean="0"/>
              <a:t>One Beamline Data Flow </a:t>
            </a:r>
            <a:r>
              <a:rPr lang="en-US" sz="3400" b="1" i="1" dirty="0" smtClean="0"/>
              <a:t>Tripled</a:t>
            </a:r>
            <a:r>
              <a:rPr lang="en-US" sz="3400" dirty="0" smtClean="0"/>
              <a:t> Network Use </a:t>
            </a:r>
            <a:br>
              <a:rPr lang="en-US" sz="3400" dirty="0" smtClean="0"/>
            </a:br>
            <a:r>
              <a:rPr lang="en-US" sz="3400" dirty="0" smtClean="0"/>
              <a:t>for a DOE Supercomputing Center</a:t>
            </a:r>
            <a:endParaRPr lang="en-US" sz="3400" dirty="0"/>
          </a:p>
        </p:txBody>
      </p:sp>
      <p:sp>
        <p:nvSpPr>
          <p:cNvPr id="4"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55619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t>Introduction</a:t>
            </a:r>
          </a:p>
          <a:p>
            <a:r>
              <a:rPr lang="en-US" sz="1800" b="1" i="1" dirty="0" smtClean="0">
                <a:solidFill>
                  <a:srgbClr val="FF6600"/>
                </a:solidFill>
              </a:rPr>
              <a:t>Examples</a:t>
            </a:r>
          </a:p>
          <a:p>
            <a:pPr lvl="1"/>
            <a:r>
              <a:rPr lang="en-US" sz="1800" dirty="0" smtClean="0"/>
              <a:t>ALS Workflow</a:t>
            </a:r>
          </a:p>
          <a:p>
            <a:pPr lvl="1"/>
            <a:r>
              <a:rPr lang="en-US" sz="1800" b="1" i="1" dirty="0" smtClean="0">
                <a:solidFill>
                  <a:srgbClr val="FF6600"/>
                </a:solidFill>
              </a:rPr>
              <a:t>APS Science DMZ</a:t>
            </a:r>
          </a:p>
          <a:p>
            <a:r>
              <a:rPr lang="en-US" sz="1800" dirty="0" smtClean="0"/>
              <a:t>Conclusions</a:t>
            </a:r>
            <a:endParaRPr lang="en-US" sz="1800" dirty="0" smtClean="0"/>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706547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APS Science DMZ</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solidFill>
                  <a:srgbClr val="58585B"/>
                </a:solidFill>
              </a:rPr>
              <a:t>Building on the success of ALS, we approached the APS (Advanced Photon Source) at Argonne National Laboratory about a similar effort.</a:t>
            </a:r>
          </a:p>
          <a:p>
            <a:r>
              <a:rPr lang="en-US" sz="1800" dirty="0" smtClean="0">
                <a:solidFill>
                  <a:srgbClr val="58585B"/>
                </a:solidFill>
              </a:rPr>
              <a:t>Goal(s):</a:t>
            </a:r>
          </a:p>
          <a:p>
            <a:pPr lvl="1"/>
            <a:r>
              <a:rPr lang="en-US" sz="1800" dirty="0" smtClean="0">
                <a:solidFill>
                  <a:srgbClr val="58585B"/>
                </a:solidFill>
              </a:rPr>
              <a:t>Establish a Science DMZ Network for a small number of </a:t>
            </a:r>
            <a:r>
              <a:rPr lang="en-US" sz="1800" dirty="0" err="1" smtClean="0">
                <a:solidFill>
                  <a:srgbClr val="58585B"/>
                </a:solidFill>
              </a:rPr>
              <a:t>beamlines</a:t>
            </a:r>
            <a:endParaRPr lang="en-US" sz="1800" dirty="0" smtClean="0">
              <a:solidFill>
                <a:srgbClr val="58585B"/>
              </a:solidFill>
            </a:endParaRPr>
          </a:p>
          <a:p>
            <a:pPr lvl="1"/>
            <a:r>
              <a:rPr lang="en-US" sz="1800" dirty="0" smtClean="0">
                <a:solidFill>
                  <a:srgbClr val="58585B"/>
                </a:solidFill>
              </a:rPr>
              <a:t>Measurement before/after network performance</a:t>
            </a:r>
          </a:p>
          <a:p>
            <a:pPr lvl="1"/>
            <a:r>
              <a:rPr lang="en-US" sz="1800" dirty="0" smtClean="0">
                <a:solidFill>
                  <a:srgbClr val="58585B"/>
                </a:solidFill>
              </a:rPr>
              <a:t>Upgrade data movement hardware</a:t>
            </a:r>
          </a:p>
          <a:p>
            <a:pPr lvl="1"/>
            <a:r>
              <a:rPr lang="en-US" sz="1800" dirty="0" smtClean="0">
                <a:solidFill>
                  <a:srgbClr val="58585B"/>
                </a:solidFill>
              </a:rPr>
              <a:t>Measurement before/after data movement performance</a:t>
            </a:r>
          </a:p>
          <a:p>
            <a:pPr lvl="1"/>
            <a:r>
              <a:rPr lang="en-US" sz="1800" dirty="0" smtClean="0">
                <a:solidFill>
                  <a:srgbClr val="58585B"/>
                </a:solidFill>
              </a:rPr>
              <a:t>Onboard users to the system, and upgrade home institutions (as needed)</a:t>
            </a:r>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479203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spaceagece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346" y="1063228"/>
            <a:ext cx="4461655" cy="2509136"/>
          </a:xfrm>
          <a:prstGeom prst="rect">
            <a:avLst/>
          </a:prstGeom>
        </p:spPr>
      </p:pic>
      <p:sp>
        <p:nvSpPr>
          <p:cNvPr id="2" name="Title 1"/>
          <p:cNvSpPr>
            <a:spLocks noGrp="1"/>
          </p:cNvSpPr>
          <p:nvPr>
            <p:ph type="title"/>
          </p:nvPr>
        </p:nvSpPr>
        <p:spPr/>
        <p:txBody>
          <a:bodyPr>
            <a:normAutofit/>
          </a:bodyPr>
          <a:lstStyle/>
          <a:p>
            <a:r>
              <a:rPr lang="en-US" sz="4000" dirty="0" smtClean="0"/>
              <a:t>GM/CA</a:t>
            </a:r>
            <a:endParaRPr lang="en-US" sz="4000" dirty="0"/>
          </a:p>
        </p:txBody>
      </p:sp>
      <p:sp>
        <p:nvSpPr>
          <p:cNvPr id="3" name="Content Placeholder 2"/>
          <p:cNvSpPr>
            <a:spLocks noGrp="1"/>
          </p:cNvSpPr>
          <p:nvPr>
            <p:ph idx="1"/>
          </p:nvPr>
        </p:nvSpPr>
        <p:spPr>
          <a:xfrm>
            <a:off x="457199" y="1200150"/>
            <a:ext cx="5609527" cy="3410129"/>
          </a:xfrm>
        </p:spPr>
        <p:txBody>
          <a:bodyPr>
            <a:normAutofit fontScale="77500" lnSpcReduction="20000"/>
          </a:bodyPr>
          <a:lstStyle/>
          <a:p>
            <a:r>
              <a:rPr lang="en-US" sz="2800" dirty="0"/>
              <a:t>General Medical Sciences and Cancer Institutes Structural Biology Facility </a:t>
            </a:r>
            <a:r>
              <a:rPr lang="en-US" sz="2800" dirty="0" smtClean="0"/>
              <a:t>@ APS</a:t>
            </a:r>
          </a:p>
          <a:p>
            <a:pPr lvl="1"/>
            <a:r>
              <a:rPr lang="en-US" sz="2800" dirty="0"/>
              <a:t>F</a:t>
            </a:r>
            <a:r>
              <a:rPr lang="en-US" sz="2800" dirty="0" smtClean="0"/>
              <a:t>ocused </a:t>
            </a:r>
            <a:r>
              <a:rPr lang="en-US" sz="2800" dirty="0"/>
              <a:t>on the study of crystallographic structure determination of biological macromolecules by X-ray diffraction </a:t>
            </a:r>
            <a:endParaRPr lang="en-US" sz="2600" dirty="0" smtClean="0"/>
          </a:p>
          <a:p>
            <a:r>
              <a:rPr lang="en-US" sz="2800" dirty="0" smtClean="0"/>
              <a:t>Typical User:</a:t>
            </a:r>
          </a:p>
          <a:p>
            <a:pPr lvl="1"/>
            <a:r>
              <a:rPr lang="en-US" sz="2600" dirty="0" smtClean="0"/>
              <a:t>Visits and spends some allocated time with samples and the </a:t>
            </a:r>
            <a:r>
              <a:rPr lang="en-US" sz="2600" dirty="0" err="1" smtClean="0"/>
              <a:t>beamline</a:t>
            </a:r>
            <a:r>
              <a:rPr lang="en-US" sz="2600" dirty="0" smtClean="0"/>
              <a:t> machinery</a:t>
            </a:r>
          </a:p>
          <a:p>
            <a:pPr lvl="1"/>
            <a:r>
              <a:rPr lang="en-US" sz="2600" dirty="0" smtClean="0"/>
              <a:t>Mails samples, controls device remotely</a:t>
            </a:r>
          </a:p>
          <a:p>
            <a:pPr lvl="1"/>
            <a:r>
              <a:rPr lang="en-US" sz="2600" dirty="0" smtClean="0"/>
              <a:t>In either case – data has to go ‘somewhere’</a:t>
            </a:r>
          </a:p>
          <a:p>
            <a:endParaRPr lang="en-US" sz="2800" dirty="0" smtClean="0"/>
          </a:p>
          <a:p>
            <a:pPr marL="0" indent="0">
              <a:buNone/>
            </a:pPr>
            <a:endParaRPr lang="en-US" dirty="0" smtClean="0"/>
          </a:p>
          <a:p>
            <a:endParaRPr lang="en-US" dirty="0" smtClean="0"/>
          </a:p>
          <a:p>
            <a:endParaRPr lang="en-US" dirty="0" smtClean="0"/>
          </a:p>
        </p:txBody>
      </p:sp>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4135515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Design</a:t>
            </a:r>
            <a:endParaRPr lang="en-US" sz="3200" dirty="0"/>
          </a:p>
        </p:txBody>
      </p:sp>
      <p:pic>
        <p:nvPicPr>
          <p:cNvPr id="5" name="Picture 4" descr="t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48" y="0"/>
            <a:ext cx="5407152" cy="5143500"/>
          </a:xfrm>
          <a:prstGeom prst="rect">
            <a:avLst/>
          </a:prstGeo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871426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Design</a:t>
            </a:r>
            <a:endParaRPr lang="en-US" sz="3200" dirty="0"/>
          </a:p>
        </p:txBody>
      </p:sp>
      <p:pic>
        <p:nvPicPr>
          <p:cNvPr id="3" name="Picture 2" descr="Screen Shot 2016-04-21 at 7.54.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5" y="964346"/>
            <a:ext cx="8889761" cy="2975231"/>
          </a:xfrm>
          <a:prstGeom prst="rect">
            <a:avLst/>
          </a:prstGeo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2797473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ANL Border to ESnet New York (</a:t>
            </a:r>
            <a:r>
              <a:rPr lang="en-US" dirty="0" err="1" smtClean="0"/>
              <a:t>perfSONAR</a:t>
            </a:r>
            <a:r>
              <a:rPr lang="en-US" dirty="0" smtClean="0"/>
              <a:t> Test)</a:t>
            </a:r>
            <a:endParaRPr lang="en-US" sz="3200" dirty="0"/>
          </a:p>
        </p:txBody>
      </p:sp>
      <p:pic>
        <p:nvPicPr>
          <p:cNvPr id="3" name="Picture 2" descr="anl-new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30" y="865644"/>
            <a:ext cx="8930470" cy="3663575"/>
          </a:xfrm>
          <a:prstGeom prst="rect">
            <a:avLst/>
          </a:prstGeo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8639409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b="1" i="1" dirty="0" smtClean="0">
                <a:solidFill>
                  <a:srgbClr val="FF6600"/>
                </a:solidFill>
              </a:rPr>
              <a:t>Introduction</a:t>
            </a:r>
          </a:p>
          <a:p>
            <a:r>
              <a:rPr lang="en-US" sz="1800" dirty="0" smtClean="0"/>
              <a:t>Examples</a:t>
            </a:r>
          </a:p>
          <a:p>
            <a:pPr lvl="1"/>
            <a:r>
              <a:rPr lang="en-US" sz="1800" dirty="0" smtClean="0"/>
              <a:t>ALS Workflow</a:t>
            </a:r>
          </a:p>
          <a:p>
            <a:pPr lvl="1"/>
            <a:r>
              <a:rPr lang="en-US" sz="1800" dirty="0" smtClean="0"/>
              <a:t>APS Science DMZ</a:t>
            </a:r>
          </a:p>
          <a:p>
            <a:r>
              <a:rPr lang="en-US" sz="1800" dirty="0" smtClean="0"/>
              <a:t>Conclusions</a:t>
            </a:r>
            <a:endParaRPr lang="en-US" sz="1800" dirty="0" smtClean="0"/>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6085007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GM/CA to </a:t>
            </a:r>
            <a:r>
              <a:rPr lang="en-US" dirty="0"/>
              <a:t>ESnet New York </a:t>
            </a:r>
            <a:r>
              <a:rPr lang="en-US" dirty="0" smtClean="0"/>
              <a:t>(</a:t>
            </a:r>
            <a:r>
              <a:rPr lang="en-US" dirty="0" err="1" smtClean="0"/>
              <a:t>perfSONAR</a:t>
            </a:r>
            <a:r>
              <a:rPr lang="en-US" dirty="0" smtClean="0"/>
              <a:t> </a:t>
            </a:r>
            <a:r>
              <a:rPr lang="en-US" dirty="0"/>
              <a:t>Test)</a:t>
            </a:r>
            <a:endParaRPr lang="en-US" sz="3200" dirty="0"/>
          </a:p>
        </p:txBody>
      </p:sp>
      <p:pic>
        <p:nvPicPr>
          <p:cNvPr id="3" name="Picture 2" descr="gmca-new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8" y="881526"/>
            <a:ext cx="8877145" cy="3664023"/>
          </a:xfrm>
          <a:prstGeom prst="rect">
            <a:avLst/>
          </a:prstGeo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5753835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GM/CA to ANL Border (</a:t>
            </a:r>
            <a:r>
              <a:rPr lang="en-US" dirty="0" err="1" smtClean="0"/>
              <a:t>perfSONAR</a:t>
            </a:r>
            <a:r>
              <a:rPr lang="en-US" dirty="0" smtClean="0"/>
              <a:t> Test)</a:t>
            </a:r>
            <a:endParaRPr lang="en-US" sz="3200" dirty="0"/>
          </a:p>
        </p:txBody>
      </p:sp>
      <p:pic>
        <p:nvPicPr>
          <p:cNvPr id="3" name="Picture 2" descr="vari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98" y="861262"/>
            <a:ext cx="8484125" cy="3718128"/>
          </a:xfrm>
          <a:prstGeom prst="rect">
            <a:avLst/>
          </a:prstGeom>
        </p:spPr>
      </p:pic>
      <p:sp>
        <p:nvSpPr>
          <p:cNvPr id="6"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8616470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8335"/>
            <a:ext cx="7285038" cy="85725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021556"/>
            <a:ext cx="876776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2591991"/>
            <a:ext cx="838200" cy="350044"/>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1879997"/>
            <a:ext cx="836612" cy="475059"/>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2600325"/>
            <a:ext cx="836612" cy="348854"/>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9" y="2843212"/>
            <a:ext cx="928687" cy="348854"/>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2338387"/>
            <a:ext cx="1281112" cy="348854"/>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4404122"/>
            <a:ext cx="835025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4642247"/>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4647010"/>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4642247"/>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4641056"/>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4411266"/>
            <a:ext cx="177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4410075"/>
            <a:ext cx="1563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9" y="4410075"/>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6" y="4408885"/>
            <a:ext cx="173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1" y="1885950"/>
            <a:ext cx="3387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pic>
        <p:nvPicPr>
          <p:cNvPr id="24" name="Picture 23" descr="31f44001cd29ce7ecc28347a8baf06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033" y="4778559"/>
            <a:ext cx="2416618" cy="376928"/>
          </a:xfrm>
          <a:prstGeom prst="rect">
            <a:avLst/>
          </a:prstGeom>
        </p:spPr>
      </p:pic>
      <p:sp>
        <p:nvSpPr>
          <p:cNvPr id="26"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0011954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Pilot Network</a:t>
            </a:r>
            <a:endParaRPr lang="en-US" sz="4000" dirty="0"/>
          </a:p>
        </p:txBody>
      </p:sp>
      <p:pic>
        <p:nvPicPr>
          <p:cNvPr id="6" name="Picture 5"/>
          <p:cNvPicPr>
            <a:picLocks noChangeAspect="1"/>
          </p:cNvPicPr>
          <p:nvPr/>
        </p:nvPicPr>
        <p:blipFill>
          <a:blip r:embed="rId2"/>
          <a:stretch>
            <a:fillRect/>
          </a:stretch>
        </p:blipFill>
        <p:spPr>
          <a:xfrm>
            <a:off x="4426840" y="0"/>
            <a:ext cx="4717161" cy="4490170"/>
          </a:xfrm>
          <a:prstGeom prst="rect">
            <a:avLst/>
          </a:prstGeom>
        </p:spPr>
      </p:pic>
      <p:sp>
        <p:nvSpPr>
          <p:cNvPr id="7" name="Content Placeholder 2"/>
          <p:cNvSpPr>
            <a:spLocks noGrp="1"/>
          </p:cNvSpPr>
          <p:nvPr>
            <p:ph idx="1"/>
          </p:nvPr>
        </p:nvSpPr>
        <p:spPr>
          <a:xfrm>
            <a:off x="457201" y="1200150"/>
            <a:ext cx="3969639" cy="3760020"/>
          </a:xfrm>
        </p:spPr>
        <p:txBody>
          <a:bodyPr>
            <a:normAutofit fontScale="85000" lnSpcReduction="20000"/>
          </a:bodyPr>
          <a:lstStyle/>
          <a:p>
            <a:r>
              <a:rPr lang="en-US" dirty="0" smtClean="0"/>
              <a:t>Plan:</a:t>
            </a:r>
          </a:p>
          <a:p>
            <a:pPr lvl="1"/>
            <a:r>
              <a:rPr lang="en-US" dirty="0" smtClean="0"/>
              <a:t>Use campus and building fiber resources for 2</a:t>
            </a:r>
            <a:r>
              <a:rPr lang="en-US" baseline="30000" dirty="0" smtClean="0"/>
              <a:t>nd</a:t>
            </a:r>
            <a:r>
              <a:rPr lang="en-US" dirty="0" smtClean="0"/>
              <a:t> path</a:t>
            </a:r>
          </a:p>
          <a:p>
            <a:pPr lvl="1"/>
            <a:r>
              <a:rPr lang="en-US" dirty="0" smtClean="0"/>
              <a:t>Applies to only a limited set of resources (</a:t>
            </a:r>
            <a:r>
              <a:rPr lang="en-US" dirty="0" err="1" smtClean="0"/>
              <a:t>perfSONAR</a:t>
            </a:r>
            <a:r>
              <a:rPr lang="en-US" dirty="0" smtClean="0"/>
              <a:t>, DTN)</a:t>
            </a:r>
          </a:p>
          <a:p>
            <a:r>
              <a:rPr lang="en-US" dirty="0" smtClean="0"/>
              <a:t>Benefits</a:t>
            </a:r>
          </a:p>
          <a:p>
            <a:pPr lvl="1"/>
            <a:r>
              <a:rPr lang="en-US" dirty="0" smtClean="0"/>
              <a:t>Bypass congested local infrastructure</a:t>
            </a:r>
          </a:p>
          <a:p>
            <a:pPr lvl="1"/>
            <a:r>
              <a:rPr lang="en-US" dirty="0" smtClean="0"/>
              <a:t>Apply targeted (vs. blanket) security policy</a:t>
            </a:r>
          </a:p>
          <a:p>
            <a:r>
              <a:rPr lang="en-US" dirty="0" smtClean="0"/>
              <a:t>Cautions:</a:t>
            </a:r>
          </a:p>
          <a:p>
            <a:pPr lvl="1"/>
            <a:r>
              <a:rPr lang="en-US" dirty="0" smtClean="0"/>
              <a:t>Prevent just ‘anything’ from using fast path – policy to control this</a:t>
            </a:r>
          </a:p>
          <a:p>
            <a:pPr lvl="1"/>
            <a:r>
              <a:rPr lang="en-US" dirty="0" smtClean="0"/>
              <a:t>Still need to figure out cause of local issues (e.g. this isn’t a pave over)</a:t>
            </a:r>
          </a:p>
          <a:p>
            <a:endParaRPr lang="en-US" sz="2800" dirty="0" smtClean="0"/>
          </a:p>
          <a:p>
            <a:pPr marL="0" indent="0">
              <a:buNone/>
            </a:pPr>
            <a:endParaRPr lang="en-US" dirty="0" smtClean="0"/>
          </a:p>
          <a:p>
            <a:endParaRPr lang="en-US" dirty="0" smtClean="0"/>
          </a:p>
          <a:p>
            <a:endParaRPr lang="en-US" dirty="0" smtClean="0"/>
          </a:p>
        </p:txBody>
      </p:sp>
      <p:sp>
        <p:nvSpPr>
          <p:cNvPr id="8"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4543806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Results</a:t>
            </a:r>
            <a:endParaRPr lang="en-US" dirty="0"/>
          </a:p>
        </p:txBody>
      </p:sp>
      <p:pic>
        <p:nvPicPr>
          <p:cNvPr id="5" name="Picture 4" descr="20150522-GMCA-ESnet_ELPA-B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90498"/>
            <a:ext cx="8527848" cy="4253002"/>
          </a:xfrm>
          <a:prstGeom prst="rect">
            <a:avLst/>
          </a:prstGeo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4480334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Results</a:t>
            </a:r>
            <a:endParaRPr lang="en-US" dirty="0"/>
          </a:p>
        </p:txBody>
      </p:sp>
      <p:pic>
        <p:nvPicPr>
          <p:cNvPr id="4" name="Picture 3" descr="20150522-GMCA-ESnet_NEWY-B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40" y="859689"/>
            <a:ext cx="8686800" cy="4283811"/>
          </a:xfrm>
          <a:prstGeom prst="rect">
            <a:avLst/>
          </a:prstGeom>
        </p:spPr>
      </p:pic>
      <p:sp>
        <p:nvSpPr>
          <p:cNvPr id="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6014492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Results</a:t>
            </a:r>
            <a:endParaRPr lang="en-US" dirty="0"/>
          </a:p>
        </p:txBody>
      </p:sp>
      <p:pic>
        <p:nvPicPr>
          <p:cNvPr id="4" name="Picture 3" descr="20150522-GMCA-ESnet_SACR-B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5" y="884416"/>
            <a:ext cx="8661935" cy="4259084"/>
          </a:xfrm>
          <a:prstGeom prst="rect">
            <a:avLst/>
          </a:prstGeom>
        </p:spPr>
      </p:pic>
      <p:sp>
        <p:nvSpPr>
          <p:cNvPr id="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9927523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 what about </a:t>
            </a:r>
            <a:r>
              <a:rPr lang="en-US" dirty="0" err="1" smtClean="0"/>
              <a:t>GridFTP</a:t>
            </a:r>
            <a:r>
              <a:rPr lang="en-US" dirty="0"/>
              <a:t>?</a:t>
            </a:r>
          </a:p>
        </p:txBody>
      </p:sp>
      <p:sp>
        <p:nvSpPr>
          <p:cNvPr id="3" name="Content Placeholder 2"/>
          <p:cNvSpPr>
            <a:spLocks noGrp="1"/>
          </p:cNvSpPr>
          <p:nvPr>
            <p:ph idx="1"/>
          </p:nvPr>
        </p:nvSpPr>
        <p:spPr>
          <a:xfrm>
            <a:off x="313267" y="952101"/>
            <a:ext cx="8517466" cy="3606041"/>
          </a:xfrm>
        </p:spPr>
        <p:txBody>
          <a:bodyPr>
            <a:normAutofit fontScale="92500" lnSpcReduction="20000"/>
          </a:bodyPr>
          <a:lstStyle/>
          <a:p>
            <a:r>
              <a:rPr lang="en-US" sz="2800" dirty="0" smtClean="0"/>
              <a:t>Setup of the DTN Architecture:</a:t>
            </a:r>
          </a:p>
          <a:p>
            <a:pPr lvl="1"/>
            <a:r>
              <a:rPr lang="en-US" sz="2600" dirty="0" smtClean="0"/>
              <a:t>2 Servers</a:t>
            </a:r>
          </a:p>
          <a:p>
            <a:pPr lvl="1"/>
            <a:r>
              <a:rPr lang="en-US" sz="2600" dirty="0" smtClean="0"/>
              <a:t>Shared </a:t>
            </a:r>
            <a:r>
              <a:rPr lang="en-US" sz="2600" dirty="0" err="1" smtClean="0"/>
              <a:t>filesystem</a:t>
            </a:r>
            <a:endParaRPr lang="en-US" sz="2600" dirty="0" smtClean="0"/>
          </a:p>
          <a:p>
            <a:pPr lvl="1"/>
            <a:r>
              <a:rPr lang="en-US" sz="2600" dirty="0" smtClean="0"/>
              <a:t>Each server has 2 interfaces/routes:</a:t>
            </a:r>
          </a:p>
          <a:p>
            <a:pPr lvl="2"/>
            <a:r>
              <a:rPr lang="en-US" sz="2400" dirty="0" smtClean="0"/>
              <a:t>Science DMZ routes (plumbed to specific external locations via ANL, ESnet/MREN) and avoiding slower path</a:t>
            </a:r>
          </a:p>
          <a:p>
            <a:pPr lvl="2"/>
            <a:r>
              <a:rPr lang="en-US" sz="2400" dirty="0" smtClean="0"/>
              <a:t>Traditional routes over slower path</a:t>
            </a:r>
          </a:p>
          <a:p>
            <a:pPr lvl="1"/>
            <a:r>
              <a:rPr lang="en-US" sz="2600" b="1" i="1" u="sng" dirty="0" smtClean="0"/>
              <a:t>Goal</a:t>
            </a:r>
            <a:r>
              <a:rPr lang="en-US" sz="2600" dirty="0" smtClean="0"/>
              <a:t>: show that with the correct network the </a:t>
            </a:r>
            <a:r>
              <a:rPr lang="en-US" sz="2600" b="1" i="1" dirty="0" smtClean="0"/>
              <a:t>*SAME* </a:t>
            </a:r>
            <a:r>
              <a:rPr lang="en-US" sz="2600" dirty="0" smtClean="0"/>
              <a:t>underlying infrastructure can perform as well as the </a:t>
            </a:r>
            <a:r>
              <a:rPr lang="en-US" sz="2600" dirty="0" err="1" smtClean="0"/>
              <a:t>perfSONAR</a:t>
            </a:r>
            <a:r>
              <a:rPr lang="en-US" sz="2600" dirty="0" smtClean="0"/>
              <a:t> testing</a:t>
            </a:r>
          </a:p>
        </p:txBody>
      </p:sp>
      <p:sp>
        <p:nvSpPr>
          <p:cNvPr id="6"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2179049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ESnet CERN (long RTT) to GMCA</a:t>
            </a:r>
            <a:endParaRPr lang="en-US" dirty="0"/>
          </a:p>
        </p:txBody>
      </p:sp>
      <p:sp>
        <p:nvSpPr>
          <p:cNvPr id="3" name="Content Placeholder 2"/>
          <p:cNvSpPr>
            <a:spLocks noGrp="1"/>
          </p:cNvSpPr>
          <p:nvPr>
            <p:ph idx="1"/>
          </p:nvPr>
        </p:nvSpPr>
        <p:spPr>
          <a:xfrm>
            <a:off x="313268" y="952101"/>
            <a:ext cx="8736373" cy="340506"/>
          </a:xfrm>
        </p:spPr>
        <p:txBody>
          <a:bodyPr>
            <a:normAutofit fontScale="70000" lnSpcReduction="20000"/>
          </a:bodyPr>
          <a:lstStyle/>
          <a:p>
            <a:r>
              <a:rPr lang="en-US" sz="2800" dirty="0" smtClean="0"/>
              <a:t>Scale is Mbps</a:t>
            </a:r>
          </a:p>
        </p:txBody>
      </p:sp>
      <p:sp>
        <p:nvSpPr>
          <p:cNvPr id="7" name="Content Placeholder 2"/>
          <p:cNvSpPr txBox="1">
            <a:spLocks/>
          </p:cNvSpPr>
          <p:nvPr/>
        </p:nvSpPr>
        <p:spPr bwMode="auto">
          <a:xfrm>
            <a:off x="313267" y="4127273"/>
            <a:ext cx="8517466" cy="8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Across the board improvement of around 5x-20x</a:t>
            </a:r>
          </a:p>
          <a:p>
            <a:r>
              <a:rPr lang="en-US" sz="2800" dirty="0" smtClean="0"/>
              <a:t>Exercise helped to tune </a:t>
            </a:r>
            <a:r>
              <a:rPr lang="en-US" sz="2800" dirty="0" err="1" smtClean="0"/>
              <a:t>filesystem</a:t>
            </a:r>
            <a:r>
              <a:rPr lang="en-US" sz="2800" dirty="0" smtClean="0"/>
              <a:t> performance.  </a:t>
            </a:r>
          </a:p>
        </p:txBody>
      </p:sp>
      <p:graphicFrame>
        <p:nvGraphicFramePr>
          <p:cNvPr id="9" name="Chart 8"/>
          <p:cNvGraphicFramePr>
            <a:graphicFrameLocks/>
          </p:cNvGraphicFramePr>
          <p:nvPr>
            <p:extLst>
              <p:ext uri="{D42A27DB-BD31-4B8C-83A1-F6EECF244321}">
                <p14:modId xmlns:p14="http://schemas.microsoft.com/office/powerpoint/2010/main" val="3885989597"/>
              </p:ext>
            </p:extLst>
          </p:nvPr>
        </p:nvGraphicFramePr>
        <p:xfrm>
          <a:off x="2406962" y="1009787"/>
          <a:ext cx="6642678" cy="3117486"/>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7394838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GMCA to ESnet </a:t>
            </a:r>
            <a:r>
              <a:rPr lang="en-US" dirty="0"/>
              <a:t>CERN (long RTT</a:t>
            </a:r>
            <a:r>
              <a:rPr lang="en-US" dirty="0" smtClean="0"/>
              <a:t>)</a:t>
            </a:r>
            <a:endParaRPr lang="en-US" dirty="0"/>
          </a:p>
        </p:txBody>
      </p:sp>
      <p:sp>
        <p:nvSpPr>
          <p:cNvPr id="7" name="Content Placeholder 2"/>
          <p:cNvSpPr txBox="1">
            <a:spLocks/>
          </p:cNvSpPr>
          <p:nvPr/>
        </p:nvSpPr>
        <p:spPr bwMode="auto">
          <a:xfrm>
            <a:off x="313267" y="4127273"/>
            <a:ext cx="8517466" cy="8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Metadata operations (e.g. deeply nested directories) coupled with smaller files remains hard to crank up</a:t>
            </a:r>
          </a:p>
        </p:txBody>
      </p:sp>
      <p:graphicFrame>
        <p:nvGraphicFramePr>
          <p:cNvPr id="9" name="Chart 8"/>
          <p:cNvGraphicFramePr>
            <a:graphicFrameLocks/>
          </p:cNvGraphicFramePr>
          <p:nvPr>
            <p:extLst>
              <p:ext uri="{D42A27DB-BD31-4B8C-83A1-F6EECF244321}">
                <p14:modId xmlns:p14="http://schemas.microsoft.com/office/powerpoint/2010/main" val="3448560461"/>
              </p:ext>
            </p:extLst>
          </p:nvPr>
        </p:nvGraphicFramePr>
        <p:xfrm>
          <a:off x="592527" y="916818"/>
          <a:ext cx="8094273" cy="3210455"/>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4556328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solidFill>
                  <a:srgbClr val="58585B"/>
                </a:solidFill>
              </a:rPr>
              <a:t>Engagement with end users normally starts with a scripted set of things to address</a:t>
            </a:r>
          </a:p>
          <a:p>
            <a:pPr lvl="1"/>
            <a:r>
              <a:rPr lang="en-US" sz="1800" dirty="0" smtClean="0">
                <a:solidFill>
                  <a:srgbClr val="58585B"/>
                </a:solidFill>
              </a:rPr>
              <a:t>All items from case study template</a:t>
            </a:r>
          </a:p>
          <a:p>
            <a:pPr lvl="1"/>
            <a:r>
              <a:rPr lang="en-US" sz="1800" dirty="0" smtClean="0">
                <a:solidFill>
                  <a:srgbClr val="58585B"/>
                </a:solidFill>
              </a:rPr>
              <a:t>Info on traffic flow (if you have it)</a:t>
            </a:r>
          </a:p>
          <a:p>
            <a:pPr lvl="1"/>
            <a:r>
              <a:rPr lang="en-US" sz="1800" dirty="0" smtClean="0">
                <a:solidFill>
                  <a:srgbClr val="58585B"/>
                </a:solidFill>
              </a:rPr>
              <a:t>A previous complaint or request (if one was made)</a:t>
            </a:r>
          </a:p>
          <a:p>
            <a:r>
              <a:rPr lang="en-US" sz="1800" dirty="0" smtClean="0">
                <a:solidFill>
                  <a:srgbClr val="58585B"/>
                </a:solidFill>
              </a:rPr>
              <a:t>The individual fixes from an engineering perspective can diverge into categories</a:t>
            </a:r>
          </a:p>
          <a:p>
            <a:pPr lvl="1"/>
            <a:r>
              <a:rPr lang="en-US" sz="1800" dirty="0" smtClean="0">
                <a:solidFill>
                  <a:srgbClr val="58585B"/>
                </a:solidFill>
              </a:rPr>
              <a:t>Host tuning/upgrades</a:t>
            </a:r>
          </a:p>
          <a:p>
            <a:pPr lvl="1"/>
            <a:r>
              <a:rPr lang="en-US" sz="1800" dirty="0" smtClean="0">
                <a:solidFill>
                  <a:srgbClr val="58585B"/>
                </a:solidFill>
              </a:rPr>
              <a:t>Introduction of new software</a:t>
            </a:r>
          </a:p>
          <a:p>
            <a:pPr lvl="1"/>
            <a:r>
              <a:rPr lang="en-US" sz="1800" dirty="0" smtClean="0">
                <a:solidFill>
                  <a:srgbClr val="58585B"/>
                </a:solidFill>
              </a:rPr>
              <a:t>Network tuning/upgrades</a:t>
            </a:r>
          </a:p>
          <a:p>
            <a:pPr lvl="1"/>
            <a:r>
              <a:rPr lang="en-US" sz="1800" dirty="0" smtClean="0">
                <a:solidFill>
                  <a:srgbClr val="58585B"/>
                </a:solidFill>
              </a:rPr>
              <a:t>Sociological factors (new approaches to known problems)</a:t>
            </a:r>
          </a:p>
          <a:p>
            <a:r>
              <a:rPr lang="en-US" sz="1800" dirty="0" smtClean="0">
                <a:solidFill>
                  <a:srgbClr val="58585B"/>
                </a:solidFill>
              </a:rPr>
              <a:t>Here are a couple of quick examples and outcomes</a:t>
            </a:r>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8668957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GMCA to ESnet LBL (medium RTT)</a:t>
            </a:r>
            <a:endParaRPr lang="en-US" dirty="0"/>
          </a:p>
        </p:txBody>
      </p:sp>
      <p:sp>
        <p:nvSpPr>
          <p:cNvPr id="7" name="Content Placeholder 2"/>
          <p:cNvSpPr txBox="1">
            <a:spLocks/>
          </p:cNvSpPr>
          <p:nvPr/>
        </p:nvSpPr>
        <p:spPr bwMode="auto">
          <a:xfrm>
            <a:off x="313267" y="4127273"/>
            <a:ext cx="8517466" cy="8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Metadata operations (e.g. deeply nested directories) coupled with smaller files remains hard to crank up</a:t>
            </a:r>
          </a:p>
        </p:txBody>
      </p:sp>
      <p:graphicFrame>
        <p:nvGraphicFramePr>
          <p:cNvPr id="6" name="Chart 5"/>
          <p:cNvGraphicFramePr>
            <a:graphicFrameLocks/>
          </p:cNvGraphicFramePr>
          <p:nvPr>
            <p:extLst>
              <p:ext uri="{D42A27DB-BD31-4B8C-83A1-F6EECF244321}">
                <p14:modId xmlns:p14="http://schemas.microsoft.com/office/powerpoint/2010/main" val="2555711397"/>
              </p:ext>
            </p:extLst>
          </p:nvPr>
        </p:nvGraphicFramePr>
        <p:xfrm>
          <a:off x="503872" y="909930"/>
          <a:ext cx="8182929" cy="3269785"/>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31587814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Future</a:t>
            </a:r>
            <a:endParaRPr lang="en-US" sz="4000" dirty="0"/>
          </a:p>
        </p:txBody>
      </p:sp>
      <p:sp>
        <p:nvSpPr>
          <p:cNvPr id="3" name="Content Placeholder 2"/>
          <p:cNvSpPr>
            <a:spLocks noGrp="1"/>
          </p:cNvSpPr>
          <p:nvPr>
            <p:ph idx="1"/>
          </p:nvPr>
        </p:nvSpPr>
        <p:spPr>
          <a:xfrm>
            <a:off x="457201" y="1200150"/>
            <a:ext cx="3843758" cy="3896942"/>
          </a:xfrm>
        </p:spPr>
        <p:txBody>
          <a:bodyPr>
            <a:normAutofit fontScale="70000" lnSpcReduction="20000"/>
          </a:bodyPr>
          <a:lstStyle/>
          <a:p>
            <a:r>
              <a:rPr lang="en-US" dirty="0" smtClean="0"/>
              <a:t>Wider use @ APS</a:t>
            </a:r>
          </a:p>
          <a:p>
            <a:pPr lvl="1"/>
            <a:r>
              <a:rPr lang="en-US" dirty="0" smtClean="0"/>
              <a:t>Solution now goes directly to a specific </a:t>
            </a:r>
            <a:r>
              <a:rPr lang="en-US" dirty="0" err="1" smtClean="0"/>
              <a:t>beamline</a:t>
            </a:r>
            <a:r>
              <a:rPr lang="en-US" dirty="0" smtClean="0"/>
              <a:t> – how to support the entire facility?</a:t>
            </a:r>
          </a:p>
          <a:p>
            <a:r>
              <a:rPr lang="en-US" dirty="0" smtClean="0"/>
              <a:t>Wider use @ ANL</a:t>
            </a:r>
          </a:p>
          <a:p>
            <a:pPr lvl="1"/>
            <a:r>
              <a:rPr lang="en-US" dirty="0" smtClean="0"/>
              <a:t>Service for other research groups (e.g. ALCF, ARM, etc.)</a:t>
            </a:r>
          </a:p>
          <a:p>
            <a:pPr lvl="1"/>
            <a:r>
              <a:rPr lang="en-US" dirty="0" smtClean="0"/>
              <a:t>Pool of DTN resources w/ Globus, instead of each group manning their own (allows to back up to communal storage)</a:t>
            </a:r>
          </a:p>
          <a:p>
            <a:r>
              <a:rPr lang="en-US" dirty="0" smtClean="0"/>
              <a:t>Defining Policy</a:t>
            </a:r>
          </a:p>
          <a:p>
            <a:pPr lvl="1"/>
            <a:r>
              <a:rPr lang="en-US" dirty="0" smtClean="0"/>
              <a:t>ACLs – ports exposed for things like </a:t>
            </a:r>
            <a:r>
              <a:rPr lang="en-US" dirty="0" err="1" smtClean="0"/>
              <a:t>perfSONAR</a:t>
            </a:r>
            <a:r>
              <a:rPr lang="en-US" dirty="0" smtClean="0"/>
              <a:t>, Globus.  Shut off for things that don’t need it.  Gray area is defining what is and is not science.  </a:t>
            </a:r>
          </a:p>
          <a:p>
            <a:pPr lvl="1"/>
            <a:r>
              <a:rPr lang="en-US" dirty="0" smtClean="0"/>
              <a:t>Who gets on, who doesn’t</a:t>
            </a:r>
          </a:p>
          <a:p>
            <a:pPr lvl="1"/>
            <a:r>
              <a:rPr lang="en-US" dirty="0" smtClean="0"/>
              <a:t>Managing routing @ the border to best utilize the available WAN links</a:t>
            </a:r>
          </a:p>
          <a:p>
            <a:endParaRPr lang="en-US" dirty="0" smtClean="0"/>
          </a:p>
          <a:p>
            <a:endParaRPr lang="en-US" sz="2800" dirty="0" smtClean="0"/>
          </a:p>
          <a:p>
            <a:pPr marL="0" indent="0">
              <a:buNone/>
            </a:pPr>
            <a:endParaRPr lang="en-US" dirty="0" smtClean="0"/>
          </a:p>
          <a:p>
            <a:endParaRPr lang="en-US" dirty="0" smtClean="0"/>
          </a:p>
          <a:p>
            <a:endParaRPr lang="en-US" dirty="0" smtClean="0"/>
          </a:p>
        </p:txBody>
      </p:sp>
      <p:pic>
        <p:nvPicPr>
          <p:cNvPr id="6" name="Picture 5"/>
          <p:cNvPicPr>
            <a:picLocks noChangeAspect="1"/>
          </p:cNvPicPr>
          <p:nvPr/>
        </p:nvPicPr>
        <p:blipFill>
          <a:blip r:embed="rId2"/>
          <a:stretch>
            <a:fillRect/>
          </a:stretch>
        </p:blipFill>
        <p:spPr>
          <a:xfrm>
            <a:off x="4300958" y="0"/>
            <a:ext cx="4824020" cy="4597781"/>
          </a:xfrm>
          <a:prstGeom prst="rect">
            <a:avLst/>
          </a:prstGeom>
        </p:spPr>
      </p:pic>
      <p:sp>
        <p:nvSpPr>
          <p:cNvPr id="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603983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t>Introduction</a:t>
            </a:r>
          </a:p>
          <a:p>
            <a:r>
              <a:rPr lang="en-US" sz="1800" dirty="0" smtClean="0"/>
              <a:t>Examples</a:t>
            </a:r>
          </a:p>
          <a:p>
            <a:pPr lvl="1"/>
            <a:r>
              <a:rPr lang="en-US" sz="1800" dirty="0" smtClean="0"/>
              <a:t>ALS Workflow</a:t>
            </a:r>
          </a:p>
          <a:p>
            <a:pPr lvl="1"/>
            <a:r>
              <a:rPr lang="en-US" sz="1800" dirty="0" smtClean="0"/>
              <a:t>APS Science DMZ</a:t>
            </a:r>
          </a:p>
          <a:p>
            <a:r>
              <a:rPr lang="en-US" sz="1800" b="1" i="1" dirty="0" smtClean="0">
                <a:solidFill>
                  <a:srgbClr val="FF6600"/>
                </a:solidFill>
              </a:rPr>
              <a:t>Conclusions</a:t>
            </a:r>
            <a:endParaRPr lang="en-US" sz="1800" b="1" i="1" dirty="0" smtClean="0">
              <a:solidFill>
                <a:srgbClr val="FF6600"/>
              </a:solidFill>
            </a:endParaRPr>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9600125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solidFill>
                  <a:srgbClr val="58585B"/>
                </a:solidFill>
              </a:rPr>
              <a:t>Many scientific disciplines are moving toward a model that automates the process</a:t>
            </a:r>
          </a:p>
          <a:p>
            <a:pPr lvl="1"/>
            <a:r>
              <a:rPr lang="en-US" sz="1800" dirty="0" smtClean="0">
                <a:solidFill>
                  <a:srgbClr val="58585B"/>
                </a:solidFill>
              </a:rPr>
              <a:t>Upgraded networks</a:t>
            </a:r>
          </a:p>
          <a:p>
            <a:pPr lvl="1"/>
            <a:r>
              <a:rPr lang="en-US" sz="1800" dirty="0" smtClean="0">
                <a:solidFill>
                  <a:srgbClr val="58585B"/>
                </a:solidFill>
              </a:rPr>
              <a:t>Access to computation (somewhere)</a:t>
            </a:r>
          </a:p>
          <a:p>
            <a:pPr lvl="1"/>
            <a:r>
              <a:rPr lang="en-US" sz="1800" dirty="0" smtClean="0">
                <a:solidFill>
                  <a:srgbClr val="58585B"/>
                </a:solidFill>
              </a:rPr>
              <a:t>Advanced software</a:t>
            </a:r>
          </a:p>
          <a:p>
            <a:r>
              <a:rPr lang="en-US" sz="1800" dirty="0" smtClean="0">
                <a:solidFill>
                  <a:srgbClr val="58585B"/>
                </a:solidFill>
              </a:rPr>
              <a:t>Adopting these </a:t>
            </a:r>
            <a:r>
              <a:rPr lang="en-US" sz="1800" dirty="0" err="1" smtClean="0">
                <a:solidFill>
                  <a:srgbClr val="58585B"/>
                </a:solidFill>
              </a:rPr>
              <a:t>superfacility</a:t>
            </a:r>
            <a:r>
              <a:rPr lang="en-US" sz="1800" dirty="0" smtClean="0">
                <a:solidFill>
                  <a:srgbClr val="58585B"/>
                </a:solidFill>
              </a:rPr>
              <a:t> workflows earlier will help convince those that do not have a good handle on technology to move in that direction</a:t>
            </a:r>
          </a:p>
          <a:p>
            <a:r>
              <a:rPr lang="en-US" sz="1800" dirty="0" smtClean="0">
                <a:solidFill>
                  <a:srgbClr val="58585B"/>
                </a:solidFill>
              </a:rPr>
              <a:t>This simplifies the IT job – less special snowflakes</a:t>
            </a:r>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9764994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21" y="3329"/>
            <a:ext cx="9011079" cy="857250"/>
          </a:xfrm>
        </p:spPr>
        <p:txBody>
          <a:bodyPr/>
          <a:lstStyle/>
          <a:p>
            <a:pPr lvl="0">
              <a:defRPr/>
            </a:pPr>
            <a:r>
              <a:rPr lang="en-US" dirty="0" err="1">
                <a:solidFill>
                  <a:srgbClr val="58585B"/>
                </a:solidFill>
              </a:rPr>
              <a:t>Superfacility</a:t>
            </a:r>
            <a:r>
              <a:rPr lang="en-US" dirty="0">
                <a:solidFill>
                  <a:srgbClr val="58585B"/>
                </a:solidFill>
              </a:rPr>
              <a:t> elements multiply with growing </a:t>
            </a:r>
            <a:r>
              <a:rPr lang="en-US" dirty="0" smtClean="0">
                <a:solidFill>
                  <a:srgbClr val="58585B"/>
                </a:solidFill>
              </a:rPr>
              <a:t>interconnectedness. 2025 DOE Light sources:</a:t>
            </a:r>
            <a:endParaRPr lang="en-US" sz="4800" dirty="0">
              <a:solidFill>
                <a:srgbClr val="58585B"/>
              </a:solidFill>
            </a:endParaRPr>
          </a:p>
        </p:txBody>
      </p:sp>
      <p:sp>
        <p:nvSpPr>
          <p:cNvPr id="7" name="Shape 343"/>
          <p:cNvSpPr txBox="1"/>
          <p:nvPr/>
        </p:nvSpPr>
        <p:spPr>
          <a:xfrm>
            <a:off x="3321140" y="1100779"/>
            <a:ext cx="2336700" cy="5539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dirty="0">
                <a:solidFill>
                  <a:srgbClr val="2C2C2E"/>
                </a:solidFill>
                <a:latin typeface="Calibri"/>
                <a:ea typeface="Calibri"/>
                <a:cs typeface="Calibri"/>
                <a:sym typeface="Calibri"/>
              </a:rPr>
              <a:t>Detectors capable of generating terabit data streams.</a:t>
            </a:r>
          </a:p>
        </p:txBody>
      </p:sp>
      <p:sp>
        <p:nvSpPr>
          <p:cNvPr id="8" name="Shape 344"/>
          <p:cNvSpPr txBox="1"/>
          <p:nvPr/>
        </p:nvSpPr>
        <p:spPr>
          <a:xfrm>
            <a:off x="6401261" y="1474784"/>
            <a:ext cx="2285539" cy="10388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dirty="0">
                <a:solidFill>
                  <a:srgbClr val="2C2C2E"/>
                </a:solidFill>
                <a:latin typeface="Calibri"/>
                <a:ea typeface="Calibri"/>
                <a:cs typeface="Calibri"/>
                <a:sym typeface="Calibri"/>
              </a:rPr>
              <a:t>Computational tools for analysis, data reduction</a:t>
            </a:r>
            <a:r>
              <a:rPr lang="en-US" sz="1400" b="1" dirty="0">
                <a:solidFill>
                  <a:srgbClr val="2C2C2E"/>
                </a:solidFill>
                <a:latin typeface="Calibri"/>
                <a:ea typeface="Calibri"/>
                <a:cs typeface="Calibri"/>
                <a:sym typeface="Calibri"/>
              </a:rPr>
              <a:t>, </a:t>
            </a:r>
            <a:r>
              <a:rPr lang="en-US" sz="1400" b="1" i="0" u="none" strike="noStrike" cap="none" baseline="0" dirty="0">
                <a:solidFill>
                  <a:srgbClr val="2C2C2E"/>
                </a:solidFill>
                <a:latin typeface="Calibri"/>
                <a:ea typeface="Calibri"/>
                <a:cs typeface="Calibri"/>
                <a:sym typeface="Calibri"/>
              </a:rPr>
              <a:t>feature extraction </a:t>
            </a:r>
            <a:r>
              <a:rPr lang="en-US" sz="1400" b="1" i="1" u="none" strike="noStrike" cap="none" baseline="0" dirty="0">
                <a:solidFill>
                  <a:srgbClr val="2C2C2E"/>
                </a:solidFill>
                <a:latin typeface="Calibri"/>
                <a:ea typeface="Calibri"/>
                <a:cs typeface="Calibri"/>
                <a:sym typeface="Calibri"/>
              </a:rPr>
              <a:t>in situ</a:t>
            </a:r>
            <a:r>
              <a:rPr lang="en-US" sz="1400" b="1" i="0" u="none" strike="noStrike" cap="none" baseline="0" dirty="0">
                <a:solidFill>
                  <a:srgbClr val="2C2C2E"/>
                </a:solidFill>
                <a:latin typeface="Calibri"/>
                <a:ea typeface="Calibri"/>
                <a:cs typeface="Calibri"/>
                <a:sym typeface="Calibri"/>
              </a:rPr>
              <a:t>, using advanced algorithms </a:t>
            </a:r>
            <a:r>
              <a:rPr lang="en-US" sz="1400" b="1" i="0" u="none" strike="noStrike" cap="none" baseline="0" dirty="0" smtClean="0">
                <a:solidFill>
                  <a:srgbClr val="2C2C2E"/>
                </a:solidFill>
                <a:latin typeface="Calibri"/>
                <a:ea typeface="Calibri"/>
                <a:cs typeface="Calibri"/>
                <a:sym typeface="Calibri"/>
              </a:rPr>
              <a:t>and</a:t>
            </a:r>
            <a:r>
              <a:rPr lang="en-US" sz="1400" b="1" i="0" u="none" strike="noStrike" cap="none" dirty="0" smtClean="0">
                <a:solidFill>
                  <a:srgbClr val="2C2C2E"/>
                </a:solidFill>
                <a:latin typeface="Calibri"/>
                <a:ea typeface="Calibri"/>
                <a:cs typeface="Calibri"/>
                <a:sym typeface="Calibri"/>
              </a:rPr>
              <a:t> s</a:t>
            </a:r>
            <a:r>
              <a:rPr lang="en-US" sz="1400" b="1" dirty="0" smtClean="0">
                <a:solidFill>
                  <a:srgbClr val="2C2C2E"/>
                </a:solidFill>
                <a:latin typeface="Calibri"/>
                <a:ea typeface="Calibri"/>
                <a:cs typeface="Calibri"/>
                <a:sym typeface="Calibri"/>
              </a:rPr>
              <a:t>pecialized         </a:t>
            </a:r>
            <a:r>
              <a:rPr lang="en-US" sz="1400" b="1" i="0" u="none" strike="noStrike" cap="none" baseline="0" dirty="0">
                <a:solidFill>
                  <a:srgbClr val="2C2C2E"/>
                </a:solidFill>
                <a:latin typeface="Calibri"/>
                <a:ea typeface="Calibri"/>
                <a:cs typeface="Calibri"/>
                <a:sym typeface="Calibri"/>
              </a:rPr>
              <a:t>hardware.</a:t>
            </a:r>
          </a:p>
        </p:txBody>
      </p:sp>
      <p:sp>
        <p:nvSpPr>
          <p:cNvPr id="9" name="Shape 345"/>
          <p:cNvSpPr txBox="1"/>
          <p:nvPr/>
        </p:nvSpPr>
        <p:spPr>
          <a:xfrm>
            <a:off x="6274259" y="3389644"/>
            <a:ext cx="1951499" cy="7154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dirty="0">
                <a:solidFill>
                  <a:srgbClr val="2C2C2E"/>
                </a:solidFill>
                <a:latin typeface="Calibri"/>
                <a:ea typeface="Calibri"/>
                <a:cs typeface="Calibri"/>
                <a:sym typeface="Calibri"/>
              </a:rPr>
              <a:t>Increased scientific throughput from robotics and automation software.</a:t>
            </a:r>
          </a:p>
        </p:txBody>
      </p:sp>
      <p:sp>
        <p:nvSpPr>
          <p:cNvPr id="10" name="Shape 346"/>
          <p:cNvSpPr txBox="1"/>
          <p:nvPr/>
        </p:nvSpPr>
        <p:spPr>
          <a:xfrm>
            <a:off x="837040" y="3049924"/>
            <a:ext cx="1993499" cy="8772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dirty="0">
                <a:solidFill>
                  <a:srgbClr val="2C2C2E"/>
                </a:solidFill>
                <a:latin typeface="Calibri"/>
                <a:ea typeface="Calibri"/>
                <a:cs typeface="Calibri"/>
                <a:sym typeface="Calibri"/>
              </a:rPr>
              <a:t>Data management and sharing, with federated identity management and flexible access control.</a:t>
            </a:r>
          </a:p>
        </p:txBody>
      </p:sp>
      <p:sp>
        <p:nvSpPr>
          <p:cNvPr id="11" name="Shape 347"/>
          <p:cNvSpPr txBox="1"/>
          <p:nvPr/>
        </p:nvSpPr>
        <p:spPr>
          <a:xfrm>
            <a:off x="3343393" y="3747572"/>
            <a:ext cx="2471400" cy="7154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rgbClr val="2C2C2E"/>
                </a:solidFill>
                <a:latin typeface="Calibri"/>
                <a:ea typeface="Calibri"/>
                <a:cs typeface="Calibri"/>
                <a:sym typeface="Calibri"/>
              </a:rPr>
              <a:t>Post-processing: reconstruction, inter-comparison, simulation, visualization.</a:t>
            </a:r>
          </a:p>
        </p:txBody>
      </p:sp>
      <p:sp>
        <p:nvSpPr>
          <p:cNvPr id="12" name="Shape 348"/>
          <p:cNvSpPr txBox="1"/>
          <p:nvPr/>
        </p:nvSpPr>
        <p:spPr>
          <a:xfrm>
            <a:off x="611034" y="1201973"/>
            <a:ext cx="1968000" cy="10388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dirty="0">
                <a:solidFill>
                  <a:schemeClr val="tx1">
                    <a:lumMod val="50000"/>
                  </a:schemeClr>
                </a:solidFill>
                <a:latin typeface="Calibri"/>
                <a:ea typeface="Calibri"/>
                <a:cs typeface="Calibri"/>
                <a:sym typeface="Calibri"/>
              </a:rPr>
              <a:t>Integration of experimental and computational facilities in real time, using programmable networks.</a:t>
            </a:r>
          </a:p>
        </p:txBody>
      </p:sp>
      <p:cxnSp>
        <p:nvCxnSpPr>
          <p:cNvPr id="13" name="Shape 349"/>
          <p:cNvCxnSpPr>
            <a:stCxn id="7" idx="2"/>
          </p:cNvCxnSpPr>
          <p:nvPr/>
        </p:nvCxnSpPr>
        <p:spPr>
          <a:xfrm>
            <a:off x="4489491" y="1654729"/>
            <a:ext cx="1547" cy="453140"/>
          </a:xfrm>
          <a:prstGeom prst="straightConnector1">
            <a:avLst/>
          </a:prstGeom>
          <a:noFill/>
          <a:ln w="25400" cap="flat">
            <a:solidFill>
              <a:schemeClr val="accent1"/>
            </a:solidFill>
            <a:prstDash val="solid"/>
            <a:round/>
            <a:headEnd type="none" w="med" len="med"/>
            <a:tailEnd type="stealth" w="lg" len="lg"/>
          </a:ln>
        </p:spPr>
      </p:cxnSp>
      <p:cxnSp>
        <p:nvCxnSpPr>
          <p:cNvPr id="14" name="Shape 350"/>
          <p:cNvCxnSpPr/>
          <p:nvPr/>
        </p:nvCxnSpPr>
        <p:spPr>
          <a:xfrm flipH="1">
            <a:off x="5814853" y="2341954"/>
            <a:ext cx="843599" cy="328499"/>
          </a:xfrm>
          <a:prstGeom prst="straightConnector1">
            <a:avLst/>
          </a:prstGeom>
          <a:noFill/>
          <a:ln w="25400" cap="flat">
            <a:solidFill>
              <a:schemeClr val="accent1"/>
            </a:solidFill>
            <a:prstDash val="solid"/>
            <a:round/>
            <a:headEnd type="none" w="med" len="med"/>
            <a:tailEnd type="stealth" w="lg" len="lg"/>
          </a:ln>
        </p:spPr>
      </p:cxnSp>
      <p:cxnSp>
        <p:nvCxnSpPr>
          <p:cNvPr id="15" name="Shape 351"/>
          <p:cNvCxnSpPr>
            <a:stCxn id="9" idx="1"/>
          </p:cNvCxnSpPr>
          <p:nvPr/>
        </p:nvCxnSpPr>
        <p:spPr>
          <a:xfrm flipH="1" flipV="1">
            <a:off x="5547658" y="3320568"/>
            <a:ext cx="726600" cy="426825"/>
          </a:xfrm>
          <a:prstGeom prst="straightConnector1">
            <a:avLst/>
          </a:prstGeom>
          <a:noFill/>
          <a:ln w="25400" cap="flat">
            <a:solidFill>
              <a:schemeClr val="accent1"/>
            </a:solidFill>
            <a:prstDash val="solid"/>
            <a:round/>
            <a:headEnd type="none" w="med" len="med"/>
            <a:tailEnd type="stealth" w="lg" len="lg"/>
          </a:ln>
        </p:spPr>
      </p:cxnSp>
      <p:cxnSp>
        <p:nvCxnSpPr>
          <p:cNvPr id="16" name="Shape 352"/>
          <p:cNvCxnSpPr>
            <a:stCxn id="11" idx="0"/>
          </p:cNvCxnSpPr>
          <p:nvPr/>
        </p:nvCxnSpPr>
        <p:spPr>
          <a:xfrm flipV="1">
            <a:off x="4579093" y="3508622"/>
            <a:ext cx="0" cy="238950"/>
          </a:xfrm>
          <a:prstGeom prst="straightConnector1">
            <a:avLst/>
          </a:prstGeom>
          <a:noFill/>
          <a:ln w="25400" cap="flat">
            <a:solidFill>
              <a:schemeClr val="accent1"/>
            </a:solidFill>
            <a:prstDash val="solid"/>
            <a:round/>
            <a:headEnd type="none" w="med" len="med"/>
            <a:tailEnd type="stealth" w="lg" len="lg"/>
          </a:ln>
        </p:spPr>
      </p:cxnSp>
      <p:pic>
        <p:nvPicPr>
          <p:cNvPr id="17" name="Shape 353"/>
          <p:cNvPicPr preferRelativeResize="0"/>
          <p:nvPr/>
        </p:nvPicPr>
        <p:blipFill>
          <a:blip r:embed="rId3">
            <a:alphaModFix/>
          </a:blip>
          <a:stretch>
            <a:fillRect/>
          </a:stretch>
        </p:blipFill>
        <p:spPr>
          <a:xfrm>
            <a:off x="3209027" y="2234544"/>
            <a:ext cx="2562225" cy="1085850"/>
          </a:xfrm>
          <a:prstGeom prst="rect">
            <a:avLst/>
          </a:prstGeom>
          <a:noFill/>
          <a:ln>
            <a:noFill/>
          </a:ln>
        </p:spPr>
      </p:pic>
      <p:cxnSp>
        <p:nvCxnSpPr>
          <p:cNvPr id="18" name="Shape 354"/>
          <p:cNvCxnSpPr/>
          <p:nvPr/>
        </p:nvCxnSpPr>
        <p:spPr>
          <a:xfrm>
            <a:off x="2288126" y="2064473"/>
            <a:ext cx="982800" cy="462150"/>
          </a:xfrm>
          <a:prstGeom prst="straightConnector1">
            <a:avLst/>
          </a:prstGeom>
          <a:noFill/>
          <a:ln w="25400" cap="flat">
            <a:solidFill>
              <a:schemeClr val="accent1"/>
            </a:solidFill>
            <a:prstDash val="solid"/>
            <a:round/>
            <a:headEnd type="none" w="med" len="med"/>
            <a:tailEnd type="stealth" w="lg" len="lg"/>
          </a:ln>
        </p:spPr>
      </p:cxnSp>
      <p:cxnSp>
        <p:nvCxnSpPr>
          <p:cNvPr id="19" name="Shape 355"/>
          <p:cNvCxnSpPr/>
          <p:nvPr/>
        </p:nvCxnSpPr>
        <p:spPr>
          <a:xfrm flipV="1">
            <a:off x="2887808" y="3280154"/>
            <a:ext cx="455699" cy="119025"/>
          </a:xfrm>
          <a:prstGeom prst="straightConnector1">
            <a:avLst/>
          </a:prstGeom>
          <a:noFill/>
          <a:ln w="25400" cap="flat">
            <a:solidFill>
              <a:schemeClr val="accent1"/>
            </a:solidFill>
            <a:prstDash val="solid"/>
            <a:round/>
            <a:headEnd type="none" w="med" len="med"/>
            <a:tailEnd type="stealth" w="lg" len="lg"/>
          </a:ln>
        </p:spPr>
      </p:cxnSp>
      <p:sp>
        <p:nvSpPr>
          <p:cNvPr id="20"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40139408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perfacility-workflow-a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70" y="0"/>
            <a:ext cx="6439777" cy="4829833"/>
          </a:xfrm>
          <a:prstGeom prst="rect">
            <a:avLst/>
          </a:prstGeom>
        </p:spPr>
      </p:pic>
      <p:sp>
        <p:nvSpPr>
          <p:cNvPr id="9" name="TextBox 8"/>
          <p:cNvSpPr txBox="1"/>
          <p:nvPr/>
        </p:nvSpPr>
        <p:spPr>
          <a:xfrm>
            <a:off x="6703737" y="160996"/>
            <a:ext cx="2355595" cy="2400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spcBef>
                <a:spcPts val="880"/>
              </a:spcBef>
              <a:buClr>
                <a:schemeClr val="accent1"/>
              </a:buClr>
            </a:pPr>
            <a:r>
              <a:rPr lang="en-US" sz="3200" b="1" dirty="0" err="1" smtClean="0"/>
              <a:t>Lightsource</a:t>
            </a:r>
            <a:endParaRPr lang="en-US" sz="3200" b="1" dirty="0" smtClean="0"/>
          </a:p>
          <a:p>
            <a:pPr algn="r">
              <a:spcBef>
                <a:spcPts val="880"/>
              </a:spcBef>
              <a:buClr>
                <a:schemeClr val="accent1"/>
              </a:buClr>
            </a:pPr>
            <a:r>
              <a:rPr lang="en-US" sz="3200" b="1" dirty="0" err="1" smtClean="0"/>
              <a:t>Superfacility</a:t>
            </a:r>
            <a:endParaRPr lang="en-US" sz="3200" b="1" dirty="0" smtClean="0"/>
          </a:p>
          <a:p>
            <a:pPr algn="r">
              <a:spcBef>
                <a:spcPts val="880"/>
              </a:spcBef>
              <a:buClr>
                <a:schemeClr val="accent1"/>
              </a:buClr>
            </a:pPr>
            <a:r>
              <a:rPr lang="en-US" sz="3200" b="1" dirty="0" smtClean="0"/>
              <a:t>Prototype</a:t>
            </a:r>
          </a:p>
          <a:p>
            <a:pPr algn="r">
              <a:spcBef>
                <a:spcPts val="880"/>
              </a:spcBef>
              <a:buClr>
                <a:schemeClr val="accent1"/>
              </a:buClr>
            </a:pPr>
            <a:r>
              <a:rPr lang="en-US" sz="3200" b="1" dirty="0" smtClean="0"/>
              <a:t>2015</a:t>
            </a:r>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775093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9880"/>
            <a:ext cx="7762875" cy="1562100"/>
          </a:xfrm>
        </p:spPr>
        <p:txBody>
          <a:bodyPr/>
          <a:lstStyle/>
          <a:p>
            <a:r>
              <a:rPr lang="en-US" sz="3600" dirty="0" smtClean="0"/>
              <a:t>Use Cases</a:t>
            </a:r>
            <a:endParaRPr lang="en-US" sz="3600" dirty="0"/>
          </a:p>
        </p:txBody>
      </p:sp>
      <p:sp>
        <p:nvSpPr>
          <p:cNvPr id="3" name="Subtitle 2"/>
          <p:cNvSpPr>
            <a:spLocks noGrp="1"/>
          </p:cNvSpPr>
          <p:nvPr>
            <p:ph type="subTitle" idx="1"/>
          </p:nvPr>
        </p:nvSpPr>
        <p:spPr>
          <a:xfrm>
            <a:off x="914400" y="2978151"/>
            <a:ext cx="3912903" cy="993775"/>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a:xfrm>
            <a:off x="4927600" y="2977753"/>
            <a:ext cx="4216400" cy="994172"/>
          </a:xfrm>
        </p:spPr>
        <p:txBody>
          <a:bodyPr/>
          <a:lstStyle/>
          <a:p>
            <a:r>
              <a:rPr lang="en-US" dirty="0" smtClean="0"/>
              <a:t>Jason Zurawski – </a:t>
            </a:r>
            <a:r>
              <a:rPr lang="en-US" dirty="0" smtClean="0">
                <a:hlinkClick r:id="rId2"/>
              </a:rPr>
              <a:t>zurawski@es.net</a:t>
            </a:r>
            <a:r>
              <a:rPr lang="en-US" dirty="0" smtClean="0"/>
              <a:t> </a:t>
            </a:r>
          </a:p>
          <a:p>
            <a:r>
              <a:rPr lang="en-US" dirty="0" smtClean="0"/>
              <a:t>Kate Petersen – </a:t>
            </a:r>
            <a:r>
              <a:rPr lang="en-US" dirty="0" smtClean="0">
                <a:hlinkClick r:id="rId3"/>
              </a:rPr>
              <a:t>kate@es.net</a:t>
            </a:r>
            <a:r>
              <a:rPr lang="en-US" dirty="0" smtClean="0"/>
              <a:t>  </a:t>
            </a:r>
          </a:p>
          <a:p>
            <a:r>
              <a:rPr lang="en-US" dirty="0"/>
              <a:t>RMACC Symposium and RMCMOA Workshop</a:t>
            </a:r>
          </a:p>
          <a:p>
            <a:r>
              <a:rPr lang="en-US"/>
              <a:t>August 11</a:t>
            </a:r>
            <a:r>
              <a:rPr lang="en-US" baseline="30000"/>
              <a:t>th</a:t>
            </a:r>
            <a:r>
              <a:rPr lang="en-US"/>
              <a:t> 2016</a:t>
            </a:r>
            <a:endParaRPr lang="en-US" dirty="0"/>
          </a:p>
        </p:txBody>
      </p:sp>
      <p:cxnSp>
        <p:nvCxnSpPr>
          <p:cNvPr id="5" name="Straight Connector 4"/>
          <p:cNvCxnSpPr/>
          <p:nvPr/>
        </p:nvCxnSpPr>
        <p:spPr>
          <a:xfrm>
            <a:off x="4827303" y="2985080"/>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88039" y="26396"/>
            <a:ext cx="4455961" cy="261610"/>
          </a:xfrm>
          <a:prstGeom prst="rect">
            <a:avLst/>
          </a:prstGeom>
          <a:noFill/>
        </p:spPr>
        <p:txBody>
          <a:bodyPr wrap="none" rtlCol="0">
            <a:spAutoFit/>
          </a:bodyPr>
          <a:lstStyle/>
          <a:p>
            <a:pPr marL="228600" indent="-228600">
              <a:spcBef>
                <a:spcPts val="880"/>
              </a:spcBef>
              <a:buClr>
                <a:srgbClr val="2DB2CF"/>
              </a:buClr>
            </a:pPr>
            <a:r>
              <a:rPr lang="en-US" sz="1100" b="1" i="1" dirty="0" smtClean="0">
                <a:solidFill>
                  <a:srgbClr val="58585B"/>
                </a:solidFill>
              </a:rPr>
              <a:t>http:</a:t>
            </a:r>
            <a:r>
              <a:rPr lang="en-US" sz="1100" b="1" i="1" dirty="0">
                <a:solidFill>
                  <a:srgbClr val="58585B"/>
                </a:solidFill>
              </a:rPr>
              <a:t>//</a:t>
            </a:r>
            <a:r>
              <a:rPr lang="en-US" sz="1100" b="1" i="1" dirty="0" err="1">
                <a:solidFill>
                  <a:srgbClr val="58585B"/>
                </a:solidFill>
              </a:rPr>
              <a:t>www.es.net</a:t>
            </a:r>
            <a:r>
              <a:rPr lang="en-US" sz="1100" b="1" i="1" dirty="0">
                <a:solidFill>
                  <a:srgbClr val="58585B"/>
                </a:solidFill>
              </a:rPr>
              <a:t>/science-engagement/science-requirements-reviews/</a:t>
            </a:r>
            <a:endParaRPr lang="en-US" sz="1100" b="1" i="1" dirty="0" smtClean="0">
              <a:solidFill>
                <a:srgbClr val="58585B"/>
              </a:solidFill>
            </a:endParaRPr>
          </a:p>
        </p:txBody>
      </p:sp>
      <p:sp>
        <p:nvSpPr>
          <p:cNvPr id="8" name="TextBox 7"/>
          <p:cNvSpPr txBox="1"/>
          <p:nvPr/>
        </p:nvSpPr>
        <p:spPr>
          <a:xfrm>
            <a:off x="-1" y="4681835"/>
            <a:ext cx="6366934" cy="461665"/>
          </a:xfrm>
          <a:prstGeom prst="rect">
            <a:avLst/>
          </a:prstGeom>
          <a:noFill/>
        </p:spPr>
        <p:txBody>
          <a:bodyPr wrap="square" rtlCol="0">
            <a:spAutoFit/>
          </a:bodyPr>
          <a:lstStyle/>
          <a:p>
            <a:r>
              <a:rPr lang="en-US" sz="600" dirty="0" smtClean="0"/>
              <a:t>© 2016, </a:t>
            </a:r>
            <a:r>
              <a:rPr lang="en-US" sz="600" dirty="0"/>
              <a:t>The Regents of the University of California, through Lawrence Berkeley National Laboratory (subject to receipt of any required approvals from the U.S. Dept. of Energy).  All rights reserved.</a:t>
            </a:r>
          </a:p>
          <a:p>
            <a:endParaRPr lang="en-US" sz="600" dirty="0"/>
          </a:p>
          <a:p>
            <a:r>
              <a:rPr lang="en-US" sz="600" b="1" i="1" dirty="0"/>
              <a:t>NOTICE</a:t>
            </a:r>
            <a:r>
              <a:rPr lang="en-US" sz="600" dirty="0"/>
              <a:t>.  This material is owned by the U.S. Department of Energy.  As such, the U.S. Government has been granted for itself and others acting on its behalf a paid-up, nonexclusive, irrevocable, worldwide license in the material to reproduce, prepare derivative works, and perform publicly and display publicly. </a:t>
            </a:r>
          </a:p>
        </p:txBody>
      </p:sp>
    </p:spTree>
    <p:extLst>
      <p:ext uri="{BB962C8B-B14F-4D97-AF65-F5344CB8AC3E}">
        <p14:creationId xmlns:p14="http://schemas.microsoft.com/office/powerpoint/2010/main" val="11087927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579880"/>
            <a:ext cx="7762875" cy="1562100"/>
          </a:xfrm>
        </p:spPr>
        <p:txBody>
          <a:bodyPr/>
          <a:lstStyle/>
          <a:p>
            <a:r>
              <a:rPr lang="en-US" sz="3600" dirty="0" smtClean="0"/>
              <a:t>Extra Slides</a:t>
            </a:r>
            <a:endParaRPr lang="en-US" sz="3600" dirty="0"/>
          </a:p>
        </p:txBody>
      </p:sp>
    </p:spTree>
    <p:extLst>
      <p:ext uri="{BB962C8B-B14F-4D97-AF65-F5344CB8AC3E}">
        <p14:creationId xmlns:p14="http://schemas.microsoft.com/office/powerpoint/2010/main" val="39098073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a:xfrm>
            <a:off x="457200" y="856024"/>
            <a:ext cx="8229600" cy="3699272"/>
          </a:xfrm>
        </p:spPr>
        <p:txBody>
          <a:bodyPr>
            <a:noAutofit/>
          </a:bodyPr>
          <a:lstStyle/>
          <a:p>
            <a:r>
              <a:rPr lang="en-US" sz="1800" dirty="0" smtClean="0"/>
              <a:t>Introduction</a:t>
            </a:r>
          </a:p>
          <a:p>
            <a:r>
              <a:rPr lang="en-US" sz="1800" b="1" i="1" dirty="0" smtClean="0">
                <a:solidFill>
                  <a:srgbClr val="FF6600"/>
                </a:solidFill>
              </a:rPr>
              <a:t>Examples</a:t>
            </a:r>
          </a:p>
          <a:p>
            <a:pPr lvl="1"/>
            <a:r>
              <a:rPr lang="en-US" sz="1800" b="1" i="1" dirty="0" smtClean="0">
                <a:solidFill>
                  <a:srgbClr val="FF6600"/>
                </a:solidFill>
              </a:rPr>
              <a:t>ALS Workflow</a:t>
            </a:r>
          </a:p>
          <a:p>
            <a:pPr lvl="1"/>
            <a:r>
              <a:rPr lang="en-US" sz="1800" dirty="0" smtClean="0"/>
              <a:t>APS Science DMZ</a:t>
            </a:r>
          </a:p>
          <a:p>
            <a:r>
              <a:rPr lang="en-US" sz="1800" dirty="0" smtClean="0"/>
              <a:t>Conclusions</a:t>
            </a:r>
            <a:endParaRPr lang="en-US" sz="1800" dirty="0" smtClean="0"/>
          </a:p>
        </p:txBody>
      </p:sp>
      <p:sp>
        <p:nvSpPr>
          <p:cNvPr id="5" name="Date Placeholder 3"/>
          <p:cNvSpPr>
            <a:spLocks noGrp="1"/>
          </p:cNvSpPr>
          <p:nvPr>
            <p:ph type="dt" sz="half" idx="10"/>
          </p:nvPr>
        </p:nvSpPr>
        <p:spPr>
          <a:xfrm>
            <a:off x="6069930" y="4960170"/>
            <a:ext cx="2979710" cy="13692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682621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Light Source</a:t>
            </a:r>
          </a:p>
        </p:txBody>
      </p:sp>
      <p:pic>
        <p:nvPicPr>
          <p:cNvPr id="6" name="Content Placeholder 4" descr="advanced-light-source-web.jpg"/>
          <p:cNvPicPr>
            <a:picLocks noGrp="1" noChangeAspect="1"/>
          </p:cNvPicPr>
          <p:nvPr>
            <p:ph idx="1"/>
          </p:nvPr>
        </p:nvPicPr>
        <p:blipFill>
          <a:blip r:embed="rId2">
            <a:extLst>
              <a:ext uri="{28A0092B-C50C-407E-A947-70E740481C1C}">
                <a14:useLocalDpi xmlns:a14="http://schemas.microsoft.com/office/drawing/2010/main" val="0"/>
              </a:ext>
            </a:extLst>
          </a:blip>
          <a:srcRect t="17807" b="17807"/>
          <a:stretch>
            <a:fillRect/>
          </a:stretch>
        </p:blipFill>
        <p:spPr>
          <a:xfrm>
            <a:off x="601134" y="1063231"/>
            <a:ext cx="6896384" cy="3640667"/>
          </a:xfrm>
        </p:spPr>
      </p:pic>
      <p:sp>
        <p:nvSpPr>
          <p:cNvPr id="7"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23994457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Light Source</a:t>
            </a:r>
          </a:p>
        </p:txBody>
      </p:sp>
      <p:pic>
        <p:nvPicPr>
          <p:cNvPr id="9" name="Content Placeholder 8" descr="4206760015_d53f573809_z.jpg"/>
          <p:cNvPicPr>
            <a:picLocks noGrp="1" noChangeAspect="1"/>
          </p:cNvPicPr>
          <p:nvPr>
            <p:ph sz="half" idx="1"/>
          </p:nvPr>
        </p:nvPicPr>
        <p:blipFill>
          <a:blip r:embed="rId2">
            <a:extLst>
              <a:ext uri="{28A0092B-C50C-407E-A947-70E740481C1C}">
                <a14:useLocalDpi xmlns:a14="http://schemas.microsoft.com/office/drawing/2010/main" val="0"/>
              </a:ext>
            </a:extLst>
          </a:blip>
          <a:srcRect l="32585" r="32585"/>
          <a:stretch>
            <a:fillRect/>
          </a:stretch>
        </p:blipFill>
        <p:spPr/>
      </p:pic>
      <p:pic>
        <p:nvPicPr>
          <p:cNvPr id="10" name="Content Placeholder 9" descr="4207517972_511bf96f29_z.jpg"/>
          <p:cNvPicPr>
            <a:picLocks noGrp="1" noChangeAspect="1"/>
          </p:cNvPicPr>
          <p:nvPr>
            <p:ph sz="half" idx="2"/>
          </p:nvPr>
        </p:nvPicPr>
        <p:blipFill>
          <a:blip r:embed="rId3">
            <a:extLst>
              <a:ext uri="{28A0092B-C50C-407E-A947-70E740481C1C}">
                <a14:useLocalDpi xmlns:a14="http://schemas.microsoft.com/office/drawing/2010/main" val="0"/>
              </a:ext>
            </a:extLst>
          </a:blip>
          <a:srcRect l="14589" r="14589"/>
          <a:stretch>
            <a:fillRect/>
          </a:stretch>
        </p:blipFill>
        <p:spPr/>
      </p:pic>
      <p:sp>
        <p:nvSpPr>
          <p:cNvPr id="6"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Tree>
    <p:extLst>
      <p:ext uri="{BB962C8B-B14F-4D97-AF65-F5344CB8AC3E}">
        <p14:creationId xmlns:p14="http://schemas.microsoft.com/office/powerpoint/2010/main" val="16036349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sp>
        <p:nvSpPr>
          <p:cNvPr id="7" name="Title 1"/>
          <p:cNvSpPr>
            <a:spLocks noGrp="1"/>
          </p:cNvSpPr>
          <p:nvPr>
            <p:ph type="title"/>
          </p:nvPr>
        </p:nvSpPr>
        <p:spPr>
          <a:xfrm>
            <a:off x="173187" y="205979"/>
            <a:ext cx="9144000" cy="857250"/>
          </a:xfrm>
        </p:spPr>
        <p:txBody>
          <a:bodyPr>
            <a:noAutofit/>
          </a:bodyPr>
          <a:lstStyle/>
          <a:p>
            <a:r>
              <a:rPr lang="en-US" sz="3600" dirty="0" smtClean="0"/>
              <a:t>Big Science Now Comes in Small Package</a:t>
            </a:r>
            <a:endParaRPr lang="en-US" sz="3600" dirty="0"/>
          </a:p>
        </p:txBody>
      </p:sp>
      <p:pic>
        <p:nvPicPr>
          <p:cNvPr id="4" name="Picture 3" descr="2016-04-beamclo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93" y="844808"/>
            <a:ext cx="8106781" cy="3662473"/>
          </a:xfrm>
          <a:prstGeom prst="rect">
            <a:avLst/>
          </a:prstGeom>
        </p:spPr>
      </p:pic>
    </p:spTree>
    <p:extLst>
      <p:ext uri="{BB962C8B-B14F-4D97-AF65-F5344CB8AC3E}">
        <p14:creationId xmlns:p14="http://schemas.microsoft.com/office/powerpoint/2010/main" val="127421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6" y="80459"/>
            <a:ext cx="9144000" cy="857250"/>
          </a:xfrm>
        </p:spPr>
        <p:txBody>
          <a:bodyPr>
            <a:normAutofit/>
          </a:bodyPr>
          <a:lstStyle/>
          <a:p>
            <a:r>
              <a:rPr lang="en-US" dirty="0" smtClean="0"/>
              <a:t>Application – Capture to Results</a:t>
            </a:r>
            <a:endParaRPr lang="en-US" dirty="0"/>
          </a:p>
        </p:txBody>
      </p:sp>
      <p:sp>
        <p:nvSpPr>
          <p:cNvPr id="9" name="Date Placeholder 3"/>
          <p:cNvSpPr>
            <a:spLocks noGrp="1"/>
          </p:cNvSpPr>
          <p:nvPr>
            <p:ph type="dt" sz="half" idx="10"/>
          </p:nvPr>
        </p:nvSpPr>
        <p:spPr>
          <a:xfrm>
            <a:off x="6069930" y="4960171"/>
            <a:ext cx="2979710" cy="13692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9/15/16</a:t>
            </a:fld>
            <a:endParaRPr lang="en-US" sz="800" dirty="0">
              <a:solidFill>
                <a:prstClr val="black"/>
              </a:solidFill>
              <a:latin typeface="Arial"/>
            </a:endParaRPr>
          </a:p>
        </p:txBody>
      </p:sp>
      <p:pic>
        <p:nvPicPr>
          <p:cNvPr id="6" name="Picture 5" descr="1-spaceagecer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67" y="809732"/>
            <a:ext cx="4181997" cy="2351862"/>
          </a:xfrm>
          <a:prstGeom prst="rect">
            <a:avLst/>
          </a:prstGeom>
        </p:spPr>
      </p:pic>
      <p:pic>
        <p:nvPicPr>
          <p:cNvPr id="7" name="Picture 6" descr="nanoscale_bone_dama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916" y="1572691"/>
            <a:ext cx="3378038" cy="2584199"/>
          </a:xfrm>
          <a:prstGeom prst="rect">
            <a:avLst/>
          </a:prstGeom>
        </p:spPr>
      </p:pic>
      <p:sp>
        <p:nvSpPr>
          <p:cNvPr id="12" name="TextBox 11"/>
          <p:cNvSpPr txBox="1"/>
          <p:nvPr/>
        </p:nvSpPr>
        <p:spPr>
          <a:xfrm>
            <a:off x="201776" y="3097392"/>
            <a:ext cx="5065571" cy="1436291"/>
          </a:xfrm>
          <a:prstGeom prst="rect">
            <a:avLst/>
          </a:prstGeom>
          <a:noFill/>
        </p:spPr>
        <p:txBody>
          <a:bodyPr wrap="square" rtlCol="0">
            <a:spAutoFit/>
          </a:bodyPr>
          <a:lstStyle/>
          <a:p>
            <a:pPr>
              <a:spcBef>
                <a:spcPts val="880"/>
              </a:spcBef>
              <a:buClr>
                <a:schemeClr val="accent1"/>
              </a:buClr>
            </a:pPr>
            <a:r>
              <a:rPr lang="en-US" sz="1400" i="1" dirty="0"/>
              <a:t>Basic Energy Sciences (BES) supports fundamental research to understand, predict, and ultimately control matter and energy at the electronic, atomic, and molecular levels in order to provide the foundations for new energy technologies and to support DOE missions in energy, environment, and national security</a:t>
            </a:r>
            <a:r>
              <a:rPr lang="en-US" sz="1400" i="1" dirty="0" smtClean="0"/>
              <a:t>.</a:t>
            </a:r>
          </a:p>
          <a:p>
            <a:pPr algn="r">
              <a:spcBef>
                <a:spcPts val="880"/>
              </a:spcBef>
              <a:buClr>
                <a:schemeClr val="accent1"/>
              </a:buClr>
            </a:pPr>
            <a:r>
              <a:rPr lang="en-US" sz="1000" i="1" dirty="0"/>
              <a:t>http://</a:t>
            </a:r>
            <a:r>
              <a:rPr lang="en-US" sz="1000" i="1" dirty="0" err="1"/>
              <a:t>science.energy.gov</a:t>
            </a:r>
            <a:r>
              <a:rPr lang="en-US" sz="1000" i="1" dirty="0"/>
              <a:t>/</a:t>
            </a:r>
            <a:r>
              <a:rPr lang="en-US" sz="1000" i="1" dirty="0" err="1"/>
              <a:t>bes</a:t>
            </a:r>
            <a:r>
              <a:rPr lang="en-US" sz="1000" i="1" dirty="0"/>
              <a:t>/</a:t>
            </a:r>
            <a:endParaRPr lang="en-US" sz="1000" i="1" dirty="0" smtClean="0"/>
          </a:p>
        </p:txBody>
      </p:sp>
    </p:spTree>
    <p:extLst>
      <p:ext uri="{BB962C8B-B14F-4D97-AF65-F5344CB8AC3E}">
        <p14:creationId xmlns:p14="http://schemas.microsoft.com/office/powerpoint/2010/main" val="7719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4" y="1435104"/>
            <a:ext cx="1424152" cy="1069972"/>
          </a:xfrm>
          <a:prstGeom prst="rect">
            <a:avLst/>
          </a:prstGeom>
        </p:spPr>
      </p:pic>
      <p:pic>
        <p:nvPicPr>
          <p:cNvPr id="7" name="Picture 6"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4" y="1549404"/>
            <a:ext cx="1424152" cy="1069972"/>
          </a:xfrm>
          <a:prstGeom prst="rect">
            <a:avLst/>
          </a:prstGeom>
        </p:spPr>
      </p:pic>
      <p:pic>
        <p:nvPicPr>
          <p:cNvPr id="8" name="Picture 7"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04" y="1663704"/>
            <a:ext cx="1424152" cy="1069972"/>
          </a:xfrm>
          <a:prstGeom prst="rect">
            <a:avLst/>
          </a:prstGeom>
        </p:spPr>
      </p:pic>
      <p:pic>
        <p:nvPicPr>
          <p:cNvPr id="9" name="Picture 8"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04" y="1778004"/>
            <a:ext cx="1424152" cy="1069972"/>
          </a:xfrm>
          <a:prstGeom prst="rect">
            <a:avLst/>
          </a:prstGeom>
        </p:spPr>
      </p:pic>
      <p:pic>
        <p:nvPicPr>
          <p:cNvPr id="10" name="Picture 9"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404" y="1892304"/>
            <a:ext cx="1424152" cy="1069972"/>
          </a:xfrm>
          <a:prstGeom prst="rect">
            <a:avLst/>
          </a:prstGeom>
        </p:spPr>
      </p:pic>
      <p:pic>
        <p:nvPicPr>
          <p:cNvPr id="11" name="Picture 10"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804" y="2006604"/>
            <a:ext cx="1424152" cy="1069972"/>
          </a:xfrm>
          <a:prstGeom prst="rect">
            <a:avLst/>
          </a:prstGeom>
        </p:spPr>
      </p:pic>
      <p:pic>
        <p:nvPicPr>
          <p:cNvPr id="12" name="Picture 11"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04" y="2120904"/>
            <a:ext cx="1424152" cy="1069972"/>
          </a:xfrm>
          <a:prstGeom prst="rect">
            <a:avLst/>
          </a:prstGeom>
        </p:spPr>
      </p:pic>
      <p:pic>
        <p:nvPicPr>
          <p:cNvPr id="13" name="Picture 12"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04" y="2235204"/>
            <a:ext cx="1424152" cy="1069972"/>
          </a:xfrm>
          <a:prstGeom prst="rect">
            <a:avLst/>
          </a:prstGeom>
        </p:spPr>
      </p:pic>
      <p:pic>
        <p:nvPicPr>
          <p:cNvPr id="14" name="Picture 13"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004" y="2349504"/>
            <a:ext cx="1424152" cy="1069972"/>
          </a:xfrm>
          <a:prstGeom prst="rect">
            <a:avLst/>
          </a:prstGeom>
        </p:spPr>
      </p:pic>
      <p:pic>
        <p:nvPicPr>
          <p:cNvPr id="15" name="Picture 14"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404" y="2463804"/>
            <a:ext cx="1424152" cy="1069972"/>
          </a:xfrm>
          <a:prstGeom prst="rect">
            <a:avLst/>
          </a:prstGeom>
        </p:spPr>
      </p:pic>
      <p:pic>
        <p:nvPicPr>
          <p:cNvPr id="16" name="Picture 15"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04" y="2578104"/>
            <a:ext cx="1424152" cy="1069972"/>
          </a:xfrm>
          <a:prstGeom prst="rect">
            <a:avLst/>
          </a:prstGeom>
        </p:spPr>
      </p:pic>
      <p:pic>
        <p:nvPicPr>
          <p:cNvPr id="17" name="Picture 16"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204" y="2692404"/>
            <a:ext cx="1424152" cy="1069972"/>
          </a:xfrm>
          <a:prstGeom prst="rect">
            <a:avLst/>
          </a:prstGeom>
        </p:spPr>
      </p:pic>
      <p:pic>
        <p:nvPicPr>
          <p:cNvPr id="18" name="Picture 17"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04" y="2806704"/>
            <a:ext cx="1424152" cy="1069972"/>
          </a:xfrm>
          <a:prstGeom prst="rect">
            <a:avLst/>
          </a:prstGeom>
        </p:spPr>
      </p:pic>
      <p:pic>
        <p:nvPicPr>
          <p:cNvPr id="19" name="Picture 18"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004" y="2921004"/>
            <a:ext cx="1424152" cy="1069972"/>
          </a:xfrm>
          <a:prstGeom prst="rect">
            <a:avLst/>
          </a:prstGeom>
        </p:spPr>
      </p:pic>
      <p:pic>
        <p:nvPicPr>
          <p:cNvPr id="20" name="Picture 19"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404" y="3035304"/>
            <a:ext cx="1424152" cy="1069972"/>
          </a:xfrm>
          <a:prstGeom prst="rect">
            <a:avLst/>
          </a:prstGeom>
        </p:spPr>
      </p:pic>
      <p:pic>
        <p:nvPicPr>
          <p:cNvPr id="21" name="Picture 20"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04" y="3168654"/>
            <a:ext cx="1424152" cy="1069972"/>
          </a:xfrm>
          <a:prstGeom prst="rect">
            <a:avLst/>
          </a:prstGeom>
        </p:spPr>
      </p:pic>
      <p:pic>
        <p:nvPicPr>
          <p:cNvPr id="22" name="Picture 21" descr="LCLSdiff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680" y="3305175"/>
            <a:ext cx="1424152" cy="1069972"/>
          </a:xfrm>
          <a:prstGeom prst="rect">
            <a:avLst/>
          </a:prstGeom>
        </p:spPr>
      </p:pic>
      <p:sp>
        <p:nvSpPr>
          <p:cNvPr id="29" name="TextBox 28"/>
          <p:cNvSpPr txBox="1"/>
          <p:nvPr/>
        </p:nvSpPr>
        <p:spPr>
          <a:xfrm>
            <a:off x="6258472" y="3669773"/>
            <a:ext cx="2431400" cy="830997"/>
          </a:xfrm>
          <a:prstGeom prst="rect">
            <a:avLst/>
          </a:prstGeom>
          <a:noFill/>
        </p:spPr>
        <p:txBody>
          <a:bodyPr wrap="square" rtlCol="0">
            <a:spAutoFit/>
          </a:bodyPr>
          <a:lstStyle/>
          <a:p>
            <a:r>
              <a:rPr lang="en-US" sz="1600" dirty="0" smtClean="0"/>
              <a:t>After processing on a supercomputer, models are created.   </a:t>
            </a:r>
            <a:endParaRPr lang="en-US" sz="1600" dirty="0"/>
          </a:p>
        </p:txBody>
      </p:sp>
      <p:pic>
        <p:nvPicPr>
          <p:cNvPr id="31" name="Picture 30" descr="fig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299" y="1797581"/>
            <a:ext cx="2828063" cy="1872188"/>
          </a:xfrm>
          <a:prstGeom prst="rect">
            <a:avLst/>
          </a:prstGeom>
        </p:spPr>
      </p:pic>
      <p:sp>
        <p:nvSpPr>
          <p:cNvPr id="32" name="TextBox 31"/>
          <p:cNvSpPr txBox="1"/>
          <p:nvPr/>
        </p:nvSpPr>
        <p:spPr>
          <a:xfrm>
            <a:off x="201200" y="2962276"/>
            <a:ext cx="1527613" cy="1600438"/>
          </a:xfrm>
          <a:prstGeom prst="rect">
            <a:avLst/>
          </a:prstGeom>
          <a:noFill/>
        </p:spPr>
        <p:txBody>
          <a:bodyPr wrap="square" rtlCol="0">
            <a:spAutoFit/>
          </a:bodyPr>
          <a:lstStyle/>
          <a:p>
            <a:r>
              <a:rPr lang="en-US" sz="1400" dirty="0" smtClean="0"/>
              <a:t>Hundreds to thousands of images are created in a few hours…they can range in size from MB to TB</a:t>
            </a:r>
            <a:endParaRPr lang="en-US" sz="1400" dirty="0"/>
          </a:p>
        </p:txBody>
      </p:sp>
      <p:sp>
        <p:nvSpPr>
          <p:cNvPr id="33" name="Title 1"/>
          <p:cNvSpPr>
            <a:spLocks noGrp="1"/>
          </p:cNvSpPr>
          <p:nvPr>
            <p:ph type="title"/>
          </p:nvPr>
        </p:nvSpPr>
        <p:spPr>
          <a:xfrm>
            <a:off x="201192" y="8726"/>
            <a:ext cx="5247116" cy="857250"/>
          </a:xfrm>
        </p:spPr>
        <p:txBody>
          <a:bodyPr/>
          <a:lstStyle/>
          <a:p>
            <a:r>
              <a:rPr lang="en-US" dirty="0" smtClean="0"/>
              <a:t>E Pluribus Unum</a:t>
            </a:r>
            <a:endParaRPr lang="en-US" dirty="0"/>
          </a:p>
        </p:txBody>
      </p:sp>
      <p:sp>
        <p:nvSpPr>
          <p:cNvPr id="35" name="Striped Right Arrow 34"/>
          <p:cNvSpPr/>
          <p:nvPr/>
        </p:nvSpPr>
        <p:spPr>
          <a:xfrm>
            <a:off x="3212756" y="1736733"/>
            <a:ext cx="1978916" cy="49847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triped Right Arrow 35"/>
          <p:cNvSpPr/>
          <p:nvPr/>
        </p:nvSpPr>
        <p:spPr>
          <a:xfrm>
            <a:off x="3822356" y="2186790"/>
            <a:ext cx="1978916" cy="49847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triped Right Arrow 36"/>
          <p:cNvSpPr/>
          <p:nvPr/>
        </p:nvSpPr>
        <p:spPr>
          <a:xfrm>
            <a:off x="4279556" y="2733675"/>
            <a:ext cx="1978916" cy="49847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ate Placeholder 3"/>
          <p:cNvSpPr txBox="1">
            <a:spLocks/>
          </p:cNvSpPr>
          <p:nvPr/>
        </p:nvSpPr>
        <p:spPr>
          <a:xfrm>
            <a:off x="6069930" y="4960171"/>
            <a:ext cx="2979710" cy="136922"/>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900" kern="1200">
                <a:solidFill>
                  <a:srgbClr val="9A9A9B"/>
                </a:solidFill>
                <a:latin typeface="Arial"/>
                <a:ea typeface="+mn-ea"/>
                <a:cs typeface="Arial"/>
              </a:defRPr>
            </a:lvl1pPr>
            <a:lvl2pPr marL="4572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kern="1200">
                <a:solidFill>
                  <a:schemeClr val="tx1"/>
                </a:solidFill>
                <a:latin typeface="Arial Narrow" charset="0"/>
                <a:ea typeface="ＭＳ Ｐゴシック" charset="0"/>
                <a:cs typeface="ＭＳ Ｐゴシック" charset="0"/>
              </a:defRPr>
            </a:lvl9pPr>
          </a:lstStyle>
          <a:p>
            <a:pPr>
              <a:defRPr/>
            </a:pPr>
            <a:fld id="{A4C066DF-968D-2340-B25E-66D46178BCB9}" type="slidenum">
              <a:rPr lang="en-US" sz="800" smtClean="0">
                <a:solidFill>
                  <a:prstClr val="black"/>
                </a:solidFill>
              </a:rPr>
              <a:pPr>
                <a:defRPr/>
              </a:pPr>
              <a:t>9</a:t>
            </a:fld>
            <a:r>
              <a:rPr lang="en-US" sz="800" smtClean="0">
                <a:solidFill>
                  <a:prstClr val="black"/>
                </a:solidFill>
              </a:rPr>
              <a:t> – ESnet Science Engagement (</a:t>
            </a:r>
            <a:r>
              <a:rPr lang="en-US" sz="800" smtClean="0">
                <a:solidFill>
                  <a:prstClr val="black"/>
                </a:solidFill>
                <a:hlinkClick r:id="rId4"/>
              </a:rPr>
              <a:t>engage@es.net</a:t>
            </a:r>
            <a:r>
              <a:rPr lang="en-US" sz="800" smtClean="0">
                <a:solidFill>
                  <a:prstClr val="black"/>
                </a:solidFill>
              </a:rPr>
              <a:t>) - </a:t>
            </a:r>
            <a:fld id="{087BE274-2920-464F-BD83-825BA3315F3E}" type="datetime1">
              <a:rPr lang="en-US" sz="800" smtClean="0">
                <a:solidFill>
                  <a:prstClr val="black"/>
                </a:solidFill>
              </a:rPr>
              <a:pPr>
                <a:defRPr/>
              </a:pPr>
              <a:t>9/15/16</a:t>
            </a:fld>
            <a:endParaRPr lang="en-US" sz="800" dirty="0">
              <a:solidFill>
                <a:prstClr val="black"/>
              </a:solidFill>
            </a:endParaRPr>
          </a:p>
        </p:txBody>
      </p:sp>
      <p:sp>
        <p:nvSpPr>
          <p:cNvPr id="27" name="TextBox 26"/>
          <p:cNvSpPr txBox="1"/>
          <p:nvPr/>
        </p:nvSpPr>
        <p:spPr>
          <a:xfrm>
            <a:off x="4802621" y="489918"/>
            <a:ext cx="3023520" cy="1077218"/>
          </a:xfrm>
          <a:prstGeom prst="rect">
            <a:avLst/>
          </a:prstGeom>
          <a:noFill/>
        </p:spPr>
        <p:txBody>
          <a:bodyPr wrap="square" rtlCol="0">
            <a:spAutoFit/>
          </a:bodyPr>
          <a:lstStyle/>
          <a:p>
            <a:r>
              <a:rPr lang="en-US" sz="1600" dirty="0" smtClean="0"/>
              <a:t>Processing on this order of magnitude can’t be done locally – we need to send (over a network) to a more capable facility</a:t>
            </a:r>
            <a:endParaRPr lang="en-US" sz="1600" dirty="0"/>
          </a:p>
        </p:txBody>
      </p:sp>
    </p:spTree>
    <p:extLst>
      <p:ext uri="{BB962C8B-B14F-4D97-AF65-F5344CB8AC3E}">
        <p14:creationId xmlns:p14="http://schemas.microsoft.com/office/powerpoint/2010/main" val="379913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4059</TotalTime>
  <Words>2086</Words>
  <Application>Microsoft Macintosh PowerPoint</Application>
  <PresentationFormat>On-screen Show (16:9)</PresentationFormat>
  <Paragraphs>281</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Use Cases</vt:lpstr>
      <vt:lpstr>Outline</vt:lpstr>
      <vt:lpstr>Introduction</vt:lpstr>
      <vt:lpstr>Outline</vt:lpstr>
      <vt:lpstr>Advanced Light Source</vt:lpstr>
      <vt:lpstr>Advanced Light Source</vt:lpstr>
      <vt:lpstr>Big Science Now Comes in Small Package</vt:lpstr>
      <vt:lpstr>Application – Capture to Results</vt:lpstr>
      <vt:lpstr>E Pluribus Unum</vt:lpstr>
      <vt:lpstr>User Workflow:  Beamline 8.3.2</vt:lpstr>
      <vt:lpstr>PowerPoint Presentation</vt:lpstr>
      <vt:lpstr>Improved Workflow Infrastructure</vt:lpstr>
      <vt:lpstr>One Beamline Data Flow Tripled Network Use  for a DOE Supercomputing Center</vt:lpstr>
      <vt:lpstr>Outline</vt:lpstr>
      <vt:lpstr>APS Science DMZ</vt:lpstr>
      <vt:lpstr>GM/CA</vt:lpstr>
      <vt:lpstr>Current Design</vt:lpstr>
      <vt:lpstr>Current Design</vt:lpstr>
      <vt:lpstr>ANL Border to ESnet New York (perfSONAR Test)</vt:lpstr>
      <vt:lpstr>GM/CA to ESnet New York (perfSONAR Test)</vt:lpstr>
      <vt:lpstr>GM/CA to ANL Border (perfSONAR Test)</vt:lpstr>
      <vt:lpstr>A small amount of packet loss makes a huge difference in TCP performance</vt:lpstr>
      <vt:lpstr>Pilot Network</vt:lpstr>
      <vt:lpstr>perfSONAR Results</vt:lpstr>
      <vt:lpstr>perfSONAR Results</vt:lpstr>
      <vt:lpstr>perfSONAR Results</vt:lpstr>
      <vt:lpstr>perfSONAR – what about GridFTP?</vt:lpstr>
      <vt:lpstr>Testing ESnet CERN (long RTT) to GMCA</vt:lpstr>
      <vt:lpstr>Testing GMCA to ESnet CERN (long RTT)</vt:lpstr>
      <vt:lpstr>Testing GMCA to ESnet LBL (medium RTT)</vt:lpstr>
      <vt:lpstr>Future</vt:lpstr>
      <vt:lpstr>Outline</vt:lpstr>
      <vt:lpstr>Conclusion</vt:lpstr>
      <vt:lpstr>Superfacility elements multiply with growing interconnectedness. 2025 DOE Light sources:</vt:lpstr>
      <vt:lpstr>PowerPoint Presentation</vt:lpstr>
      <vt:lpstr>Use Cases</vt:lpstr>
      <vt:lpstr>Extra Slides</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127</cp:revision>
  <cp:lastPrinted>2014-05-19T17:57:32Z</cp:lastPrinted>
  <dcterms:created xsi:type="dcterms:W3CDTF">2014-07-28T21:57:32Z</dcterms:created>
  <dcterms:modified xsi:type="dcterms:W3CDTF">2016-09-15T17:33:24Z</dcterms:modified>
  <cp:category/>
</cp:coreProperties>
</file>