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268" r:id="rId2"/>
    <p:sldId id="267" r:id="rId3"/>
    <p:sldId id="274" r:id="rId4"/>
    <p:sldId id="278" r:id="rId5"/>
    <p:sldId id="284" r:id="rId6"/>
    <p:sldId id="285" r:id="rId7"/>
    <p:sldId id="280" r:id="rId8"/>
    <p:sldId id="281" r:id="rId9"/>
    <p:sldId id="286" r:id="rId10"/>
    <p:sldId id="279" r:id="rId11"/>
    <p:sldId id="282" r:id="rId12"/>
    <p:sldId id="283" r:id="rId13"/>
    <p:sldId id="272" r:id="rId14"/>
    <p:sldId id="276" r:id="rId15"/>
    <p:sldId id="287" r:id="rId16"/>
    <p:sldId id="292" r:id="rId17"/>
    <p:sldId id="289" r:id="rId18"/>
    <p:sldId id="293" r:id="rId19"/>
    <p:sldId id="294" r:id="rId20"/>
    <p:sldId id="295" r:id="rId21"/>
    <p:sldId id="290" r:id="rId22"/>
    <p:sldId id="296" r:id="rId23"/>
    <p:sldId id="291" r:id="rId24"/>
    <p:sldId id="297" r:id="rId25"/>
    <p:sldId id="298" r:id="rId26"/>
    <p:sldId id="299" r:id="rId27"/>
    <p:sldId id="273" r:id="rId28"/>
    <p:sldId id="277" r:id="rId29"/>
    <p:sldId id="300" r:id="rId30"/>
    <p:sldId id="301" r:id="rId31"/>
    <p:sldId id="302" r:id="rId32"/>
    <p:sldId id="303" r:id="rId33"/>
    <p:sldId id="304" r:id="rId34"/>
    <p:sldId id="305" r:id="rId35"/>
    <p:sldId id="269" r:id="rId36"/>
    <p:sldId id="270" r:id="rId3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D2E9EE"/>
    <a:srgbClr val="9DBA3B"/>
    <a:srgbClr val="266782"/>
    <a:srgbClr val="2DB2CF"/>
    <a:srgbClr val="A7A9AB"/>
    <a:srgbClr val="58585B"/>
    <a:srgbClr val="9A9A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64" autoAdjust="0"/>
  </p:normalViewPr>
  <p:slideViewPr>
    <p:cSldViewPr snapToGrid="0" snapToObjects="1" showGuides="1">
      <p:cViewPr>
        <p:scale>
          <a:sx n="150" d="100"/>
          <a:sy n="150" d="100"/>
        </p:scale>
        <p:origin x="-136" y="-416"/>
      </p:cViewPr>
      <p:guideLst>
        <p:guide orient="horz" pos="2454"/>
        <p:guide orient="horz" pos="1665"/>
        <p:guide orient="horz" pos="380"/>
        <p:guide pos="5466"/>
        <p:guide pos="2874"/>
        <p:guide pos="31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25" d="100"/>
          <a:sy n="125" d="100"/>
        </p:scale>
        <p:origin x="-392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FC6163-EDEA-0546-AF8B-90BCB7258165}" type="datetimeFigureOut">
              <a:rPr lang="en-US" smtClean="0"/>
              <a:pPr/>
              <a:t>8/8/16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E03296-974C-BA4E-96B6-8AAD18ECE722}" type="slidenum">
              <a:rPr lang="en-US" smtClean="0"/>
              <a:pPr/>
              <a:t>‹#›</a:t>
            </a:fld>
            <a:endParaRPr lang="en-US"/>
          </a:p>
        </p:txBody>
      </p:sp>
    </p:spTree>
    <p:extLst>
      <p:ext uri="{BB962C8B-B14F-4D97-AF65-F5344CB8AC3E}">
        <p14:creationId xmlns:p14="http://schemas.microsoft.com/office/powerpoint/2010/main" val="28239414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cs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cs typeface="Arial"/>
              </a:defRPr>
            </a:lvl1pPr>
          </a:lstStyle>
          <a:p>
            <a:fld id="{EBA3999B-581F-244C-A4ED-F2A64C4B4C60}" type="datetimeFigureOut">
              <a:rPr lang="en-US" smtClean="0"/>
              <a:pPr/>
              <a:t>8/8/16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cs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cs typeface="Arial"/>
              </a:defRPr>
            </a:lvl1pPr>
          </a:lstStyle>
          <a:p>
            <a:fld id="{203C2CCC-44D0-4B40-9343-1A28B1A2D90A}" type="slidenum">
              <a:rPr lang="en-US" smtClean="0"/>
              <a:pPr/>
              <a:t>‹#›</a:t>
            </a:fld>
            <a:endParaRPr lang="en-US"/>
          </a:p>
        </p:txBody>
      </p:sp>
    </p:spTree>
    <p:extLst>
      <p:ext uri="{BB962C8B-B14F-4D97-AF65-F5344CB8AC3E}">
        <p14:creationId xmlns:p14="http://schemas.microsoft.com/office/powerpoint/2010/main" val="24741417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200" kern="1200">
        <a:solidFill>
          <a:schemeClr val="tx1"/>
        </a:solidFill>
        <a:latin typeface="Arial"/>
        <a:ea typeface="+mn-ea"/>
        <a:cs typeface="Arial"/>
      </a:defRPr>
    </a:lvl2pPr>
    <a:lvl3pPr marL="914400" algn="l" defTabSz="457200" rtl="0" eaLnBrk="1" latinLnBrk="0" hangingPunct="1">
      <a:defRPr sz="1200" kern="1200">
        <a:solidFill>
          <a:schemeClr val="tx1"/>
        </a:solidFill>
        <a:latin typeface="Arial"/>
        <a:ea typeface="+mn-ea"/>
        <a:cs typeface="Arial"/>
      </a:defRPr>
    </a:lvl3pPr>
    <a:lvl4pPr marL="1371600" algn="l" defTabSz="457200" rtl="0" eaLnBrk="1" latinLnBrk="0" hangingPunct="1">
      <a:defRPr sz="1200" kern="1200">
        <a:solidFill>
          <a:schemeClr val="tx1"/>
        </a:solidFill>
        <a:latin typeface="Arial"/>
        <a:ea typeface="+mn-ea"/>
        <a:cs typeface="Arial"/>
      </a:defRPr>
    </a:lvl4pPr>
    <a:lvl5pPr marL="1828800" algn="l" defTabSz="457200" rtl="0" eaLnBrk="1" latinLnBrk="0" hangingPunct="1">
      <a:defRPr sz="1200" kern="1200">
        <a:solidFill>
          <a:schemeClr val="tx1"/>
        </a:solidFill>
        <a:latin typeface="Arial"/>
        <a:ea typeface="+mn-ea"/>
        <a:cs typeface="Aria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11</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12</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13</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14</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15</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16</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17</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18</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19</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20</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21</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22</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23</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24</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25</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26</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27</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28</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29</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30</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4</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31</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32</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33</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34</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5</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6</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7</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8</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9</a:t>
            </a:fld>
            <a:endParaRPr lang="en-US" dirty="0"/>
          </a:p>
        </p:txBody>
      </p:sp>
    </p:spTree>
    <p:extLst>
      <p:ext uri="{BB962C8B-B14F-4D97-AF65-F5344CB8AC3E}">
        <p14:creationId xmlns:p14="http://schemas.microsoft.com/office/powerpoint/2010/main" val="3091519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AF03E7-0DA5-084C-A73B-84F898909E97}" type="slidenum">
              <a:rPr lang="en-US" smtClean="0"/>
              <a:pPr>
                <a:defRPr/>
              </a:pPr>
              <a:t>10</a:t>
            </a:fld>
            <a:endParaRPr lang="en-US" dirty="0"/>
          </a:p>
        </p:txBody>
      </p:sp>
    </p:spTree>
    <p:extLst>
      <p:ext uri="{BB962C8B-B14F-4D97-AF65-F5344CB8AC3E}">
        <p14:creationId xmlns:p14="http://schemas.microsoft.com/office/powerpoint/2010/main" val="3091519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97819"/>
            <a:ext cx="7762875" cy="1102519"/>
          </a:xfrm>
        </p:spPr>
        <p:txBody>
          <a:bodyPr/>
          <a:lstStyle>
            <a:lvl1pPr>
              <a:defRPr sz="4400" b="0"/>
            </a:lvl1pPr>
          </a:lstStyle>
          <a:p>
            <a:r>
              <a:rPr lang="en-US" dirty="0" smtClean="0"/>
              <a:t>Click to edit Master title style</a:t>
            </a:r>
            <a:endParaRPr lang="en-US" dirty="0"/>
          </a:p>
        </p:txBody>
      </p:sp>
      <p:sp>
        <p:nvSpPr>
          <p:cNvPr id="3" name="Subtitle 2"/>
          <p:cNvSpPr>
            <a:spLocks noGrp="1"/>
          </p:cNvSpPr>
          <p:nvPr>
            <p:ph type="subTitle" idx="1"/>
          </p:nvPr>
        </p:nvSpPr>
        <p:spPr>
          <a:xfrm>
            <a:off x="914401" y="2901951"/>
            <a:ext cx="3597275" cy="993775"/>
          </a:xfrm>
        </p:spPr>
        <p:txBody>
          <a:bodyPr anchor="b" anchorCtr="0">
            <a:noAutofit/>
          </a:bodyPr>
          <a:lstStyle>
            <a:lvl1pPr marL="0" indent="0" algn="l">
              <a:spcBef>
                <a:spcPts val="0"/>
              </a:spcBef>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6FCC22-31A9-5F4D-8313-F772C1EE39BB}" type="datetime1">
              <a:rPr lang="en-US" smtClean="0"/>
              <a:pPr/>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10A0-C33E-CC45-8305-B897475A1CD7}" type="slidenum">
              <a:rPr lang="en-US" smtClean="0"/>
              <a:pPr/>
              <a:t>‹#›</a:t>
            </a:fld>
            <a:endParaRPr lang="en-US"/>
          </a:p>
        </p:txBody>
      </p:sp>
      <p:sp>
        <p:nvSpPr>
          <p:cNvPr id="11" name="Text Placeholder 10"/>
          <p:cNvSpPr>
            <a:spLocks noGrp="1"/>
          </p:cNvSpPr>
          <p:nvPr>
            <p:ph type="body" sz="quarter" idx="13"/>
          </p:nvPr>
        </p:nvSpPr>
        <p:spPr>
          <a:xfrm>
            <a:off x="5116514" y="2901553"/>
            <a:ext cx="3570287" cy="994172"/>
          </a:xfrm>
        </p:spPr>
        <p:txBody>
          <a:bodyPr anchor="b" anchorCtr="0">
            <a:noAutofit/>
          </a:bodyPr>
          <a:lstStyle>
            <a:lvl1pPr marL="0" indent="0">
              <a:buNone/>
              <a:defRPr sz="1400"/>
            </a:lvl1pPr>
            <a:lvl2pPr marL="230188" indent="0">
              <a:buNone/>
              <a:defRPr sz="1400"/>
            </a:lvl2pPr>
            <a:lvl3pPr marL="458787" indent="0">
              <a:buNone/>
              <a:defRPr sz="1400"/>
            </a:lvl3pPr>
            <a:lvl4pPr marL="684212" indent="0">
              <a:buNone/>
              <a:defRPr sz="1400"/>
            </a:lvl4pPr>
            <a:lvl5pPr marL="912812" indent="0">
              <a:buNone/>
              <a:defRPr sz="1400"/>
            </a:lvl5pPr>
          </a:lstStyle>
          <a:p>
            <a:pPr lvl="0"/>
            <a:r>
              <a:rPr lang="en-US" dirty="0" smtClean="0"/>
              <a:t>Click to edit Master text styles</a:t>
            </a:r>
          </a:p>
        </p:txBody>
      </p:sp>
      <p:pic>
        <p:nvPicPr>
          <p:cNvPr id="12" name="Picture 11" descr="ESnet_Logo_Header.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04333" y="651933"/>
            <a:ext cx="3288792" cy="960120"/>
          </a:xfrm>
          <a:prstGeom prst="rect">
            <a:avLst/>
          </a:prstGeom>
        </p:spPr>
      </p:pic>
      <p:pic>
        <p:nvPicPr>
          <p:cNvPr id="13" name="Picture 12" descr="DOE_logo.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101038" y="4219194"/>
            <a:ext cx="1572768" cy="524256"/>
          </a:xfrm>
          <a:prstGeom prst="rect">
            <a:avLst/>
          </a:prstGeom>
        </p:spPr>
      </p:pic>
      <p:pic>
        <p:nvPicPr>
          <p:cNvPr id="14" name="Picture 13" descr="Lab_Logo.png"/>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768971" y="4054602"/>
            <a:ext cx="908304" cy="688848"/>
          </a:xfrm>
          <a:prstGeom prst="rect">
            <a:avLst/>
          </a:prstGeom>
        </p:spPr>
      </p:pic>
    </p:spTree>
    <p:extLst>
      <p:ext uri="{BB962C8B-B14F-4D97-AF65-F5344CB8AC3E}">
        <p14:creationId xmlns:p14="http://schemas.microsoft.com/office/powerpoint/2010/main" val="195586066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tx1"/>
              </a:buClr>
              <a:defRPr/>
            </a:lvl2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E0BEA20-4296-1F41-B5C0-947026B7619C}" type="datetime1">
              <a:rPr lang="en-US" smtClean="0"/>
              <a:pPr/>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16188782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922985"/>
            <a:ext cx="7772400" cy="1021556"/>
          </a:xfrm>
        </p:spPr>
        <p:txBody>
          <a:bodyPr anchor="t"/>
          <a:lstStyle>
            <a:lvl1pPr algn="l">
              <a:defRPr sz="44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1593058"/>
            <a:ext cx="7772400" cy="1125140"/>
          </a:xfrm>
        </p:spPr>
        <p:txBody>
          <a:bodyPr tIns="45720" bIns="182880" anchor="b">
            <a:no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31ACAC24-F311-C548-8BA4-8A2499F6EF02}" type="datetime1">
              <a:rPr lang="en-US" smtClean="0"/>
              <a:pPr/>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710A0-C33E-CC45-8305-B897475A1CD7}" type="slidenum">
              <a:rPr lang="en-US" smtClean="0"/>
              <a:pPr/>
              <a:t>‹#›</a:t>
            </a:fld>
            <a:endParaRPr lang="en-US"/>
          </a:p>
        </p:txBody>
      </p:sp>
      <p:sp>
        <p:nvSpPr>
          <p:cNvPr id="8" name="Rectangle 7"/>
          <p:cNvSpPr/>
          <p:nvPr userDrawn="1"/>
        </p:nvSpPr>
        <p:spPr>
          <a:xfrm>
            <a:off x="0" y="0"/>
            <a:ext cx="137160" cy="513636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chemeClr val="accent1"/>
              </a:solidFill>
            </a:endParaRPr>
          </a:p>
        </p:txBody>
      </p:sp>
      <p:pic>
        <p:nvPicPr>
          <p:cNvPr id="9" name="Picture 8" descr="ESnet_Logo_Footer.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629144" y="4499805"/>
            <a:ext cx="1210056" cy="362712"/>
          </a:xfrm>
          <a:prstGeom prst="rect">
            <a:avLst/>
          </a:prstGeom>
        </p:spPr>
      </p:pic>
    </p:spTree>
    <p:extLst>
      <p:ext uri="{BB962C8B-B14F-4D97-AF65-F5344CB8AC3E}">
        <p14:creationId xmlns:p14="http://schemas.microsoft.com/office/powerpoint/2010/main" val="304917724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261122"/>
          </a:xfrm>
        </p:spPr>
        <p:txBody>
          <a:bodyPr/>
          <a:lstStyle>
            <a:lvl1pPr marL="228600" indent="-228600">
              <a:defRPr sz="2000"/>
            </a:lvl1pPr>
            <a:lvl2pPr marL="457200" indent="-228600">
              <a:buClr>
                <a:schemeClr val="tx1"/>
              </a:buClr>
              <a:defRPr sz="1800"/>
            </a:lvl2pPr>
            <a:lvl3pPr marL="685800" indent="-228600">
              <a:buClr>
                <a:schemeClr val="tx1"/>
              </a:buClr>
              <a:defRPr sz="1600"/>
            </a:lvl3pPr>
            <a:lvl4pPr marL="914400" indent="-228600">
              <a:buClr>
                <a:schemeClr val="tx1"/>
              </a:buClr>
              <a:defRPr sz="1200"/>
            </a:lvl4pPr>
            <a:lvl5pPr marL="1143000" indent="-228600">
              <a:buClr>
                <a:schemeClr val="tx1"/>
              </a:buCl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261122"/>
          </a:xfrm>
        </p:spPr>
        <p:txBody>
          <a:bodyPr/>
          <a:lstStyle>
            <a:lvl1pPr marL="228600" indent="-228600">
              <a:defRPr sz="2000"/>
            </a:lvl1pPr>
            <a:lvl2pPr marL="457200" indent="-228600">
              <a:buClr>
                <a:schemeClr val="tx1"/>
              </a:buClr>
              <a:defRPr sz="1800"/>
            </a:lvl2pPr>
            <a:lvl3pPr marL="685800" indent="-228600">
              <a:buClr>
                <a:schemeClr val="tx1"/>
              </a:buClr>
              <a:defRPr sz="1600"/>
            </a:lvl3pPr>
            <a:lvl4pPr marL="914400" indent="-228600">
              <a:buClr>
                <a:schemeClr val="tx1"/>
              </a:buClr>
              <a:defRPr sz="1200"/>
            </a:lvl4pPr>
            <a:lvl5pPr marL="1143000" indent="-228600">
              <a:buClr>
                <a:schemeClr val="tx1"/>
              </a:buCl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8F92CCB-F61C-654B-AF4D-73C61C68761F}" type="datetime1">
              <a:rPr lang="en-US" smtClean="0"/>
              <a:pPr/>
              <a:t>8/8/16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3198669804"/>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830116"/>
          </a:xfrm>
        </p:spPr>
        <p:txBody>
          <a:bodyPr/>
          <a:lstStyle>
            <a:lvl1pPr>
              <a:defRPr sz="2000"/>
            </a:lvl1pPr>
            <a:lvl2pPr marL="457200" indent="-228600">
              <a:defRPr sz="1800"/>
            </a:lvl2pPr>
            <a:lvl3pPr marL="685800" indent="-228600">
              <a:defRPr sz="1600"/>
            </a:lvl3pPr>
            <a:lvl4pPr marL="914400" indent="-228600">
              <a:defRPr sz="1200"/>
            </a:lvl4pPr>
            <a:lvl5pPr marL="1143000" indent="-228600">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631156"/>
            <a:ext cx="4041775" cy="2830116"/>
          </a:xfrm>
        </p:spPr>
        <p:txBody>
          <a:bodyPr/>
          <a:lstStyle>
            <a:lvl1pPr>
              <a:defRPr sz="2000"/>
            </a:lvl1pPr>
            <a:lvl2pPr marL="457200" indent="-228600">
              <a:defRPr sz="1800"/>
            </a:lvl2pPr>
            <a:lvl3pPr marL="685800" indent="-228600">
              <a:defRPr sz="1600"/>
            </a:lvl3pPr>
            <a:lvl4pPr marL="914400" indent="-228600">
              <a:defRPr sz="1200"/>
            </a:lvl4pPr>
            <a:lvl5pPr marL="1143000" indent="-228600">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BE3FF4A-E192-594D-85D2-961A895021F6}" type="datetime1">
              <a:rPr lang="en-US" smtClean="0"/>
              <a:pPr/>
              <a:t>8/8/16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3613816247"/>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63101F21-67A6-0545-9EC8-D77229149F1E}" type="datetime1">
              <a:rPr lang="en-US" smtClean="0"/>
              <a:pPr/>
              <a:t>8/8/16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438972043"/>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AB53A-4226-394C-9866-06ECB09BE5AD}" type="datetime1">
              <a:rPr lang="en-US" smtClean="0"/>
              <a:pPr/>
              <a:t>8/8/16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710A0-C33E-CC45-8305-B897475A1CD7}" type="slidenum">
              <a:rPr lang="en-US" smtClean="0"/>
              <a:pPr/>
              <a:t>‹#›</a:t>
            </a:fld>
            <a:endParaRPr lang="en-US"/>
          </a:p>
        </p:txBody>
      </p:sp>
    </p:spTree>
    <p:extLst>
      <p:ext uri="{BB962C8B-B14F-4D97-AF65-F5344CB8AC3E}">
        <p14:creationId xmlns:p14="http://schemas.microsoft.com/office/powerpoint/2010/main" val="1812633994"/>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258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30275" y="4862517"/>
            <a:ext cx="1685925" cy="273844"/>
          </a:xfrm>
          <a:prstGeom prst="rect">
            <a:avLst/>
          </a:prstGeom>
        </p:spPr>
        <p:txBody>
          <a:bodyPr vert="horz" lIns="91440" tIns="45720" rIns="91440" bIns="45720" rtlCol="0" anchor="ctr"/>
          <a:lstStyle>
            <a:lvl1pPr algn="l">
              <a:defRPr sz="900">
                <a:solidFill>
                  <a:schemeClr val="tx1">
                    <a:lumMod val="50000"/>
                  </a:schemeClr>
                </a:solidFill>
                <a:latin typeface="Calibri"/>
                <a:cs typeface="Calibri"/>
              </a:defRPr>
            </a:lvl1pPr>
          </a:lstStyle>
          <a:p>
            <a:fld id="{FCE69097-F061-2345-96E4-2074114512F2}" type="datetime1">
              <a:rPr lang="en-US" smtClean="0"/>
              <a:pPr/>
              <a:t>8/8/16</a:t>
            </a:fld>
            <a:endParaRPr lang="en-US" dirty="0"/>
          </a:p>
        </p:txBody>
      </p:sp>
      <p:sp>
        <p:nvSpPr>
          <p:cNvPr id="5" name="Footer Placeholder 4"/>
          <p:cNvSpPr>
            <a:spLocks noGrp="1"/>
          </p:cNvSpPr>
          <p:nvPr>
            <p:ph type="ftr" sz="quarter" idx="3"/>
          </p:nvPr>
        </p:nvSpPr>
        <p:spPr>
          <a:xfrm>
            <a:off x="4572000" y="4862517"/>
            <a:ext cx="4114800" cy="273844"/>
          </a:xfrm>
          <a:prstGeom prst="rect">
            <a:avLst/>
          </a:prstGeom>
        </p:spPr>
        <p:txBody>
          <a:bodyPr vert="horz" lIns="91440" tIns="45720" rIns="91440" bIns="45720" rtlCol="0" anchor="ctr"/>
          <a:lstStyle>
            <a:lvl1pPr algn="r">
              <a:defRPr sz="900">
                <a:solidFill>
                  <a:schemeClr val="tx1">
                    <a:lumMod val="50000"/>
                  </a:schemeClr>
                </a:solidFill>
                <a:latin typeface="Calibri"/>
                <a:cs typeface="Calibri"/>
              </a:defRPr>
            </a:lvl1pPr>
          </a:lstStyle>
          <a:p>
            <a:endParaRPr lang="en-US" dirty="0"/>
          </a:p>
        </p:txBody>
      </p:sp>
      <p:sp>
        <p:nvSpPr>
          <p:cNvPr id="6" name="Slide Number Placeholder 5"/>
          <p:cNvSpPr>
            <a:spLocks noGrp="1"/>
          </p:cNvSpPr>
          <p:nvPr>
            <p:ph type="sldNum" sz="quarter" idx="4"/>
          </p:nvPr>
        </p:nvSpPr>
        <p:spPr>
          <a:xfrm>
            <a:off x="457201" y="4862517"/>
            <a:ext cx="447675" cy="273844"/>
          </a:xfrm>
          <a:prstGeom prst="rect">
            <a:avLst/>
          </a:prstGeom>
        </p:spPr>
        <p:txBody>
          <a:bodyPr vert="horz" lIns="91440" tIns="45720" rIns="91440" bIns="45720" rtlCol="0" anchor="ctr"/>
          <a:lstStyle>
            <a:lvl1pPr algn="l">
              <a:defRPr sz="900">
                <a:solidFill>
                  <a:schemeClr val="tx1">
                    <a:lumMod val="50000"/>
                  </a:schemeClr>
                </a:solidFill>
                <a:latin typeface="Calibri"/>
                <a:cs typeface="Calibri"/>
              </a:defRPr>
            </a:lvl1pPr>
          </a:lstStyle>
          <a:p>
            <a:fld id="{487710A0-C33E-CC45-8305-B897475A1CD7}" type="slidenum">
              <a:rPr lang="en-US" smtClean="0"/>
              <a:pPr/>
              <a:t>‹#›</a:t>
            </a:fld>
            <a:endParaRPr lang="en-US" dirty="0"/>
          </a:p>
        </p:txBody>
      </p:sp>
      <p:sp>
        <p:nvSpPr>
          <p:cNvPr id="8" name="Rectangle 7"/>
          <p:cNvSpPr/>
          <p:nvPr userDrawn="1"/>
        </p:nvSpPr>
        <p:spPr>
          <a:xfrm>
            <a:off x="0" y="0"/>
            <a:ext cx="137160" cy="513636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chemeClr val="accent1"/>
              </a:solidFill>
            </a:endParaRPr>
          </a:p>
        </p:txBody>
      </p:sp>
      <p:pic>
        <p:nvPicPr>
          <p:cNvPr id="9" name="Picture 8" descr="ESnet_Logo_Footer.pn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7603744" y="4458514"/>
            <a:ext cx="1210056" cy="362712"/>
          </a:xfrm>
          <a:prstGeom prst="rect">
            <a:avLst/>
          </a:prstGeom>
        </p:spPr>
      </p:pic>
    </p:spTree>
    <p:extLst>
      <p:ext uri="{BB962C8B-B14F-4D97-AF65-F5344CB8AC3E}">
        <p14:creationId xmlns:p14="http://schemas.microsoft.com/office/powerpoint/2010/main" val="246388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xmlns:p14="http://schemas.microsoft.com/office/powerpoint/2010/main" id="1" dur="indefinite" restart="never" nodeType="tmRoot"/>
      </p:par>
    </p:tnLst>
  </p:timing>
  <p:hf hdr="0"/>
  <p:txStyles>
    <p:titleStyle>
      <a:lvl1pPr algn="l" defTabSz="457200" rtl="0" eaLnBrk="1" latinLnBrk="0" hangingPunct="1">
        <a:spcBef>
          <a:spcPct val="0"/>
        </a:spcBef>
        <a:buNone/>
        <a:defRPr sz="3200" b="1" kern="1200">
          <a:solidFill>
            <a:schemeClr val="tx1"/>
          </a:solidFill>
          <a:latin typeface="+mj-lt"/>
          <a:ea typeface="+mj-ea"/>
          <a:cs typeface="+mj-cs"/>
        </a:defRPr>
      </a:lvl1pPr>
    </p:titleStyle>
    <p:bodyStyle>
      <a:lvl1pPr marL="228600" indent="-228600" algn="l" defTabSz="457200" rtl="0" eaLnBrk="1" latinLnBrk="0" hangingPunct="1">
        <a:spcBef>
          <a:spcPts val="880"/>
        </a:spcBef>
        <a:buClr>
          <a:schemeClr val="accent1"/>
        </a:buClr>
        <a:buFont typeface="Arial"/>
        <a:buChar char="•"/>
        <a:defRPr sz="2000" kern="1200">
          <a:solidFill>
            <a:schemeClr val="tx1"/>
          </a:solidFill>
          <a:latin typeface="+mn-lt"/>
          <a:ea typeface="+mn-ea"/>
          <a:cs typeface="+mn-cs"/>
        </a:defRPr>
      </a:lvl1pPr>
      <a:lvl2pPr marL="458788" indent="-228600" algn="l" defTabSz="457200" rtl="0" eaLnBrk="1" latinLnBrk="0" hangingPunct="1">
        <a:spcBef>
          <a:spcPct val="20000"/>
        </a:spcBef>
        <a:buClr>
          <a:schemeClr val="tx1">
            <a:lumMod val="50000"/>
          </a:schemeClr>
        </a:buClr>
        <a:buSzPct val="85000"/>
        <a:buFont typeface="Arial"/>
        <a:buChar char="–"/>
        <a:defRPr sz="2000" kern="1200">
          <a:solidFill>
            <a:schemeClr val="tx1"/>
          </a:solidFill>
          <a:latin typeface="+mn-lt"/>
          <a:ea typeface="+mn-ea"/>
          <a:cs typeface="+mn-cs"/>
        </a:defRPr>
      </a:lvl2pPr>
      <a:lvl3pPr marL="688975" indent="-230188" algn="l" defTabSz="457200" rtl="0" eaLnBrk="1" latinLnBrk="0" hangingPunct="1">
        <a:spcBef>
          <a:spcPct val="20000"/>
        </a:spcBef>
        <a:buClr>
          <a:schemeClr val="tx1">
            <a:lumMod val="50000"/>
          </a:schemeClr>
        </a:buClr>
        <a:buFont typeface="Arial"/>
        <a:buChar char="•"/>
        <a:defRPr sz="1800" kern="1200">
          <a:solidFill>
            <a:schemeClr val="tx1"/>
          </a:solidFill>
          <a:latin typeface="+mn-lt"/>
          <a:ea typeface="+mn-ea"/>
          <a:cs typeface="+mn-cs"/>
        </a:defRPr>
      </a:lvl3pPr>
      <a:lvl4pPr marL="969962" indent="-285750" algn="l" defTabSz="457200" rtl="0" eaLnBrk="1" latinLnBrk="0" hangingPunct="1">
        <a:spcBef>
          <a:spcPct val="20000"/>
        </a:spcBef>
        <a:buClr>
          <a:schemeClr val="tx1">
            <a:lumMod val="50000"/>
          </a:schemeClr>
        </a:buClr>
        <a:buFont typeface="Lucida Grande"/>
        <a:buChar char="–"/>
        <a:defRPr sz="1400" kern="1200">
          <a:solidFill>
            <a:schemeClr val="tx1"/>
          </a:solidFill>
          <a:latin typeface="+mn-lt"/>
          <a:ea typeface="+mn-ea"/>
          <a:cs typeface="+mn-cs"/>
        </a:defRPr>
      </a:lvl4pPr>
      <a:lvl5pPr marL="1143000" indent="-230188" algn="l" defTabSz="457200" rtl="0" eaLnBrk="1" latinLnBrk="0" hangingPunct="1">
        <a:spcBef>
          <a:spcPct val="20000"/>
        </a:spcBef>
        <a:buClr>
          <a:schemeClr val="tx1">
            <a:lumMod val="50000"/>
          </a:schemeClr>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zurawski@es.net" TargetMode="External"/><Relationship Id="rId3" Type="http://schemas.openxmlformats.org/officeDocument/2006/relationships/hyperlink" Target="mailto:kate@es.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mailto:engage@es.ne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engage@es.ne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mailto:engage@es.ne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mailto:engage@es.ne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engage@es.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mailto:engage@es.ne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mailto:engage@es.ne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mailto:engage@e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mailto:engage@es.ne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mailto:engage@es.ne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mailto:engage@es.ne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mailto:engage@es.ne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mailto:engage@es.net"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ps-dashboard.es.net" TargetMode="External"/><Relationship Id="rId4" Type="http://schemas.openxmlformats.org/officeDocument/2006/relationships/hyperlink" Target="mailto:engage@es.net"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mailto:engage@es.net"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12.jpg"/><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mailto:engage@es.ne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mailto:engage@es.ne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mailto:engage@es.net"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hyperlink" Target="mailto:engage@es.net"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mailto:engage@es.net"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mailto:engage@es.net"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zurawski@es.net" TargetMode="External"/><Relationship Id="rId3" Type="http://schemas.openxmlformats.org/officeDocument/2006/relationships/hyperlink" Target="mailto:kate@es.net"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mailto:engage@es.ne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engage@es.ne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engage@es.net"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mailto:engage@es.ne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mailto:engage@es.ne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engage@e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79880"/>
            <a:ext cx="7762875" cy="1562100"/>
          </a:xfrm>
        </p:spPr>
        <p:txBody>
          <a:bodyPr/>
          <a:lstStyle/>
          <a:p>
            <a:r>
              <a:rPr lang="en-US" sz="3600" dirty="0" smtClean="0"/>
              <a:t>Gathering Requirements Using Technology</a:t>
            </a:r>
            <a:endParaRPr lang="en-US" sz="3600" dirty="0"/>
          </a:p>
        </p:txBody>
      </p:sp>
      <p:sp>
        <p:nvSpPr>
          <p:cNvPr id="3" name="Subtitle 2"/>
          <p:cNvSpPr>
            <a:spLocks noGrp="1"/>
          </p:cNvSpPr>
          <p:nvPr>
            <p:ph type="subTitle" idx="1"/>
          </p:nvPr>
        </p:nvSpPr>
        <p:spPr>
          <a:xfrm>
            <a:off x="914400" y="2978151"/>
            <a:ext cx="3912903" cy="993775"/>
          </a:xfrm>
        </p:spPr>
        <p:txBody>
          <a:bodyPr>
            <a:noAutofit/>
          </a:bodyPr>
          <a:lstStyle/>
          <a:p>
            <a:pPr>
              <a:spcBef>
                <a:spcPts val="300"/>
              </a:spcBef>
              <a:spcAft>
                <a:spcPts val="300"/>
              </a:spcAft>
            </a:pPr>
            <a:r>
              <a:rPr lang="en-US" sz="1800" dirty="0" smtClean="0"/>
              <a:t>Energy Sciences Network (ESnet)</a:t>
            </a:r>
          </a:p>
          <a:p>
            <a:pPr>
              <a:spcBef>
                <a:spcPts val="300"/>
              </a:spcBef>
              <a:spcAft>
                <a:spcPts val="300"/>
              </a:spcAft>
            </a:pPr>
            <a:r>
              <a:rPr lang="en-US" sz="1800" dirty="0" smtClean="0"/>
              <a:t>Lawrence Berkeley National Laboratory</a:t>
            </a:r>
          </a:p>
        </p:txBody>
      </p:sp>
      <p:sp>
        <p:nvSpPr>
          <p:cNvPr id="6" name="Text Placeholder 5"/>
          <p:cNvSpPr>
            <a:spLocks noGrp="1"/>
          </p:cNvSpPr>
          <p:nvPr>
            <p:ph type="body" sz="quarter" idx="13"/>
          </p:nvPr>
        </p:nvSpPr>
        <p:spPr>
          <a:xfrm>
            <a:off x="4927600" y="2977753"/>
            <a:ext cx="4216400" cy="994172"/>
          </a:xfrm>
        </p:spPr>
        <p:txBody>
          <a:bodyPr/>
          <a:lstStyle/>
          <a:p>
            <a:r>
              <a:rPr lang="en-US" dirty="0" smtClean="0"/>
              <a:t>Jason Zurawski – </a:t>
            </a:r>
            <a:r>
              <a:rPr lang="en-US" dirty="0" smtClean="0">
                <a:hlinkClick r:id="rId2"/>
              </a:rPr>
              <a:t>zurawski@es.net</a:t>
            </a:r>
            <a:r>
              <a:rPr lang="en-US" dirty="0" smtClean="0"/>
              <a:t> </a:t>
            </a:r>
          </a:p>
          <a:p>
            <a:r>
              <a:rPr lang="en-US" dirty="0" smtClean="0"/>
              <a:t>Kate Petersen – </a:t>
            </a:r>
            <a:r>
              <a:rPr lang="en-US" dirty="0" smtClean="0">
                <a:hlinkClick r:id="rId3"/>
              </a:rPr>
              <a:t>kate@es.net</a:t>
            </a:r>
            <a:r>
              <a:rPr lang="en-US" dirty="0" smtClean="0"/>
              <a:t>  </a:t>
            </a:r>
          </a:p>
          <a:p>
            <a:r>
              <a:rPr lang="en-US" dirty="0"/>
              <a:t>RMACC Symposium and RMCMOA Workshop</a:t>
            </a:r>
          </a:p>
          <a:p>
            <a:r>
              <a:rPr lang="en-US" dirty="0"/>
              <a:t>August 11</a:t>
            </a:r>
            <a:r>
              <a:rPr lang="en-US" baseline="30000" dirty="0"/>
              <a:t>th</a:t>
            </a:r>
            <a:r>
              <a:rPr lang="en-US" dirty="0"/>
              <a:t> 2016</a:t>
            </a:r>
            <a:endParaRPr lang="en-US" dirty="0"/>
          </a:p>
        </p:txBody>
      </p:sp>
      <p:cxnSp>
        <p:nvCxnSpPr>
          <p:cNvPr id="5" name="Straight Connector 4"/>
          <p:cNvCxnSpPr/>
          <p:nvPr/>
        </p:nvCxnSpPr>
        <p:spPr>
          <a:xfrm>
            <a:off x="4827303" y="2985080"/>
            <a:ext cx="0" cy="96321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688039" y="26396"/>
            <a:ext cx="4455961" cy="261610"/>
          </a:xfrm>
          <a:prstGeom prst="rect">
            <a:avLst/>
          </a:prstGeom>
          <a:noFill/>
        </p:spPr>
        <p:txBody>
          <a:bodyPr wrap="none" rtlCol="0">
            <a:spAutoFit/>
          </a:bodyPr>
          <a:lstStyle/>
          <a:p>
            <a:pPr marL="228600" indent="-228600">
              <a:spcBef>
                <a:spcPts val="880"/>
              </a:spcBef>
              <a:buClr>
                <a:srgbClr val="2DB2CF"/>
              </a:buClr>
            </a:pPr>
            <a:r>
              <a:rPr lang="en-US" sz="1100" b="1" i="1" dirty="0" smtClean="0">
                <a:solidFill>
                  <a:srgbClr val="58585B"/>
                </a:solidFill>
              </a:rPr>
              <a:t>http:</a:t>
            </a:r>
            <a:r>
              <a:rPr lang="en-US" sz="1100" b="1" i="1" dirty="0">
                <a:solidFill>
                  <a:srgbClr val="58585B"/>
                </a:solidFill>
              </a:rPr>
              <a:t>//</a:t>
            </a:r>
            <a:r>
              <a:rPr lang="en-US" sz="1100" b="1" i="1" dirty="0" err="1">
                <a:solidFill>
                  <a:srgbClr val="58585B"/>
                </a:solidFill>
              </a:rPr>
              <a:t>www.es.net</a:t>
            </a:r>
            <a:r>
              <a:rPr lang="en-US" sz="1100" b="1" i="1" dirty="0">
                <a:solidFill>
                  <a:srgbClr val="58585B"/>
                </a:solidFill>
              </a:rPr>
              <a:t>/science-engagement/science-requirements-reviews/</a:t>
            </a:r>
            <a:endParaRPr lang="en-US" sz="1100" b="1" i="1" dirty="0" smtClean="0">
              <a:solidFill>
                <a:srgbClr val="58585B"/>
              </a:solidFill>
            </a:endParaRPr>
          </a:p>
        </p:txBody>
      </p:sp>
      <p:sp>
        <p:nvSpPr>
          <p:cNvPr id="8" name="TextBox 7"/>
          <p:cNvSpPr txBox="1"/>
          <p:nvPr/>
        </p:nvSpPr>
        <p:spPr>
          <a:xfrm>
            <a:off x="-1" y="4681835"/>
            <a:ext cx="6366934" cy="461665"/>
          </a:xfrm>
          <a:prstGeom prst="rect">
            <a:avLst/>
          </a:prstGeom>
          <a:noFill/>
        </p:spPr>
        <p:txBody>
          <a:bodyPr wrap="square" rtlCol="0">
            <a:spAutoFit/>
          </a:bodyPr>
          <a:lstStyle/>
          <a:p>
            <a:r>
              <a:rPr lang="en-US" sz="600" dirty="0" smtClean="0"/>
              <a:t>© 2016, </a:t>
            </a:r>
            <a:r>
              <a:rPr lang="en-US" sz="600" dirty="0"/>
              <a:t>The Regents of the University of California, through Lawrence Berkeley National Laboratory (subject to receipt of any required approvals from the U.S. Dept. of Energy).  All rights reserved.</a:t>
            </a:r>
          </a:p>
          <a:p>
            <a:endParaRPr lang="en-US" sz="600" dirty="0"/>
          </a:p>
          <a:p>
            <a:r>
              <a:rPr lang="en-US" sz="600" b="1" i="1" dirty="0"/>
              <a:t>NOTICE</a:t>
            </a:r>
            <a:r>
              <a:rPr lang="en-US" sz="600" dirty="0"/>
              <a:t>.  This material is owned by the U.S. Department of Energy.  As such, the U.S. Government has been granted for itself and others acting on its behalf a paid-up, nonexclusive, irrevocable, worldwide license in the material to reproduce, prepare derivative works, and perform publicly and display publicly. </a:t>
            </a:r>
          </a:p>
        </p:txBody>
      </p:sp>
    </p:spTree>
    <p:extLst>
      <p:ext uri="{BB962C8B-B14F-4D97-AF65-F5344CB8AC3E}">
        <p14:creationId xmlns:p14="http://schemas.microsoft.com/office/powerpoint/2010/main" val="13119183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Role of Technology - Cons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Pattern recognition is possible, but not fully automated</a:t>
            </a:r>
          </a:p>
          <a:p>
            <a:pPr lvl="1"/>
            <a:r>
              <a:rPr lang="en-US" dirty="0" smtClean="0"/>
              <a:t>Unless every device is fully instrumented, its impossible to know what is specifically happening</a:t>
            </a:r>
          </a:p>
          <a:p>
            <a:pPr lvl="1"/>
            <a:r>
              <a:rPr lang="en-US" dirty="0" smtClean="0"/>
              <a:t>Large flows could be science, they could also be P2P traffic  </a:t>
            </a:r>
          </a:p>
          <a:p>
            <a:r>
              <a:rPr lang="en-US" sz="2400" dirty="0" smtClean="0"/>
              <a:t>More instrumentation the better – but also more discussion the better. </a:t>
            </a:r>
          </a:p>
          <a:p>
            <a:pPr lvl="1"/>
            <a:r>
              <a:rPr lang="en-US" dirty="0" smtClean="0"/>
              <a:t>Use observations on traffic increases/known protocols/specific locations as a starting point</a:t>
            </a:r>
          </a:p>
          <a:p>
            <a:pPr lvl="1"/>
            <a:r>
              <a:rPr lang="en-US" dirty="0" smtClean="0"/>
              <a:t>Informal conversations about what is going on can lead to a large discussion later on support/upgrades</a:t>
            </a:r>
          </a:p>
          <a:p>
            <a:pPr lvl="1"/>
            <a:endParaRPr lang="en-US" dirty="0" smtClean="0"/>
          </a:p>
          <a:p>
            <a:pPr lvl="1"/>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10</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9238909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Role of Technology - Cons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200" dirty="0" smtClean="0"/>
              <a:t>Finding friction can still be a random walk</a:t>
            </a:r>
          </a:p>
          <a:p>
            <a:pPr lvl="1"/>
            <a:r>
              <a:rPr lang="en-US" sz="1800" dirty="0" err="1" smtClean="0"/>
              <a:t>perfSONAR</a:t>
            </a:r>
            <a:r>
              <a:rPr lang="en-US" sz="1800" dirty="0" smtClean="0"/>
              <a:t> is useful for establishing a gauge of performance over time</a:t>
            </a:r>
          </a:p>
          <a:p>
            <a:pPr lvl="1"/>
            <a:r>
              <a:rPr lang="en-US" sz="1800" dirty="0" smtClean="0"/>
              <a:t>Relies heavily on the vantage point</a:t>
            </a:r>
          </a:p>
          <a:p>
            <a:pPr lvl="2"/>
            <a:r>
              <a:rPr lang="en-US" sz="1600" dirty="0" smtClean="0"/>
              <a:t>On the border it tells you what the path is from the border to remote locations</a:t>
            </a:r>
          </a:p>
          <a:p>
            <a:pPr lvl="2"/>
            <a:r>
              <a:rPr lang="en-US" sz="1600" dirty="0" smtClean="0"/>
              <a:t>From the HPC center it tells you the path from there to other remote locations</a:t>
            </a:r>
          </a:p>
          <a:p>
            <a:pPr lvl="2"/>
            <a:r>
              <a:rPr lang="en-US" sz="1600" dirty="0" smtClean="0"/>
              <a:t>If these two are different, it could point out localized friction in the campus.  If they are the same, it could point to friction outside of your control</a:t>
            </a:r>
          </a:p>
          <a:p>
            <a:pPr lvl="1"/>
            <a:r>
              <a:rPr lang="en-US" dirty="0" smtClean="0"/>
              <a:t>As in the previous – ‘more is better’ for visibility</a:t>
            </a:r>
          </a:p>
          <a:p>
            <a:pPr lvl="2"/>
            <a:r>
              <a:rPr lang="en-US" sz="1600" dirty="0" smtClean="0"/>
              <a:t>Establish multiple testers and configure useful tests</a:t>
            </a:r>
          </a:p>
          <a:p>
            <a:pPr lvl="2"/>
            <a:r>
              <a:rPr lang="en-US" sz="1600" dirty="0" smtClean="0"/>
              <a:t>Non-useful tests:</a:t>
            </a:r>
          </a:p>
          <a:p>
            <a:pPr lvl="3"/>
            <a:r>
              <a:rPr lang="en-US" dirty="0" smtClean="0"/>
              <a:t>Intense ‘LAN’ bandwidth testing (remember TCP dynamics)</a:t>
            </a:r>
          </a:p>
          <a:p>
            <a:pPr lvl="3"/>
            <a:r>
              <a:rPr lang="en-US" dirty="0" smtClean="0"/>
              <a:t>Tests known to ‘pass’ (we want this to alarm/alert, not be green)</a:t>
            </a:r>
          </a:p>
          <a:p>
            <a:pPr lvl="3"/>
            <a:r>
              <a:rPr lang="en-US" dirty="0" smtClean="0"/>
              <a:t>Taking a path the user doesn’t take (e.g. if they are behind a firewall, test from there)</a:t>
            </a:r>
          </a:p>
          <a:p>
            <a:pPr lvl="1"/>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11</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7244702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Role of Technology - Cons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Justification needs multiple voices</a:t>
            </a:r>
          </a:p>
          <a:p>
            <a:pPr lvl="1"/>
            <a:r>
              <a:rPr lang="en-US" dirty="0" smtClean="0"/>
              <a:t>Upgrading when you hit a utilization mark (e.g. 60%) makes sense from an institutional perspective.</a:t>
            </a:r>
          </a:p>
          <a:p>
            <a:pPr lvl="1"/>
            <a:r>
              <a:rPr lang="en-US" dirty="0" smtClean="0"/>
              <a:t>Upgrading when there is a clear scientific need helps convince funding bodies</a:t>
            </a:r>
          </a:p>
          <a:p>
            <a:r>
              <a:rPr lang="en-US" sz="2400" dirty="0" smtClean="0"/>
              <a:t>Both approaches are necessary, neither can stand alone</a:t>
            </a:r>
          </a:p>
          <a:p>
            <a:pPr lvl="1"/>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12</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6576719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Outline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1800" dirty="0" smtClean="0"/>
              <a:t>The Role of Technology</a:t>
            </a:r>
          </a:p>
          <a:p>
            <a:r>
              <a:rPr lang="en-US" sz="1800" b="1" i="1" dirty="0" smtClean="0">
                <a:solidFill>
                  <a:srgbClr val="FF6600"/>
                </a:solidFill>
              </a:rPr>
              <a:t>Defining Use Cases</a:t>
            </a:r>
          </a:p>
          <a:p>
            <a:r>
              <a:rPr lang="en-US" sz="1800" dirty="0" smtClean="0"/>
              <a:t>Sensible Campus and Regional Policies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13</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1280783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Defining Use Cases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Passive Monitoring</a:t>
            </a:r>
          </a:p>
          <a:p>
            <a:pPr lvl="1"/>
            <a:r>
              <a:rPr lang="en-US" sz="2400" dirty="0" smtClean="0"/>
              <a:t>Layer 2 (TL1) Approaches</a:t>
            </a:r>
          </a:p>
          <a:p>
            <a:pPr lvl="1"/>
            <a:r>
              <a:rPr lang="en-US" sz="2400" dirty="0" smtClean="0"/>
              <a:t>Layer 3 (SNMP) Approaches</a:t>
            </a:r>
          </a:p>
          <a:p>
            <a:pPr lvl="1"/>
            <a:r>
              <a:rPr lang="en-US" sz="2400" dirty="0" smtClean="0"/>
              <a:t>Flow</a:t>
            </a:r>
          </a:p>
          <a:p>
            <a:pPr lvl="1"/>
            <a:r>
              <a:rPr lang="en-US" sz="2400" dirty="0" smtClean="0"/>
              <a:t>Logging</a:t>
            </a:r>
          </a:p>
          <a:p>
            <a:r>
              <a:rPr lang="en-US" sz="2400" dirty="0" smtClean="0"/>
              <a:t>Active Monitoring via </a:t>
            </a:r>
            <a:r>
              <a:rPr lang="en-US" sz="2400" dirty="0" err="1" smtClean="0"/>
              <a:t>perfSONAR</a:t>
            </a:r>
            <a:r>
              <a:rPr lang="en-US" sz="2400" dirty="0" smtClean="0"/>
              <a:t> Deployment</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14</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9535897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Passive – TL1</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dirty="0" smtClean="0"/>
              <a:t>N.B. This applies only to sites that are running their own Layer 2 Local/Metro/Wide Area infrastructure</a:t>
            </a:r>
          </a:p>
          <a:p>
            <a:r>
              <a:rPr lang="en-US" dirty="0" smtClean="0"/>
              <a:t>TL1 typically gives a number of important metrics:</a:t>
            </a:r>
          </a:p>
          <a:p>
            <a:pPr lvl="1"/>
            <a:r>
              <a:rPr lang="en-US" sz="1600" dirty="0" smtClean="0"/>
              <a:t>Light/Power Levels</a:t>
            </a:r>
          </a:p>
          <a:p>
            <a:pPr lvl="1"/>
            <a:r>
              <a:rPr lang="en-US" sz="1600" dirty="0" smtClean="0"/>
              <a:t>Alarms</a:t>
            </a:r>
          </a:p>
          <a:p>
            <a:pPr lvl="1"/>
            <a:r>
              <a:rPr lang="en-US" sz="1600" dirty="0" smtClean="0"/>
              <a:t>Counters (Utilization, errors, etc.)</a:t>
            </a:r>
          </a:p>
          <a:p>
            <a:r>
              <a:rPr lang="en-US" dirty="0" smtClean="0"/>
              <a:t>It’s useful to know when ‘hot spots’ appear via the counters</a:t>
            </a:r>
          </a:p>
          <a:p>
            <a:r>
              <a:rPr lang="en-US" dirty="0" smtClean="0"/>
              <a:t>In terms of a general monitoring strategy, the other items can help alert when things fail below the network layer</a:t>
            </a:r>
          </a:p>
          <a:p>
            <a:r>
              <a:rPr lang="en-US" b="1" i="1" dirty="0" smtClean="0"/>
              <a:t>Suggested Deployment</a:t>
            </a:r>
            <a:r>
              <a:rPr lang="en-US" dirty="0" smtClean="0"/>
              <a:t>: Central collector getting this data from all capable devices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15</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5000065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Passive – SNMP</a:t>
            </a:r>
            <a:endParaRPr lang="en-US" sz="4000" dirty="0"/>
          </a:p>
        </p:txBody>
      </p:sp>
      <p:sp>
        <p:nvSpPr>
          <p:cNvPr id="3" name="Content Placeholder 2"/>
          <p:cNvSpPr>
            <a:spLocks noGrp="1"/>
          </p:cNvSpPr>
          <p:nvPr>
            <p:ph idx="1"/>
          </p:nvPr>
        </p:nvSpPr>
        <p:spPr>
          <a:xfrm>
            <a:off x="457200" y="1456267"/>
            <a:ext cx="8229600" cy="2802695"/>
          </a:xfrm>
        </p:spPr>
        <p:txBody>
          <a:bodyPr>
            <a:noAutofit/>
          </a:bodyPr>
          <a:lstStyle/>
          <a:p>
            <a:r>
              <a:rPr lang="en-US" dirty="0" smtClean="0"/>
              <a:t>SNMP typically gives a number of important counter metrics.  </a:t>
            </a:r>
          </a:p>
          <a:p>
            <a:pPr lvl="1"/>
            <a:r>
              <a:rPr lang="en-US" sz="1600" dirty="0" smtClean="0"/>
              <a:t>It also delivers oodles more (depending on machine MIB) that may not be as useful</a:t>
            </a:r>
          </a:p>
          <a:p>
            <a:r>
              <a:rPr lang="en-US" dirty="0" smtClean="0"/>
              <a:t>It’s useful to know when ‘hot spots’ appear via the counters</a:t>
            </a:r>
          </a:p>
          <a:p>
            <a:r>
              <a:rPr lang="en-US" dirty="0" smtClean="0"/>
              <a:t>It’s less useful to walk and retrieve the entire device MIB.  Pick the items that matter, and poll them as fast as the machine will allow (10 to 30 seconds if possible)</a:t>
            </a:r>
          </a:p>
          <a:p>
            <a:r>
              <a:rPr lang="en-US" dirty="0" smtClean="0"/>
              <a:t>Get this from every device you control (and some that may belong to your science friends – if they will let you)</a:t>
            </a:r>
          </a:p>
          <a:p>
            <a:r>
              <a:rPr lang="en-US" b="1" i="1" dirty="0" smtClean="0"/>
              <a:t>Suggested Deployment</a:t>
            </a:r>
            <a:r>
              <a:rPr lang="en-US" dirty="0" smtClean="0"/>
              <a:t>: Central collector getting a subset of data from all capable devices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16</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pic>
        <p:nvPicPr>
          <p:cNvPr id="4" name="Picture 3" descr="192.33.92.249_fa4_1-da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3600" y="205979"/>
            <a:ext cx="4284133" cy="1156716"/>
          </a:xfrm>
          <a:prstGeom prst="rect">
            <a:avLst/>
          </a:prstGeom>
        </p:spPr>
      </p:pic>
    </p:spTree>
    <p:extLst>
      <p:ext uri="{BB962C8B-B14F-4D97-AF65-F5344CB8AC3E}">
        <p14:creationId xmlns:p14="http://schemas.microsoft.com/office/powerpoint/2010/main" val="103249176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Passive - Flow</a:t>
            </a:r>
            <a:endParaRPr lang="en-US" sz="4000" dirty="0"/>
          </a:p>
        </p:txBody>
      </p:sp>
      <p:sp>
        <p:nvSpPr>
          <p:cNvPr id="3" name="Content Placeholder 2"/>
          <p:cNvSpPr>
            <a:spLocks noGrp="1"/>
          </p:cNvSpPr>
          <p:nvPr>
            <p:ph idx="1"/>
          </p:nvPr>
        </p:nvSpPr>
        <p:spPr>
          <a:xfrm>
            <a:off x="457200" y="1211624"/>
            <a:ext cx="5215467" cy="1836375"/>
          </a:xfrm>
        </p:spPr>
        <p:txBody>
          <a:bodyPr>
            <a:noAutofit/>
          </a:bodyPr>
          <a:lstStyle/>
          <a:p>
            <a:r>
              <a:rPr lang="en-US" dirty="0" smtClean="0"/>
              <a:t>Many flavors of flow monitoring</a:t>
            </a:r>
          </a:p>
          <a:p>
            <a:pPr lvl="1"/>
            <a:r>
              <a:rPr lang="en-US" sz="1800" dirty="0" err="1" smtClean="0"/>
              <a:t>Netflow</a:t>
            </a:r>
            <a:r>
              <a:rPr lang="en-US" sz="1800" dirty="0"/>
              <a:t> </a:t>
            </a:r>
            <a:r>
              <a:rPr lang="en-US" sz="1800" dirty="0" smtClean="0"/>
              <a:t>– standard originally from Cisco and adopted by others as a general way to export aggregate IP flow statistics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17</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
        <p:nvSpPr>
          <p:cNvPr id="6" name="Content Placeholder 2"/>
          <p:cNvSpPr txBox="1">
            <a:spLocks/>
          </p:cNvSpPr>
          <p:nvPr/>
        </p:nvSpPr>
        <p:spPr>
          <a:xfrm>
            <a:off x="457200" y="2480733"/>
            <a:ext cx="8229600" cy="1863787"/>
          </a:xfrm>
          <a:prstGeom prst="rect">
            <a:avLst/>
          </a:prstGeom>
        </p:spPr>
        <p:txBody>
          <a:bodyPr vert="horz" lIns="91440" tIns="45720" rIns="91440" bIns="45720" rtlCol="0">
            <a:noAutofit/>
          </a:bodyPr>
          <a:lstStyle>
            <a:lvl1pPr marL="228600" indent="-228600" algn="l" defTabSz="457200" rtl="0" eaLnBrk="1" latinLnBrk="0" hangingPunct="1">
              <a:spcBef>
                <a:spcPts val="880"/>
              </a:spcBef>
              <a:buClr>
                <a:schemeClr val="accent1"/>
              </a:buClr>
              <a:buFont typeface="Arial"/>
              <a:buChar char="•"/>
              <a:defRPr sz="2000" kern="1200">
                <a:solidFill>
                  <a:schemeClr val="tx1"/>
                </a:solidFill>
                <a:latin typeface="+mn-lt"/>
                <a:ea typeface="+mn-ea"/>
                <a:cs typeface="+mn-cs"/>
              </a:defRPr>
            </a:lvl1pPr>
            <a:lvl2pPr marL="458788" indent="-228600" algn="l" defTabSz="457200" rtl="0" eaLnBrk="1" latinLnBrk="0" hangingPunct="1">
              <a:spcBef>
                <a:spcPct val="20000"/>
              </a:spcBef>
              <a:buClr>
                <a:schemeClr val="tx1"/>
              </a:buClr>
              <a:buSzPct val="85000"/>
              <a:buFont typeface="Arial"/>
              <a:buChar char="–"/>
              <a:defRPr sz="2000" kern="1200">
                <a:solidFill>
                  <a:schemeClr val="tx1"/>
                </a:solidFill>
                <a:latin typeface="+mn-lt"/>
                <a:ea typeface="+mn-ea"/>
                <a:cs typeface="+mn-cs"/>
              </a:defRPr>
            </a:lvl2pPr>
            <a:lvl3pPr marL="688975" indent="-230188" algn="l" defTabSz="457200" rtl="0" eaLnBrk="1" latinLnBrk="0" hangingPunct="1">
              <a:spcBef>
                <a:spcPct val="20000"/>
              </a:spcBef>
              <a:buClr>
                <a:schemeClr val="tx1"/>
              </a:buClr>
              <a:buFont typeface="Arial"/>
              <a:buChar char="•"/>
              <a:defRPr sz="1800" kern="1200">
                <a:solidFill>
                  <a:schemeClr val="tx1"/>
                </a:solidFill>
                <a:latin typeface="+mn-lt"/>
                <a:ea typeface="+mn-ea"/>
                <a:cs typeface="+mn-cs"/>
              </a:defRPr>
            </a:lvl3pPr>
            <a:lvl4pPr marL="969962" indent="-285750" algn="l" defTabSz="457200" rtl="0" eaLnBrk="1" latinLnBrk="0" hangingPunct="1">
              <a:spcBef>
                <a:spcPct val="20000"/>
              </a:spcBef>
              <a:buClr>
                <a:schemeClr val="tx1"/>
              </a:buClr>
              <a:buFont typeface="Lucida Grande"/>
              <a:buChar char="–"/>
              <a:defRPr sz="1400" kern="1200">
                <a:solidFill>
                  <a:schemeClr val="tx1"/>
                </a:solidFill>
                <a:latin typeface="+mn-lt"/>
                <a:ea typeface="+mn-ea"/>
                <a:cs typeface="+mn-cs"/>
              </a:defRPr>
            </a:lvl4pPr>
            <a:lvl5pPr marL="1143000" indent="-230188" algn="l" defTabSz="457200" rtl="0" eaLnBrk="1" latinLnBrk="0" hangingPunct="1">
              <a:spcBef>
                <a:spcPct val="20000"/>
              </a:spcBef>
              <a:buClr>
                <a:schemeClr val="tx1"/>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sz="1800" dirty="0" err="1" smtClean="0"/>
              <a:t>sFlow</a:t>
            </a:r>
            <a:r>
              <a:rPr lang="en-US" sz="1800" dirty="0" smtClean="0"/>
              <a:t> – general purpose monitoring for different layers (e.g. not just network layer, can be used at layers 2 through 7).</a:t>
            </a:r>
          </a:p>
          <a:p>
            <a:r>
              <a:rPr lang="en-US" dirty="0" smtClean="0"/>
              <a:t>In both cases you are getting a sampled (configurable) view of traffic patterns from the network devices.  Helps to:</a:t>
            </a:r>
          </a:p>
          <a:p>
            <a:pPr lvl="1"/>
            <a:r>
              <a:rPr lang="en-US" sz="1800" dirty="0" smtClean="0"/>
              <a:t>Identify source and destination of data flows</a:t>
            </a:r>
          </a:p>
          <a:p>
            <a:pPr lvl="1"/>
            <a:r>
              <a:rPr lang="en-US" sz="1800" dirty="0" smtClean="0"/>
              <a:t>Sizes, durations, and types of data (e.g. protocol and sometimes application)</a:t>
            </a:r>
          </a:p>
          <a:p>
            <a:pPr lvl="1"/>
            <a:endParaRPr lang="en-US" sz="1800" dirty="0" smtClean="0"/>
          </a:p>
        </p:txBody>
      </p:sp>
      <p:pic>
        <p:nvPicPr>
          <p:cNvPr id="4" name="Picture 3" descr="sflowTrendCompa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5729" y="57352"/>
            <a:ext cx="3311137" cy="2486574"/>
          </a:xfrm>
          <a:prstGeom prst="rect">
            <a:avLst/>
          </a:prstGeom>
        </p:spPr>
      </p:pic>
    </p:spTree>
    <p:extLst>
      <p:ext uri="{BB962C8B-B14F-4D97-AF65-F5344CB8AC3E}">
        <p14:creationId xmlns:p14="http://schemas.microsoft.com/office/powerpoint/2010/main" val="42254314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Passive - Flow</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err="1" smtClean="0"/>
              <a:t>Netflow</a:t>
            </a:r>
            <a:r>
              <a:rPr lang="en-US" sz="2400" dirty="0" smtClean="0"/>
              <a:t> places load on the CPU of a device since it attempts to mirror all traffic, and punt it to a collection location.  E.g. a high sampling rate can impact device performance</a:t>
            </a:r>
          </a:p>
          <a:p>
            <a:r>
              <a:rPr lang="en-US" sz="2400" dirty="0" err="1" smtClean="0"/>
              <a:t>sFlow</a:t>
            </a:r>
            <a:r>
              <a:rPr lang="en-US" sz="2400" dirty="0" smtClean="0"/>
              <a:t> is designed be a function of an ASIC (in a switch) or a background daemon on a host.  Due to a higher default sampling, this is less resource intensive.  </a:t>
            </a:r>
          </a:p>
          <a:p>
            <a:pPr lvl="1"/>
            <a:r>
              <a:rPr lang="en-US" sz="2400" dirty="0" err="1" smtClean="0"/>
              <a:t>sFlow</a:t>
            </a:r>
            <a:r>
              <a:rPr lang="en-US" sz="2400" dirty="0" smtClean="0"/>
              <a:t> is a relatively new technology, and not supported by all devices</a:t>
            </a:r>
          </a:p>
          <a:p>
            <a:pPr lvl="1"/>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18</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1349577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Passive - Flow</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There are many tools to collect/aggregate/analyze this data</a:t>
            </a:r>
          </a:p>
          <a:p>
            <a:pPr lvl="1"/>
            <a:r>
              <a:rPr lang="en-US" sz="2400" dirty="0" smtClean="0"/>
              <a:t>Open Source: </a:t>
            </a:r>
            <a:r>
              <a:rPr lang="en-US" sz="2400" dirty="0" err="1" smtClean="0"/>
              <a:t>NTop</a:t>
            </a:r>
            <a:r>
              <a:rPr lang="en-US" sz="2400" dirty="0" smtClean="0"/>
              <a:t>, Flow-tools, </a:t>
            </a:r>
            <a:r>
              <a:rPr lang="en-US" sz="2400" dirty="0" err="1" smtClean="0"/>
              <a:t>NFDump</a:t>
            </a:r>
            <a:r>
              <a:rPr lang="en-US" sz="2400" dirty="0" smtClean="0"/>
              <a:t>/</a:t>
            </a:r>
            <a:r>
              <a:rPr lang="en-US" sz="2400" dirty="0" err="1" smtClean="0"/>
              <a:t>NFSen</a:t>
            </a:r>
            <a:r>
              <a:rPr lang="en-US" sz="2400" dirty="0" smtClean="0"/>
              <a:t> </a:t>
            </a:r>
          </a:p>
          <a:p>
            <a:pPr lvl="1"/>
            <a:r>
              <a:rPr lang="en-US" sz="2400" dirty="0" smtClean="0"/>
              <a:t>Commercial: Arbor, </a:t>
            </a:r>
            <a:r>
              <a:rPr lang="en-US" sz="2400" dirty="0" err="1" smtClean="0"/>
              <a:t>Deepfield</a:t>
            </a:r>
            <a:r>
              <a:rPr lang="en-US" sz="2400" dirty="0" smtClean="0"/>
              <a:t>, </a:t>
            </a:r>
            <a:r>
              <a:rPr lang="en-US" sz="2400" dirty="0" err="1" smtClean="0"/>
              <a:t>InMon</a:t>
            </a:r>
            <a:endParaRPr lang="en-US" sz="2400" dirty="0" smtClean="0"/>
          </a:p>
          <a:p>
            <a:r>
              <a:rPr lang="en-US" sz="2400" dirty="0" smtClean="0"/>
              <a:t>Choosing should gate on what you are willing to pay, and note that open source does not mean ‘free’ given a human will have to maintain the infrastructure</a:t>
            </a:r>
          </a:p>
          <a:p>
            <a:r>
              <a:rPr lang="en-US" sz="2400" dirty="0" smtClean="0"/>
              <a:t>Most commercial products will allow a test drive phase</a:t>
            </a:r>
          </a:p>
          <a:p>
            <a:r>
              <a:rPr lang="en-US" sz="2400" dirty="0" smtClean="0"/>
              <a:t>Suggested that you go with something that can accept multiple formats</a:t>
            </a:r>
          </a:p>
          <a:p>
            <a:pPr lvl="1"/>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19</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515615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Outline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1800" b="1" i="1" dirty="0" smtClean="0">
                <a:solidFill>
                  <a:srgbClr val="FF6600"/>
                </a:solidFill>
              </a:rPr>
              <a:t>The Role of Technology</a:t>
            </a:r>
          </a:p>
          <a:p>
            <a:r>
              <a:rPr lang="en-US" sz="1800" dirty="0" smtClean="0"/>
              <a:t>Defining Use Cases</a:t>
            </a:r>
          </a:p>
          <a:p>
            <a:r>
              <a:rPr lang="en-US" sz="1800" dirty="0" smtClean="0"/>
              <a:t>Sensible Campus and Regional Policies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6085007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Passive - Flow</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Suggested Deployment:</a:t>
            </a:r>
          </a:p>
          <a:p>
            <a:pPr lvl="1"/>
            <a:r>
              <a:rPr lang="en-US" sz="2400" dirty="0" smtClean="0"/>
              <a:t>Centralized collector (server with big disk and many CPUs)</a:t>
            </a:r>
          </a:p>
          <a:p>
            <a:pPr lvl="1"/>
            <a:r>
              <a:rPr lang="en-US" sz="2400" dirty="0" err="1" smtClean="0"/>
              <a:t>sFlow</a:t>
            </a:r>
            <a:r>
              <a:rPr lang="en-US" sz="2400" dirty="0" smtClean="0"/>
              <a:t> from all devices that can support it</a:t>
            </a:r>
          </a:p>
          <a:p>
            <a:pPr lvl="2"/>
            <a:r>
              <a:rPr lang="en-US" sz="2000" dirty="0" smtClean="0"/>
              <a:t>All networking devices</a:t>
            </a:r>
          </a:p>
          <a:p>
            <a:pPr lvl="2"/>
            <a:r>
              <a:rPr lang="en-US" sz="2000" dirty="0" smtClean="0"/>
              <a:t>Hosts (particularly DTNs, cluster nodes, and devices that support services [DHCP, DNS, HTTP])</a:t>
            </a:r>
          </a:p>
          <a:p>
            <a:pPr lvl="1"/>
            <a:r>
              <a:rPr lang="en-US" sz="2400" dirty="0" err="1" smtClean="0"/>
              <a:t>Netflow</a:t>
            </a:r>
            <a:r>
              <a:rPr lang="en-US" sz="2400" dirty="0" smtClean="0"/>
              <a:t> from all devices that don’t support </a:t>
            </a:r>
            <a:r>
              <a:rPr lang="en-US" sz="2400" dirty="0" err="1" smtClean="0"/>
              <a:t>sFlow</a:t>
            </a:r>
            <a:endParaRPr lang="en-US" sz="2400" dirty="0" smtClean="0"/>
          </a:p>
          <a:p>
            <a:r>
              <a:rPr lang="en-US" sz="2400" dirty="0" smtClean="0"/>
              <a:t>Typically this is from things you directly control.  Have conversations with peers that are operating devices outside of your control about sending the data centrally</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20</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76853725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Passive - Logging</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Logging can take a couple of different forms:</a:t>
            </a:r>
          </a:p>
          <a:p>
            <a:pPr lvl="1"/>
            <a:r>
              <a:rPr lang="en-US" sz="2400" dirty="0" smtClean="0"/>
              <a:t>Hosts typically log all actions via syslog</a:t>
            </a:r>
          </a:p>
          <a:p>
            <a:pPr lvl="1"/>
            <a:r>
              <a:rPr lang="en-US" sz="2400" dirty="0" smtClean="0"/>
              <a:t>Network devices offer similar capability and tools (rancid)</a:t>
            </a:r>
          </a:p>
          <a:p>
            <a:r>
              <a:rPr lang="en-US" sz="2400" dirty="0" smtClean="0"/>
              <a:t>Logging has not been historically useful since logs live on each machine, and it can be challenging to aggregate them all for a full picture of activity</a:t>
            </a:r>
          </a:p>
          <a:p>
            <a:r>
              <a:rPr lang="en-US" sz="2400" dirty="0" smtClean="0"/>
              <a:t>Software to the rescue (some free, some not):</a:t>
            </a:r>
          </a:p>
          <a:p>
            <a:pPr lvl="1"/>
            <a:r>
              <a:rPr lang="en-US" sz="2400" dirty="0" err="1" smtClean="0"/>
              <a:t>Splunk</a:t>
            </a:r>
            <a:r>
              <a:rPr lang="en-US" sz="2400" dirty="0" smtClean="0"/>
              <a:t>, ELK (elastic search, </a:t>
            </a:r>
            <a:r>
              <a:rPr lang="en-US" sz="2400" dirty="0" err="1" smtClean="0"/>
              <a:t>logstache</a:t>
            </a:r>
            <a:r>
              <a:rPr lang="en-US" sz="2400" dirty="0" smtClean="0"/>
              <a:t>, kabana), </a:t>
            </a:r>
            <a:r>
              <a:rPr lang="en-US" sz="2400" dirty="0" err="1" smtClean="0"/>
              <a:t>Graylog</a:t>
            </a:r>
            <a:r>
              <a:rPr lang="en-US" sz="2400" dirty="0" smtClean="0"/>
              <a:t>, </a:t>
            </a:r>
            <a:r>
              <a:rPr lang="en-US" sz="2400" dirty="0" err="1" smtClean="0"/>
              <a:t>Fluentd</a:t>
            </a:r>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21</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41772801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Passive - Logging</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N.B. Pick a solution you are comfortable with.  Open source is not ‘free’ if you don’t have a person to figure out the nuances.  </a:t>
            </a:r>
          </a:p>
          <a:p>
            <a:r>
              <a:rPr lang="en-US" sz="2400" dirty="0" smtClean="0"/>
              <a:t>Suggested Deployment: </a:t>
            </a:r>
          </a:p>
          <a:p>
            <a:pPr lvl="1"/>
            <a:r>
              <a:rPr lang="en-US" sz="2400" dirty="0" smtClean="0"/>
              <a:t>Centralized collector (sufficient CPU and storage)</a:t>
            </a:r>
          </a:p>
          <a:p>
            <a:pPr lvl="1"/>
            <a:r>
              <a:rPr lang="en-US" sz="2400" dirty="0" smtClean="0"/>
              <a:t>Configure major services (DTNs, servers [DNS, HTTP, DHCP], </a:t>
            </a:r>
            <a:r>
              <a:rPr lang="en-US" sz="2400" dirty="0" err="1" smtClean="0"/>
              <a:t>etc</a:t>
            </a:r>
            <a:r>
              <a:rPr lang="en-US" sz="2400" dirty="0" smtClean="0"/>
              <a:t>) to send</a:t>
            </a:r>
          </a:p>
          <a:p>
            <a:pPr lvl="1"/>
            <a:r>
              <a:rPr lang="en-US" sz="2400" dirty="0" smtClean="0"/>
              <a:t>Configure networking devices that can support it</a:t>
            </a:r>
          </a:p>
          <a:p>
            <a:r>
              <a:rPr lang="en-US" sz="2400" dirty="0" smtClean="0"/>
              <a:t>Extra mile: analytics to alarm on anomalies </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22</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51549005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Active - </a:t>
            </a:r>
            <a:r>
              <a:rPr lang="en-US" sz="4000" dirty="0" err="1" smtClean="0"/>
              <a:t>perfSONAR</a:t>
            </a:r>
            <a:endParaRPr lang="en-US" sz="4000" dirty="0"/>
          </a:p>
        </p:txBody>
      </p:sp>
      <p:sp>
        <p:nvSpPr>
          <p:cNvPr id="3" name="Content Placeholder 2"/>
          <p:cNvSpPr>
            <a:spLocks noGrp="1"/>
          </p:cNvSpPr>
          <p:nvPr>
            <p:ph idx="1"/>
          </p:nvPr>
        </p:nvSpPr>
        <p:spPr>
          <a:xfrm>
            <a:off x="457200" y="2091265"/>
            <a:ext cx="8229600" cy="2252363"/>
          </a:xfrm>
        </p:spPr>
        <p:txBody>
          <a:bodyPr>
            <a:noAutofit/>
          </a:bodyPr>
          <a:lstStyle/>
          <a:p>
            <a:r>
              <a:rPr lang="en-US" dirty="0" err="1" smtClean="0"/>
              <a:t>perfSONAR</a:t>
            </a:r>
            <a:r>
              <a:rPr lang="en-US" dirty="0" smtClean="0"/>
              <a:t> usefulness grows with number deployed</a:t>
            </a:r>
          </a:p>
          <a:p>
            <a:pPr lvl="1"/>
            <a:r>
              <a:rPr lang="en-US" sz="1800" dirty="0" smtClean="0"/>
              <a:t>Border</a:t>
            </a:r>
          </a:p>
          <a:p>
            <a:pPr lvl="1"/>
            <a:r>
              <a:rPr lang="en-US" sz="1800" dirty="0" smtClean="0"/>
              <a:t>High Traffic Areas</a:t>
            </a:r>
          </a:p>
          <a:p>
            <a:pPr lvl="1"/>
            <a:r>
              <a:rPr lang="en-US" sz="1800" dirty="0" smtClean="0"/>
              <a:t>Peering Locations</a:t>
            </a:r>
          </a:p>
          <a:p>
            <a:r>
              <a:rPr lang="en-US" dirty="0" smtClean="0"/>
              <a:t>Suggested deployment is to start small with a single defensible resource near a hub of activity</a:t>
            </a:r>
          </a:p>
          <a:p>
            <a:r>
              <a:rPr lang="en-US" dirty="0" smtClean="0"/>
              <a:t>Can extend to more locations as time/budget/people resources increase</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23</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pic>
        <p:nvPicPr>
          <p:cNvPr id="4" name="Picture 3" descr="PS-fitz-perfsonar-03.oit-to-from-phy-pefsonar-02.phy-2014-08-2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6000" y="332977"/>
            <a:ext cx="4204224" cy="1758288"/>
          </a:xfrm>
          <a:prstGeom prst="rect">
            <a:avLst/>
          </a:prstGeom>
        </p:spPr>
      </p:pic>
    </p:spTree>
    <p:extLst>
      <p:ext uri="{BB962C8B-B14F-4D97-AF65-F5344CB8AC3E}">
        <p14:creationId xmlns:p14="http://schemas.microsoft.com/office/powerpoint/2010/main" val="29010028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Active - </a:t>
            </a:r>
            <a:r>
              <a:rPr lang="en-US" sz="4000" dirty="0" err="1" smtClean="0"/>
              <a:t>perfSONAR</a:t>
            </a:r>
            <a:endParaRPr lang="en-US" sz="4000" dirty="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24</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pic>
        <p:nvPicPr>
          <p:cNvPr id="4" name="Picture 3" descr="dmz.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2400" y="809132"/>
            <a:ext cx="6210300" cy="4151038"/>
          </a:xfrm>
          <a:prstGeom prst="rect">
            <a:avLst/>
          </a:prstGeom>
        </p:spPr>
      </p:pic>
    </p:spTree>
    <p:extLst>
      <p:ext uri="{BB962C8B-B14F-4D97-AF65-F5344CB8AC3E}">
        <p14:creationId xmlns:p14="http://schemas.microsoft.com/office/powerpoint/2010/main" val="308816640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Active - </a:t>
            </a:r>
            <a:r>
              <a:rPr lang="en-US" sz="4000" dirty="0" err="1" smtClean="0"/>
              <a:t>perfSONAR</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N.B. Items:</a:t>
            </a:r>
          </a:p>
          <a:p>
            <a:pPr lvl="1"/>
            <a:r>
              <a:rPr lang="en-US" sz="2400" dirty="0" smtClean="0"/>
              <a:t>Don’t configure heavy bandwidth tests locally – will only cause congestion and not reveal anything you don’t already know</a:t>
            </a:r>
          </a:p>
          <a:p>
            <a:pPr lvl="1"/>
            <a:r>
              <a:rPr lang="en-US" sz="2400" dirty="0" smtClean="0"/>
              <a:t>‘Public’ testers can be found by the public.  Protect things you don’t want to be found</a:t>
            </a:r>
          </a:p>
          <a:p>
            <a:pPr lvl="1"/>
            <a:r>
              <a:rPr lang="en-US" sz="2400" dirty="0" smtClean="0"/>
              <a:t>Configure a reasonable set of Routing/Latency/Throughput tests to locations that matter.  </a:t>
            </a:r>
          </a:p>
          <a:p>
            <a:pPr lvl="2"/>
            <a:r>
              <a:rPr lang="en-US" sz="2200" dirty="0" smtClean="0"/>
              <a:t>Upstream provider(s)</a:t>
            </a:r>
          </a:p>
          <a:p>
            <a:pPr lvl="2"/>
            <a:r>
              <a:rPr lang="en-US" sz="2200" dirty="0" smtClean="0"/>
              <a:t>Heavy collaborators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25</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0501105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Active - </a:t>
            </a:r>
            <a:r>
              <a:rPr lang="en-US" sz="4000" dirty="0" err="1" smtClean="0"/>
              <a:t>perfSONAR</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Suggested Deployment:</a:t>
            </a:r>
          </a:p>
          <a:p>
            <a:pPr lvl="1"/>
            <a:r>
              <a:rPr lang="en-US" sz="2400" dirty="0" smtClean="0"/>
              <a:t>Private ‘campus’ testers with a set of configured tests</a:t>
            </a:r>
          </a:p>
          <a:p>
            <a:pPr lvl="2"/>
            <a:r>
              <a:rPr lang="en-US" sz="2200" dirty="0" smtClean="0"/>
              <a:t>To collaborators</a:t>
            </a:r>
          </a:p>
          <a:p>
            <a:pPr lvl="2"/>
            <a:r>
              <a:rPr lang="en-US" sz="2200" dirty="0" smtClean="0"/>
              <a:t>To upstream providers</a:t>
            </a:r>
          </a:p>
          <a:p>
            <a:pPr lvl="2"/>
            <a:r>
              <a:rPr lang="en-US" sz="2200" dirty="0" smtClean="0"/>
              <a:t>Use BWCTL limits file to block tests (e.g. not firewalls and </a:t>
            </a:r>
            <a:r>
              <a:rPr lang="en-US" sz="2200" dirty="0" err="1" smtClean="0"/>
              <a:t>NATed</a:t>
            </a:r>
            <a:r>
              <a:rPr lang="en-US" sz="2200" dirty="0" smtClean="0"/>
              <a:t> addresses)</a:t>
            </a:r>
          </a:p>
          <a:p>
            <a:pPr lvl="1"/>
            <a:r>
              <a:rPr lang="en-US" sz="2400" dirty="0" smtClean="0"/>
              <a:t>Public tester for outside parties to use (does not need any regular tests configured)</a:t>
            </a:r>
          </a:p>
          <a:p>
            <a:r>
              <a:rPr lang="en-US" sz="2400" dirty="0" smtClean="0"/>
              <a:t>Extra mile: participation in a regional or national ‘mesh’ of tests (e.g. </a:t>
            </a:r>
            <a:r>
              <a:rPr lang="en-US" sz="2400" dirty="0" smtClean="0">
                <a:hlinkClick r:id="rId3"/>
              </a:rPr>
              <a:t>http://ps-dashboard.es.net</a:t>
            </a:r>
            <a:r>
              <a:rPr lang="en-US" sz="2400" dirty="0" smtClean="0"/>
              <a:t>)  </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26</a:t>
            </a:fld>
            <a:r>
              <a:rPr lang="en-US" sz="800" dirty="0">
                <a:solidFill>
                  <a:prstClr val="black"/>
                </a:solidFill>
                <a:latin typeface="Arial"/>
              </a:rPr>
              <a:t> – ESnet Science Engagement (</a:t>
            </a:r>
            <a:r>
              <a:rPr lang="en-US" sz="800" dirty="0">
                <a:solidFill>
                  <a:prstClr val="black"/>
                </a:solidFill>
                <a:latin typeface="Arial"/>
                <a:hlinkClick r:id="rId4"/>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69137347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Outline</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1800" dirty="0" smtClean="0"/>
              <a:t>The Role of Technology</a:t>
            </a:r>
          </a:p>
          <a:p>
            <a:r>
              <a:rPr lang="en-US" sz="1800" dirty="0" smtClean="0"/>
              <a:t>Defining Use Cases</a:t>
            </a:r>
          </a:p>
          <a:p>
            <a:r>
              <a:rPr lang="en-US" sz="1800" b="1" i="1" dirty="0" smtClean="0">
                <a:solidFill>
                  <a:srgbClr val="FF6600"/>
                </a:solidFill>
              </a:rPr>
              <a:t>Sensible Campus and Regional Policies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27</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76536327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Defining Sensible Policies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Deployment</a:t>
            </a:r>
          </a:p>
          <a:p>
            <a:r>
              <a:rPr lang="en-US" sz="2400" dirty="0" smtClean="0"/>
              <a:t>Data Retention</a:t>
            </a:r>
          </a:p>
          <a:p>
            <a:r>
              <a:rPr lang="en-US" sz="2400" dirty="0" smtClean="0"/>
              <a:t>Reporting Intervals</a:t>
            </a:r>
          </a:p>
          <a:p>
            <a:r>
              <a:rPr lang="en-US" sz="2400" dirty="0" smtClean="0"/>
              <a:t>Operational Reviews</a:t>
            </a:r>
          </a:p>
          <a:p>
            <a:r>
              <a:rPr lang="en-US" sz="2400" dirty="0" smtClean="0"/>
              <a:t>Broader Dissemination </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28</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pic>
        <p:nvPicPr>
          <p:cNvPr id="4" name="Picture 3" descr="196.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9663" y="1063228"/>
            <a:ext cx="4242470" cy="3181853"/>
          </a:xfrm>
          <a:prstGeom prst="rect">
            <a:avLst/>
          </a:prstGeom>
        </p:spPr>
      </p:pic>
    </p:spTree>
    <p:extLst>
      <p:ext uri="{BB962C8B-B14F-4D97-AF65-F5344CB8AC3E}">
        <p14:creationId xmlns:p14="http://schemas.microsoft.com/office/powerpoint/2010/main" val="151080229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Deployment</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For Centralized Services:</a:t>
            </a:r>
          </a:p>
          <a:p>
            <a:pPr lvl="1"/>
            <a:r>
              <a:rPr lang="en-US" sz="2400" dirty="0" smtClean="0"/>
              <a:t>Future proof the purchase of hardware and software when you can</a:t>
            </a:r>
          </a:p>
          <a:p>
            <a:pPr lvl="1"/>
            <a:r>
              <a:rPr lang="en-US" sz="2400" dirty="0" smtClean="0"/>
              <a:t>Limit the number of people with direct access (security) but encourage people to learn how it works (redundancy) </a:t>
            </a:r>
          </a:p>
          <a:p>
            <a:r>
              <a:rPr lang="en-US" sz="2400" dirty="0" smtClean="0"/>
              <a:t>For </a:t>
            </a:r>
            <a:r>
              <a:rPr lang="en-US" sz="2400" dirty="0"/>
              <a:t>D</a:t>
            </a:r>
            <a:r>
              <a:rPr lang="en-US" sz="2400" dirty="0" smtClean="0"/>
              <a:t>istributed Sensors:</a:t>
            </a:r>
          </a:p>
          <a:p>
            <a:pPr lvl="1"/>
            <a:r>
              <a:rPr lang="en-US" sz="2400" dirty="0" smtClean="0"/>
              <a:t>Configure things to send data to the correct location, and enforce a very strict security posture on access</a:t>
            </a:r>
          </a:p>
          <a:p>
            <a:pPr lvl="1"/>
            <a:r>
              <a:rPr lang="en-US" sz="2400" dirty="0" smtClean="0"/>
              <a:t>If something doesn’t do (or doesn’t do it well) the monitoring you need, consider upgrades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29</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8256940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Role of Technology</a:t>
            </a:r>
            <a:endParaRPr lang="en-US" sz="4000" dirty="0"/>
          </a:p>
        </p:txBody>
      </p:sp>
      <p:sp>
        <p:nvSpPr>
          <p:cNvPr id="3" name="Content Placeholder 2"/>
          <p:cNvSpPr>
            <a:spLocks noGrp="1"/>
          </p:cNvSpPr>
          <p:nvPr>
            <p:ph idx="1"/>
          </p:nvPr>
        </p:nvSpPr>
        <p:spPr>
          <a:xfrm>
            <a:off x="457200" y="974558"/>
            <a:ext cx="5477933" cy="1844842"/>
          </a:xfrm>
        </p:spPr>
        <p:txBody>
          <a:bodyPr>
            <a:noAutofit/>
          </a:bodyPr>
          <a:lstStyle/>
          <a:p>
            <a:r>
              <a:rPr lang="en-US" sz="2400" dirty="0" smtClean="0"/>
              <a:t>Technology has an important role in the science review process:</a:t>
            </a:r>
          </a:p>
          <a:p>
            <a:pPr lvl="1"/>
            <a:r>
              <a:rPr lang="en-US" dirty="0" smtClean="0"/>
              <a:t>Delivers metrics on data type, size, duration, and locality</a:t>
            </a:r>
          </a:p>
          <a:p>
            <a:pPr lvl="1"/>
            <a:r>
              <a:rPr lang="en-US" dirty="0" smtClean="0"/>
              <a:t>Offers important time-based comparisons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
        <p:nvSpPr>
          <p:cNvPr id="6" name="Content Placeholder 2"/>
          <p:cNvSpPr txBox="1">
            <a:spLocks/>
          </p:cNvSpPr>
          <p:nvPr/>
        </p:nvSpPr>
        <p:spPr>
          <a:xfrm>
            <a:off x="457200" y="2887132"/>
            <a:ext cx="8229600" cy="1854429"/>
          </a:xfrm>
          <a:prstGeom prst="rect">
            <a:avLst/>
          </a:prstGeom>
        </p:spPr>
        <p:txBody>
          <a:bodyPr vert="horz" lIns="91440" tIns="45720" rIns="91440" bIns="45720" rtlCol="0">
            <a:noAutofit/>
          </a:bodyPr>
          <a:lstStyle>
            <a:lvl1pPr marL="228600" indent="-228600" algn="l" defTabSz="457200" rtl="0" eaLnBrk="1" latinLnBrk="0" hangingPunct="1">
              <a:spcBef>
                <a:spcPts val="880"/>
              </a:spcBef>
              <a:buClr>
                <a:schemeClr val="accent1"/>
              </a:buClr>
              <a:buFont typeface="Arial"/>
              <a:buChar char="•"/>
              <a:defRPr sz="2000" kern="1200">
                <a:solidFill>
                  <a:schemeClr val="tx1"/>
                </a:solidFill>
                <a:latin typeface="+mn-lt"/>
                <a:ea typeface="+mn-ea"/>
                <a:cs typeface="+mn-cs"/>
              </a:defRPr>
            </a:lvl1pPr>
            <a:lvl2pPr marL="458788" indent="-228600" algn="l" defTabSz="457200" rtl="0" eaLnBrk="1" latinLnBrk="0" hangingPunct="1">
              <a:spcBef>
                <a:spcPct val="20000"/>
              </a:spcBef>
              <a:buClr>
                <a:schemeClr val="tx1"/>
              </a:buClr>
              <a:buSzPct val="85000"/>
              <a:buFont typeface="Arial"/>
              <a:buChar char="–"/>
              <a:defRPr sz="2000" kern="1200">
                <a:solidFill>
                  <a:schemeClr val="tx1"/>
                </a:solidFill>
                <a:latin typeface="+mn-lt"/>
                <a:ea typeface="+mn-ea"/>
                <a:cs typeface="+mn-cs"/>
              </a:defRPr>
            </a:lvl2pPr>
            <a:lvl3pPr marL="688975" indent="-230188" algn="l" defTabSz="457200" rtl="0" eaLnBrk="1" latinLnBrk="0" hangingPunct="1">
              <a:spcBef>
                <a:spcPct val="20000"/>
              </a:spcBef>
              <a:buClr>
                <a:schemeClr val="tx1"/>
              </a:buClr>
              <a:buFont typeface="Arial"/>
              <a:buChar char="•"/>
              <a:defRPr sz="1800" kern="1200">
                <a:solidFill>
                  <a:schemeClr val="tx1"/>
                </a:solidFill>
                <a:latin typeface="+mn-lt"/>
                <a:ea typeface="+mn-ea"/>
                <a:cs typeface="+mn-cs"/>
              </a:defRPr>
            </a:lvl3pPr>
            <a:lvl4pPr marL="969962" indent="-285750" algn="l" defTabSz="457200" rtl="0" eaLnBrk="1" latinLnBrk="0" hangingPunct="1">
              <a:spcBef>
                <a:spcPct val="20000"/>
              </a:spcBef>
              <a:buClr>
                <a:schemeClr val="tx1"/>
              </a:buClr>
              <a:buFont typeface="Lucida Grande"/>
              <a:buChar char="–"/>
              <a:defRPr sz="1400" kern="1200">
                <a:solidFill>
                  <a:schemeClr val="tx1"/>
                </a:solidFill>
                <a:latin typeface="+mn-lt"/>
                <a:ea typeface="+mn-ea"/>
                <a:cs typeface="+mn-cs"/>
              </a:defRPr>
            </a:lvl4pPr>
            <a:lvl5pPr marL="1143000" indent="-230188" algn="l" defTabSz="457200" rtl="0" eaLnBrk="1" latinLnBrk="0" hangingPunct="1">
              <a:spcBef>
                <a:spcPct val="20000"/>
              </a:spcBef>
              <a:buClr>
                <a:schemeClr val="tx1"/>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dirty="0" smtClean="0"/>
              <a:t>Can </a:t>
            </a:r>
            <a:r>
              <a:rPr lang="en-US" dirty="0"/>
              <a:t>serve as both an early warning system, as well as a continuous gauge for certain classes of </a:t>
            </a:r>
            <a:r>
              <a:rPr lang="en-US" dirty="0" smtClean="0"/>
              <a:t>users</a:t>
            </a:r>
          </a:p>
          <a:p>
            <a:r>
              <a:rPr lang="en-US" sz="2400" dirty="0" smtClean="0"/>
              <a:t>There are some things technology can’t do:</a:t>
            </a:r>
          </a:p>
          <a:p>
            <a:pPr lvl="1"/>
            <a:r>
              <a:rPr lang="en-US" dirty="0" smtClean="0"/>
              <a:t>Predict growth and traffic patterns for future science in a vacuum</a:t>
            </a:r>
          </a:p>
          <a:p>
            <a:pPr lvl="1"/>
            <a:r>
              <a:rPr lang="en-US" dirty="0" smtClean="0"/>
              <a:t>Succinctly identify areas of friction within the workflow</a:t>
            </a:r>
          </a:p>
          <a:p>
            <a:pPr lvl="1"/>
            <a:r>
              <a:rPr lang="en-US" dirty="0" smtClean="0"/>
              <a:t>Serve as the only justification for upgrades</a:t>
            </a:r>
          </a:p>
          <a:p>
            <a:pPr lvl="1"/>
            <a:endParaRPr lang="en-US" sz="2400" dirty="0" smtClean="0"/>
          </a:p>
        </p:txBody>
      </p:sp>
      <p:pic>
        <p:nvPicPr>
          <p:cNvPr id="4" name="Picture 3" descr="snail-mail-2-650x414.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8195" y="724601"/>
            <a:ext cx="3395277" cy="2162531"/>
          </a:xfrm>
          <a:prstGeom prst="rect">
            <a:avLst/>
          </a:prstGeom>
        </p:spPr>
      </p:pic>
    </p:spTree>
    <p:extLst>
      <p:ext uri="{BB962C8B-B14F-4D97-AF65-F5344CB8AC3E}">
        <p14:creationId xmlns:p14="http://schemas.microsoft.com/office/powerpoint/2010/main" val="294281785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Data Retention</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Storage is remarkably cheap, and data piles up quickly.  </a:t>
            </a:r>
          </a:p>
          <a:p>
            <a:r>
              <a:rPr lang="en-US" sz="2400" dirty="0" smtClean="0"/>
              <a:t>Decide what matters most:</a:t>
            </a:r>
          </a:p>
          <a:p>
            <a:pPr lvl="1"/>
            <a:r>
              <a:rPr lang="en-US" sz="2400" dirty="0" smtClean="0"/>
              <a:t>Fine-grained raw data access for multiple years</a:t>
            </a:r>
          </a:p>
          <a:p>
            <a:pPr lvl="1"/>
            <a:r>
              <a:rPr lang="en-US" sz="2400" dirty="0" smtClean="0"/>
              <a:t>Aggregated reports</a:t>
            </a:r>
          </a:p>
          <a:p>
            <a:r>
              <a:rPr lang="en-US" sz="2400" dirty="0" smtClean="0"/>
              <a:t>Most storage tools have knobs for the retention of data.  Many can keep exact data for a period of time, and slowly age it out in favor of an lower resolution view</a:t>
            </a:r>
          </a:p>
          <a:p>
            <a:r>
              <a:rPr lang="en-US" sz="2400" dirty="0" smtClean="0"/>
              <a:t>If the data has privacy implications (e.g. flow records), take steps to protect this data</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30</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15633603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Reporting Intervals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Regular reports help guide certain parties:</a:t>
            </a:r>
          </a:p>
          <a:p>
            <a:pPr lvl="1"/>
            <a:r>
              <a:rPr lang="en-US" dirty="0" smtClean="0"/>
              <a:t>Decision makers (e.g. facility/institution administration) </a:t>
            </a:r>
          </a:p>
          <a:p>
            <a:pPr lvl="1"/>
            <a:r>
              <a:rPr lang="en-US" dirty="0" smtClean="0"/>
              <a:t>Scientific users</a:t>
            </a:r>
          </a:p>
          <a:p>
            <a:pPr lvl="1"/>
            <a:r>
              <a:rPr lang="en-US" dirty="0" smtClean="0"/>
              <a:t>Engineering/IT support</a:t>
            </a:r>
          </a:p>
          <a:p>
            <a:r>
              <a:rPr lang="en-US" sz="2400" dirty="0" smtClean="0"/>
              <a:t>Reports can be broad in nature:</a:t>
            </a:r>
          </a:p>
          <a:p>
            <a:pPr lvl="1"/>
            <a:r>
              <a:rPr lang="en-US" dirty="0" smtClean="0"/>
              <a:t>Overview of ‘hot’ links and/or top talkers</a:t>
            </a:r>
          </a:p>
          <a:p>
            <a:pPr lvl="1"/>
            <a:r>
              <a:rPr lang="en-US" dirty="0" smtClean="0"/>
              <a:t>Amount of data moved/received</a:t>
            </a:r>
          </a:p>
          <a:p>
            <a:pPr lvl="1"/>
            <a:r>
              <a:rPr lang="en-US" dirty="0" smtClean="0"/>
              <a:t>Simple statistical analysis to fit the observation to a growth curve</a:t>
            </a:r>
          </a:p>
          <a:p>
            <a:r>
              <a:rPr lang="en-US" sz="2400" dirty="0" smtClean="0"/>
              <a:t>A monthly or quarterly report is easily configured into common software.   </a:t>
            </a:r>
          </a:p>
          <a:p>
            <a:pPr lvl="1"/>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31</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19369954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Operational Reviews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Assistive technology can’t remain static.  Set a schedule to review:</a:t>
            </a:r>
          </a:p>
          <a:p>
            <a:pPr lvl="1"/>
            <a:r>
              <a:rPr lang="en-US" sz="2400" dirty="0" smtClean="0"/>
              <a:t>What its telling you (and if you need more or less)</a:t>
            </a:r>
          </a:p>
          <a:p>
            <a:pPr lvl="1"/>
            <a:r>
              <a:rPr lang="en-US" sz="2400" dirty="0" smtClean="0"/>
              <a:t>If there are changes to formats or offerings (e.g. if you buy new devices, do they do different things)</a:t>
            </a:r>
          </a:p>
          <a:p>
            <a:pPr lvl="1"/>
            <a:r>
              <a:rPr lang="en-US" sz="2400" dirty="0" smtClean="0"/>
              <a:t>Locations of coverage</a:t>
            </a:r>
          </a:p>
          <a:p>
            <a:pPr lvl="1"/>
            <a:r>
              <a:rPr lang="en-US" sz="2400" dirty="0" smtClean="0"/>
              <a:t>Impact of the data being collected (are the right people seeing it, and is it helping assist them with their jobs)</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32</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257606148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Broader Dissemination </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The data collected via technology should:</a:t>
            </a:r>
          </a:p>
          <a:p>
            <a:pPr lvl="1"/>
            <a:r>
              <a:rPr lang="en-US" sz="2400" dirty="0" smtClean="0"/>
              <a:t>Guide the review process (e.g. who needs a new review, who needs to be revisited)</a:t>
            </a:r>
          </a:p>
          <a:p>
            <a:pPr lvl="1"/>
            <a:r>
              <a:rPr lang="en-US" sz="2400" dirty="0" smtClean="0"/>
              <a:t>Guide network and technology enhancements (new services, upgraded capacity)</a:t>
            </a:r>
          </a:p>
          <a:p>
            <a:pPr lvl="1"/>
            <a:r>
              <a:rPr lang="en-US" sz="2400" dirty="0" smtClean="0"/>
              <a:t>Fodder for other reports (CI plan, institutional impact studies, facilities overviews for solicitation responses)</a:t>
            </a:r>
          </a:p>
          <a:p>
            <a:pPr lvl="1"/>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33</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129205265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Conclusions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Technology has an important role in understanding the impacts of science on your network and computational infrastructure</a:t>
            </a:r>
          </a:p>
          <a:p>
            <a:r>
              <a:rPr lang="en-US" sz="2400" dirty="0" smtClean="0"/>
              <a:t>There are several use cases for how this can be applied, managed, and ultimately consumed by the users, engineering groups, and leadership</a:t>
            </a:r>
          </a:p>
          <a:p>
            <a:r>
              <a:rPr lang="en-US" sz="2400" dirty="0" smtClean="0"/>
              <a:t>Defining policies, and refining them over time, will help deliver a better understanding of science and technology impacts</a:t>
            </a:r>
          </a:p>
          <a:p>
            <a:pPr lvl="1"/>
            <a:endParaRPr lang="en-US" sz="2400"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34</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69247273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79880"/>
            <a:ext cx="7762875" cy="1562100"/>
          </a:xfrm>
        </p:spPr>
        <p:txBody>
          <a:bodyPr/>
          <a:lstStyle/>
          <a:p>
            <a:r>
              <a:rPr lang="en-US" sz="3600" dirty="0" smtClean="0"/>
              <a:t>Gathering Requirements Using Technology</a:t>
            </a:r>
            <a:endParaRPr lang="en-US" sz="3600" dirty="0"/>
          </a:p>
        </p:txBody>
      </p:sp>
      <p:sp>
        <p:nvSpPr>
          <p:cNvPr id="3" name="Subtitle 2"/>
          <p:cNvSpPr>
            <a:spLocks noGrp="1"/>
          </p:cNvSpPr>
          <p:nvPr>
            <p:ph type="subTitle" idx="1"/>
          </p:nvPr>
        </p:nvSpPr>
        <p:spPr>
          <a:xfrm>
            <a:off x="914400" y="2978151"/>
            <a:ext cx="3912903" cy="993775"/>
          </a:xfrm>
        </p:spPr>
        <p:txBody>
          <a:bodyPr>
            <a:noAutofit/>
          </a:bodyPr>
          <a:lstStyle/>
          <a:p>
            <a:pPr>
              <a:spcBef>
                <a:spcPts val="300"/>
              </a:spcBef>
              <a:spcAft>
                <a:spcPts val="300"/>
              </a:spcAft>
            </a:pPr>
            <a:r>
              <a:rPr lang="en-US" sz="1800" dirty="0" smtClean="0"/>
              <a:t>Energy Sciences Network (ESnet)</a:t>
            </a:r>
          </a:p>
          <a:p>
            <a:pPr>
              <a:spcBef>
                <a:spcPts val="300"/>
              </a:spcBef>
              <a:spcAft>
                <a:spcPts val="300"/>
              </a:spcAft>
            </a:pPr>
            <a:r>
              <a:rPr lang="en-US" sz="1800" dirty="0" smtClean="0"/>
              <a:t>Lawrence Berkeley National Laboratory</a:t>
            </a:r>
          </a:p>
        </p:txBody>
      </p:sp>
      <p:sp>
        <p:nvSpPr>
          <p:cNvPr id="6" name="Text Placeholder 5"/>
          <p:cNvSpPr>
            <a:spLocks noGrp="1"/>
          </p:cNvSpPr>
          <p:nvPr>
            <p:ph type="body" sz="quarter" idx="13"/>
          </p:nvPr>
        </p:nvSpPr>
        <p:spPr>
          <a:xfrm>
            <a:off x="4927600" y="2977753"/>
            <a:ext cx="4216400" cy="994172"/>
          </a:xfrm>
        </p:spPr>
        <p:txBody>
          <a:bodyPr/>
          <a:lstStyle/>
          <a:p>
            <a:r>
              <a:rPr lang="en-US" dirty="0" smtClean="0"/>
              <a:t>Jason Zurawski – </a:t>
            </a:r>
            <a:r>
              <a:rPr lang="en-US" dirty="0" smtClean="0">
                <a:hlinkClick r:id="rId2"/>
              </a:rPr>
              <a:t>zurawski@es.net</a:t>
            </a:r>
            <a:r>
              <a:rPr lang="en-US" dirty="0" smtClean="0"/>
              <a:t> </a:t>
            </a:r>
          </a:p>
          <a:p>
            <a:r>
              <a:rPr lang="en-US" dirty="0" smtClean="0"/>
              <a:t>Kate Petersen – </a:t>
            </a:r>
            <a:r>
              <a:rPr lang="en-US" dirty="0" smtClean="0">
                <a:hlinkClick r:id="rId3"/>
              </a:rPr>
              <a:t>kate@es.net</a:t>
            </a:r>
            <a:r>
              <a:rPr lang="en-US" dirty="0" smtClean="0"/>
              <a:t>  </a:t>
            </a:r>
          </a:p>
          <a:p>
            <a:r>
              <a:rPr lang="en-US" dirty="0"/>
              <a:t>RMACC Symposium and RMCMOA Workshop</a:t>
            </a:r>
          </a:p>
          <a:p>
            <a:r>
              <a:rPr lang="en-US"/>
              <a:t>August 11</a:t>
            </a:r>
            <a:r>
              <a:rPr lang="en-US" baseline="30000"/>
              <a:t>th</a:t>
            </a:r>
            <a:r>
              <a:rPr lang="en-US"/>
              <a:t> 2016</a:t>
            </a:r>
            <a:endParaRPr lang="en-US" dirty="0"/>
          </a:p>
        </p:txBody>
      </p:sp>
      <p:cxnSp>
        <p:nvCxnSpPr>
          <p:cNvPr id="5" name="Straight Connector 4"/>
          <p:cNvCxnSpPr/>
          <p:nvPr/>
        </p:nvCxnSpPr>
        <p:spPr>
          <a:xfrm>
            <a:off x="4827303" y="2985080"/>
            <a:ext cx="0" cy="96321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688039" y="26396"/>
            <a:ext cx="4455961" cy="261610"/>
          </a:xfrm>
          <a:prstGeom prst="rect">
            <a:avLst/>
          </a:prstGeom>
          <a:noFill/>
        </p:spPr>
        <p:txBody>
          <a:bodyPr wrap="none" rtlCol="0">
            <a:spAutoFit/>
          </a:bodyPr>
          <a:lstStyle/>
          <a:p>
            <a:pPr marL="228600" indent="-228600">
              <a:spcBef>
                <a:spcPts val="880"/>
              </a:spcBef>
              <a:buClr>
                <a:srgbClr val="2DB2CF"/>
              </a:buClr>
            </a:pPr>
            <a:r>
              <a:rPr lang="en-US" sz="1100" b="1" i="1" dirty="0" smtClean="0">
                <a:solidFill>
                  <a:srgbClr val="58585B"/>
                </a:solidFill>
              </a:rPr>
              <a:t>http:</a:t>
            </a:r>
            <a:r>
              <a:rPr lang="en-US" sz="1100" b="1" i="1" dirty="0">
                <a:solidFill>
                  <a:srgbClr val="58585B"/>
                </a:solidFill>
              </a:rPr>
              <a:t>//</a:t>
            </a:r>
            <a:r>
              <a:rPr lang="en-US" sz="1100" b="1" i="1" dirty="0" err="1">
                <a:solidFill>
                  <a:srgbClr val="58585B"/>
                </a:solidFill>
              </a:rPr>
              <a:t>www.es.net</a:t>
            </a:r>
            <a:r>
              <a:rPr lang="en-US" sz="1100" b="1" i="1" dirty="0">
                <a:solidFill>
                  <a:srgbClr val="58585B"/>
                </a:solidFill>
              </a:rPr>
              <a:t>/science-engagement/science-requirements-reviews/</a:t>
            </a:r>
            <a:endParaRPr lang="en-US" sz="1100" b="1" i="1" dirty="0" smtClean="0">
              <a:solidFill>
                <a:srgbClr val="58585B"/>
              </a:solidFill>
            </a:endParaRPr>
          </a:p>
        </p:txBody>
      </p:sp>
      <p:sp>
        <p:nvSpPr>
          <p:cNvPr id="8" name="TextBox 7"/>
          <p:cNvSpPr txBox="1"/>
          <p:nvPr/>
        </p:nvSpPr>
        <p:spPr>
          <a:xfrm>
            <a:off x="-1" y="4681835"/>
            <a:ext cx="6366934" cy="461665"/>
          </a:xfrm>
          <a:prstGeom prst="rect">
            <a:avLst/>
          </a:prstGeom>
          <a:noFill/>
        </p:spPr>
        <p:txBody>
          <a:bodyPr wrap="square" rtlCol="0">
            <a:spAutoFit/>
          </a:bodyPr>
          <a:lstStyle/>
          <a:p>
            <a:r>
              <a:rPr lang="en-US" sz="600" dirty="0" smtClean="0"/>
              <a:t>© 2016, </a:t>
            </a:r>
            <a:r>
              <a:rPr lang="en-US" sz="600" dirty="0"/>
              <a:t>The Regents of the University of California, through Lawrence Berkeley National Laboratory (subject to receipt of any required approvals from the U.S. Dept. of Energy).  All rights reserved.</a:t>
            </a:r>
          </a:p>
          <a:p>
            <a:endParaRPr lang="en-US" sz="600" dirty="0"/>
          </a:p>
          <a:p>
            <a:r>
              <a:rPr lang="en-US" sz="600" b="1" i="1" dirty="0"/>
              <a:t>NOTICE</a:t>
            </a:r>
            <a:r>
              <a:rPr lang="en-US" sz="600" dirty="0"/>
              <a:t>.  This material is owned by the U.S. Department of Energy.  As such, the U.S. Government has been granted for itself and others acting on its behalf a paid-up, nonexclusive, irrevocable, worldwide license in the material to reproduce, prepare derivative works, and perform publicly and display publicly. </a:t>
            </a:r>
          </a:p>
        </p:txBody>
      </p:sp>
    </p:spTree>
    <p:extLst>
      <p:ext uri="{BB962C8B-B14F-4D97-AF65-F5344CB8AC3E}">
        <p14:creationId xmlns:p14="http://schemas.microsoft.com/office/powerpoint/2010/main" val="8691816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2" y="1579880"/>
            <a:ext cx="7762875" cy="1562100"/>
          </a:xfrm>
        </p:spPr>
        <p:txBody>
          <a:bodyPr/>
          <a:lstStyle/>
          <a:p>
            <a:r>
              <a:rPr lang="en-US" sz="3600" dirty="0" smtClean="0"/>
              <a:t>Extra Slides</a:t>
            </a:r>
            <a:endParaRPr lang="en-US" sz="3600" dirty="0"/>
          </a:p>
        </p:txBody>
      </p:sp>
    </p:spTree>
    <p:extLst>
      <p:ext uri="{BB962C8B-B14F-4D97-AF65-F5344CB8AC3E}">
        <p14:creationId xmlns:p14="http://schemas.microsoft.com/office/powerpoint/2010/main" val="39098073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Role of Technology - Pros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Technology Metrics</a:t>
            </a:r>
          </a:p>
          <a:p>
            <a:pPr lvl="1"/>
            <a:r>
              <a:rPr lang="en-US" dirty="0" smtClean="0"/>
              <a:t>Passive Monitoring: gathered from devices in the network either in a pull or push fashion</a:t>
            </a:r>
          </a:p>
          <a:p>
            <a:pPr lvl="2"/>
            <a:r>
              <a:rPr lang="en-US" dirty="0" smtClean="0"/>
              <a:t>Network Device “Counters” (SNMP, TL1)</a:t>
            </a:r>
          </a:p>
          <a:p>
            <a:pPr lvl="2"/>
            <a:r>
              <a:rPr lang="en-US" dirty="0" smtClean="0"/>
              <a:t>Flow Data (</a:t>
            </a:r>
            <a:r>
              <a:rPr lang="en-US" dirty="0" err="1" smtClean="0"/>
              <a:t>Netflow</a:t>
            </a:r>
            <a:r>
              <a:rPr lang="en-US" dirty="0" smtClean="0"/>
              <a:t>, </a:t>
            </a:r>
            <a:r>
              <a:rPr lang="en-US" dirty="0" err="1" smtClean="0"/>
              <a:t>sFlow</a:t>
            </a:r>
            <a:r>
              <a:rPr lang="en-US" dirty="0" smtClean="0"/>
              <a:t>, </a:t>
            </a:r>
            <a:r>
              <a:rPr lang="en-US" dirty="0" err="1" smtClean="0"/>
              <a:t>jFlow</a:t>
            </a:r>
            <a:r>
              <a:rPr lang="en-US" dirty="0" smtClean="0"/>
              <a:t>)</a:t>
            </a:r>
          </a:p>
          <a:p>
            <a:pPr lvl="2"/>
            <a:r>
              <a:rPr lang="en-US" dirty="0" smtClean="0"/>
              <a:t>Logging on key resources (syslog/</a:t>
            </a:r>
            <a:r>
              <a:rPr lang="en-US" dirty="0" err="1" smtClean="0"/>
              <a:t>splunk</a:t>
            </a:r>
            <a:r>
              <a:rPr lang="en-US" dirty="0" smtClean="0"/>
              <a:t> on a DTN running Globus)</a:t>
            </a:r>
          </a:p>
          <a:p>
            <a:pPr lvl="1"/>
            <a:r>
              <a:rPr lang="en-US" dirty="0" smtClean="0"/>
              <a:t>Active Monitoring: requires deployment of dedicated monitoring resources that test on a schedule (e.g. </a:t>
            </a:r>
            <a:r>
              <a:rPr lang="en-US" dirty="0" err="1" smtClean="0"/>
              <a:t>perfSONAR</a:t>
            </a:r>
            <a:r>
              <a:rPr lang="en-US" dirty="0" smtClean="0"/>
              <a:t> and similar tools)</a:t>
            </a:r>
          </a:p>
          <a:p>
            <a:pPr lvl="2"/>
            <a:r>
              <a:rPr lang="en-US" dirty="0" smtClean="0"/>
              <a:t>Data Behavior (Latency, Loss, Duplication, Jitter)</a:t>
            </a:r>
          </a:p>
          <a:p>
            <a:pPr lvl="2"/>
            <a:r>
              <a:rPr lang="en-US" dirty="0" smtClean="0"/>
              <a:t>Throughput/Bandwidth</a:t>
            </a:r>
          </a:p>
          <a:p>
            <a:pPr lvl="2"/>
            <a:r>
              <a:rPr lang="en-US" dirty="0" smtClean="0"/>
              <a:t>Routed Path</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4</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2507186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Passive Monitoring</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dirty="0" smtClean="0"/>
              <a:t>Most network devices support these</a:t>
            </a:r>
          </a:p>
          <a:p>
            <a:r>
              <a:rPr lang="en-US" dirty="0" smtClean="0"/>
              <a:t>Typically gathered centrally (requires trust if you want to see parts of the network you don’t directly administer)</a:t>
            </a:r>
          </a:p>
          <a:p>
            <a:r>
              <a:rPr lang="en-US" dirty="0" smtClean="0"/>
              <a:t>Can be configured to poll on different intervals</a:t>
            </a:r>
          </a:p>
          <a:p>
            <a:pPr lvl="1"/>
            <a:r>
              <a:rPr lang="en-US" sz="1600" dirty="0" smtClean="0"/>
              <a:t>Slow = less resource intense but incapable of seeing detailed behavior</a:t>
            </a:r>
          </a:p>
          <a:p>
            <a:pPr lvl="1"/>
            <a:r>
              <a:rPr lang="en-US" sz="1600" dirty="0" smtClean="0"/>
              <a:t>Fast = more resource intense and representative of typical use</a:t>
            </a:r>
          </a:p>
          <a:p>
            <a:r>
              <a:rPr lang="en-US" b="1" i="1" dirty="0" smtClean="0"/>
              <a:t>SNMP/TL1</a:t>
            </a:r>
            <a:r>
              <a:rPr lang="en-US" dirty="0" smtClean="0"/>
              <a:t>: Raw counters that explain a behavior (data passing through an interface, number of errors observed)</a:t>
            </a:r>
          </a:p>
          <a:p>
            <a:r>
              <a:rPr lang="en-US" b="1" i="1" dirty="0" smtClean="0"/>
              <a:t>Flow</a:t>
            </a:r>
            <a:r>
              <a:rPr lang="en-US" dirty="0" smtClean="0"/>
              <a:t>: detailed records of traffic patterns (origin, protocol).  Due to the nature of the data, privacy can sometimes be a concern</a:t>
            </a:r>
          </a:p>
          <a:p>
            <a:r>
              <a:rPr lang="en-US" b="1" i="1" dirty="0" smtClean="0"/>
              <a:t>Logging</a:t>
            </a:r>
            <a:r>
              <a:rPr lang="en-US" dirty="0" smtClean="0"/>
              <a:t>: aggregating log values for performance or other events in a central location to aide in analytics. </a:t>
            </a:r>
          </a:p>
          <a:p>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5</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6445436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Active Monitoring</a:t>
            </a:r>
            <a:endParaRPr lang="en-US" sz="4000" dirty="0"/>
          </a:p>
        </p:txBody>
      </p:sp>
      <p:sp>
        <p:nvSpPr>
          <p:cNvPr id="3" name="Content Placeholder 2"/>
          <p:cNvSpPr>
            <a:spLocks noGrp="1"/>
          </p:cNvSpPr>
          <p:nvPr>
            <p:ph idx="1"/>
          </p:nvPr>
        </p:nvSpPr>
        <p:spPr>
          <a:xfrm>
            <a:off x="457200" y="919078"/>
            <a:ext cx="5190067" cy="1853308"/>
          </a:xfrm>
        </p:spPr>
        <p:txBody>
          <a:bodyPr>
            <a:noAutofit/>
          </a:bodyPr>
          <a:lstStyle/>
          <a:p>
            <a:r>
              <a:rPr lang="en-US" dirty="0" smtClean="0"/>
              <a:t>Serves a dual purpose: </a:t>
            </a:r>
          </a:p>
          <a:p>
            <a:pPr lvl="1"/>
            <a:r>
              <a:rPr lang="en-US" sz="1800" dirty="0" smtClean="0"/>
              <a:t>Useful for establishing a baseline of network performance over time</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6</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pic>
        <p:nvPicPr>
          <p:cNvPr id="4" name="Picture 3" descr="new_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0780" y="26343"/>
            <a:ext cx="3311487" cy="1940531"/>
          </a:xfrm>
          <a:prstGeom prst="rect">
            <a:avLst/>
          </a:prstGeom>
        </p:spPr>
      </p:pic>
      <p:sp>
        <p:nvSpPr>
          <p:cNvPr id="6" name="Content Placeholder 2"/>
          <p:cNvSpPr txBox="1">
            <a:spLocks/>
          </p:cNvSpPr>
          <p:nvPr/>
        </p:nvSpPr>
        <p:spPr>
          <a:xfrm>
            <a:off x="457200" y="1930399"/>
            <a:ext cx="8229600" cy="1845963"/>
          </a:xfrm>
          <a:prstGeom prst="rect">
            <a:avLst/>
          </a:prstGeom>
        </p:spPr>
        <p:txBody>
          <a:bodyPr vert="horz" lIns="91440" tIns="45720" rIns="91440" bIns="45720" rtlCol="0">
            <a:noAutofit/>
          </a:bodyPr>
          <a:lstStyle>
            <a:lvl1pPr marL="228600" indent="-228600" algn="l" defTabSz="457200" rtl="0" eaLnBrk="1" latinLnBrk="0" hangingPunct="1">
              <a:spcBef>
                <a:spcPts val="880"/>
              </a:spcBef>
              <a:buClr>
                <a:schemeClr val="accent1"/>
              </a:buClr>
              <a:buFont typeface="Arial"/>
              <a:buChar char="•"/>
              <a:defRPr sz="2000" kern="1200">
                <a:solidFill>
                  <a:schemeClr val="tx1"/>
                </a:solidFill>
                <a:latin typeface="+mn-lt"/>
                <a:ea typeface="+mn-ea"/>
                <a:cs typeface="+mn-cs"/>
              </a:defRPr>
            </a:lvl1pPr>
            <a:lvl2pPr marL="458788" indent="-228600" algn="l" defTabSz="457200" rtl="0" eaLnBrk="1" latinLnBrk="0" hangingPunct="1">
              <a:spcBef>
                <a:spcPct val="20000"/>
              </a:spcBef>
              <a:buClr>
                <a:schemeClr val="tx1"/>
              </a:buClr>
              <a:buSzPct val="85000"/>
              <a:buFont typeface="Arial"/>
              <a:buChar char="–"/>
              <a:defRPr sz="2000" kern="1200">
                <a:solidFill>
                  <a:schemeClr val="tx1"/>
                </a:solidFill>
                <a:latin typeface="+mn-lt"/>
                <a:ea typeface="+mn-ea"/>
                <a:cs typeface="+mn-cs"/>
              </a:defRPr>
            </a:lvl2pPr>
            <a:lvl3pPr marL="688975" indent="-230188" algn="l" defTabSz="457200" rtl="0" eaLnBrk="1" latinLnBrk="0" hangingPunct="1">
              <a:spcBef>
                <a:spcPct val="20000"/>
              </a:spcBef>
              <a:buClr>
                <a:schemeClr val="tx1"/>
              </a:buClr>
              <a:buFont typeface="Arial"/>
              <a:buChar char="•"/>
              <a:defRPr sz="1800" kern="1200">
                <a:solidFill>
                  <a:schemeClr val="tx1"/>
                </a:solidFill>
                <a:latin typeface="+mn-lt"/>
                <a:ea typeface="+mn-ea"/>
                <a:cs typeface="+mn-cs"/>
              </a:defRPr>
            </a:lvl3pPr>
            <a:lvl4pPr marL="969962" indent="-285750" algn="l" defTabSz="457200" rtl="0" eaLnBrk="1" latinLnBrk="0" hangingPunct="1">
              <a:spcBef>
                <a:spcPct val="20000"/>
              </a:spcBef>
              <a:buClr>
                <a:schemeClr val="tx1"/>
              </a:buClr>
              <a:buFont typeface="Lucida Grande"/>
              <a:buChar char="–"/>
              <a:defRPr sz="1400" kern="1200">
                <a:solidFill>
                  <a:schemeClr val="tx1"/>
                </a:solidFill>
                <a:latin typeface="+mn-lt"/>
                <a:ea typeface="+mn-ea"/>
                <a:cs typeface="+mn-cs"/>
              </a:defRPr>
            </a:lvl4pPr>
            <a:lvl5pPr marL="1143000" indent="-230188" algn="l" defTabSz="457200" rtl="0" eaLnBrk="1" latinLnBrk="0" hangingPunct="1">
              <a:spcBef>
                <a:spcPct val="20000"/>
              </a:spcBef>
              <a:buClr>
                <a:schemeClr val="tx1"/>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dirty="0"/>
              <a:t>Can be used as a ‘canary’ to detect problems and aid in </a:t>
            </a:r>
            <a:r>
              <a:rPr lang="en-US" dirty="0" smtClean="0"/>
              <a:t>debugging</a:t>
            </a:r>
          </a:p>
          <a:p>
            <a:r>
              <a:rPr lang="en-US" dirty="0" smtClean="0"/>
              <a:t>Requires investment into server class hardware, and deployment at key network junctions:</a:t>
            </a:r>
          </a:p>
          <a:p>
            <a:pPr lvl="1"/>
            <a:r>
              <a:rPr lang="en-US" sz="1800" dirty="0" smtClean="0"/>
              <a:t>Border</a:t>
            </a:r>
          </a:p>
          <a:p>
            <a:pPr lvl="1"/>
            <a:r>
              <a:rPr lang="en-US" sz="1800" dirty="0" smtClean="0"/>
              <a:t>Core</a:t>
            </a:r>
          </a:p>
          <a:p>
            <a:pPr lvl="1"/>
            <a:r>
              <a:rPr lang="en-US" sz="1800" dirty="0" smtClean="0"/>
              <a:t>High traffic areas (HPC center)</a:t>
            </a:r>
          </a:p>
          <a:p>
            <a:r>
              <a:rPr lang="en-US" dirty="0" smtClean="0"/>
              <a:t>Does not offer details about the ‘why’ of network traffic, but can tell you ‘how’ and ‘when’ which are useful for determining patterns and areas of friction</a:t>
            </a:r>
          </a:p>
        </p:txBody>
      </p:sp>
    </p:spTree>
    <p:extLst>
      <p:ext uri="{BB962C8B-B14F-4D97-AF65-F5344CB8AC3E}">
        <p14:creationId xmlns:p14="http://schemas.microsoft.com/office/powerpoint/2010/main" val="5300414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Role of Technology - Pros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For both types – it is useful to determine trends over time</a:t>
            </a:r>
          </a:p>
          <a:p>
            <a:pPr lvl="1"/>
            <a:r>
              <a:rPr lang="en-US" sz="2400" dirty="0" smtClean="0"/>
              <a:t>Establishing patterns based on day of week, time of year</a:t>
            </a:r>
          </a:p>
          <a:p>
            <a:pPr lvl="1"/>
            <a:r>
              <a:rPr lang="en-US" sz="2400" dirty="0" smtClean="0"/>
              <a:t>Correlating this against network maintenance, upgrades, and other events of interest (e.g. security events, software updates)</a:t>
            </a:r>
          </a:p>
          <a:p>
            <a:r>
              <a:rPr lang="en-US" sz="2400" dirty="0" smtClean="0"/>
              <a:t>Additional insight into the locations of data flow:</a:t>
            </a:r>
          </a:p>
          <a:p>
            <a:pPr lvl="1"/>
            <a:r>
              <a:rPr lang="en-US" dirty="0" smtClean="0"/>
              <a:t>Border monitoring is useful, but not as useful as instrumentation in front of a key research building or facility</a:t>
            </a:r>
          </a:p>
          <a:p>
            <a:pPr lvl="1"/>
            <a:r>
              <a:rPr lang="en-US" dirty="0" smtClean="0"/>
              <a:t>Additional telemetry (if possible) down to the machine level, e.g. knowing which DTNs are being used and when</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7</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262439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Role of Technology - Pros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sz="2400" dirty="0" smtClean="0"/>
              <a:t>Identifying User Behavior is possible as the level of instrumentation increases:</a:t>
            </a:r>
          </a:p>
          <a:p>
            <a:pPr lvl="1"/>
            <a:r>
              <a:rPr lang="en-US" dirty="0" smtClean="0"/>
              <a:t>Flow data in a single location (e.g. the border) can only tell you what is coming/going, and not where it goes within the campus</a:t>
            </a:r>
          </a:p>
          <a:p>
            <a:pPr lvl="1"/>
            <a:r>
              <a:rPr lang="en-US" dirty="0" smtClean="0"/>
              <a:t>Instrumentation to the building level can help find where users are sitting</a:t>
            </a:r>
          </a:p>
          <a:p>
            <a:pPr lvl="1"/>
            <a:r>
              <a:rPr lang="en-US" dirty="0" smtClean="0"/>
              <a:t>Instrumentation to the floor/room level can identify the machines and protocols being used</a:t>
            </a:r>
          </a:p>
          <a:p>
            <a:r>
              <a:rPr lang="en-US" dirty="0" smtClean="0"/>
              <a:t>Once you identify users (perhaps those you were unaware of), it is easier to begin a conversation about what they are doing and how well it is working</a:t>
            </a:r>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8</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37480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User Engagement Examples</a:t>
            </a:r>
            <a:endParaRPr lang="en-US" sz="4000" dirty="0"/>
          </a:p>
        </p:txBody>
      </p:sp>
      <p:sp>
        <p:nvSpPr>
          <p:cNvPr id="3" name="Content Placeholder 2"/>
          <p:cNvSpPr>
            <a:spLocks noGrp="1"/>
          </p:cNvSpPr>
          <p:nvPr>
            <p:ph idx="1"/>
          </p:nvPr>
        </p:nvSpPr>
        <p:spPr>
          <a:xfrm>
            <a:off x="457200" y="856024"/>
            <a:ext cx="8229600" cy="3699272"/>
          </a:xfrm>
        </p:spPr>
        <p:txBody>
          <a:bodyPr>
            <a:noAutofit/>
          </a:bodyPr>
          <a:lstStyle/>
          <a:p>
            <a:r>
              <a:rPr lang="en-US" dirty="0" smtClean="0"/>
              <a:t>Medium to Large flows coming from a specific building</a:t>
            </a:r>
          </a:p>
          <a:p>
            <a:pPr lvl="1"/>
            <a:r>
              <a:rPr lang="en-US" dirty="0" smtClean="0"/>
              <a:t>New DTN and data movement tool.  Check in to see if its working as expected</a:t>
            </a:r>
          </a:p>
          <a:p>
            <a:r>
              <a:rPr lang="en-US" dirty="0" smtClean="0"/>
              <a:t>Many small (but long lived) flows of SSH from a specific research group</a:t>
            </a:r>
          </a:p>
          <a:p>
            <a:pPr lvl="1"/>
            <a:r>
              <a:rPr lang="en-US" dirty="0" smtClean="0"/>
              <a:t>User may be unaware of advanced tools and is relying on SCP/RSYNC for data movement.  Engage on alternative methods.  </a:t>
            </a:r>
          </a:p>
          <a:p>
            <a:r>
              <a:rPr lang="en-US" dirty="0" smtClean="0"/>
              <a:t>Intense activity during off-peak hours</a:t>
            </a:r>
          </a:p>
          <a:p>
            <a:pPr lvl="1"/>
            <a:r>
              <a:rPr lang="en-US" dirty="0"/>
              <a:t>C</a:t>
            </a:r>
            <a:r>
              <a:rPr lang="en-US" dirty="0" smtClean="0"/>
              <a:t>ongestion probable during the day; easier to move data off-peak.  Consider capacity augmentation or traffic management.  </a:t>
            </a:r>
          </a:p>
          <a:p>
            <a:r>
              <a:rPr lang="en-US" dirty="0" smtClean="0"/>
              <a:t>Lots of flows with an origin AS of a specific regional/campus network</a:t>
            </a:r>
          </a:p>
          <a:p>
            <a:pPr lvl="1"/>
            <a:r>
              <a:rPr lang="en-US" dirty="0" smtClean="0"/>
              <a:t>New collaboration between a local user and a remote instrument</a:t>
            </a:r>
          </a:p>
          <a:p>
            <a:pPr marL="0" indent="0">
              <a:buNone/>
            </a:pPr>
            <a:endParaRPr lang="en-US" dirty="0" smtClean="0"/>
          </a:p>
        </p:txBody>
      </p:sp>
      <p:sp>
        <p:nvSpPr>
          <p:cNvPr id="5" name="Date Placeholder 3"/>
          <p:cNvSpPr>
            <a:spLocks noGrp="1"/>
          </p:cNvSpPr>
          <p:nvPr>
            <p:ph type="dt" sz="half" idx="10"/>
          </p:nvPr>
        </p:nvSpPr>
        <p:spPr>
          <a:xfrm>
            <a:off x="6069930" y="4960170"/>
            <a:ext cx="2979710" cy="136922"/>
          </a:xfrm>
        </p:spPr>
        <p:txBody>
          <a:bodyPr/>
          <a:lstStyle/>
          <a:p>
            <a:pPr>
              <a:defRPr/>
            </a:pPr>
            <a:fld id="{A4C066DF-968D-2340-B25E-66D46178BCB9}" type="slidenum">
              <a:rPr lang="en-US" sz="800">
                <a:solidFill>
                  <a:prstClr val="black"/>
                </a:solidFill>
                <a:latin typeface="Arial"/>
              </a:rPr>
              <a:pPr>
                <a:defRPr/>
              </a:pPr>
              <a:t>9</a:t>
            </a:fld>
            <a:r>
              <a:rPr lang="en-US" sz="800" dirty="0">
                <a:solidFill>
                  <a:prstClr val="black"/>
                </a:solidFill>
                <a:latin typeface="Arial"/>
              </a:rPr>
              <a:t> – ESnet Science Engagement (</a:t>
            </a:r>
            <a:r>
              <a:rPr lang="en-US" sz="800" dirty="0">
                <a:solidFill>
                  <a:prstClr val="black"/>
                </a:solidFill>
                <a:latin typeface="Arial"/>
                <a:hlinkClick r:id="rId3"/>
              </a:rPr>
              <a:t>engage@es.net</a:t>
            </a:r>
            <a:r>
              <a:rPr lang="en-US" sz="800" dirty="0">
                <a:solidFill>
                  <a:prstClr val="black"/>
                </a:solidFill>
                <a:latin typeface="Arial"/>
              </a:rPr>
              <a:t>) - </a:t>
            </a:r>
            <a:fld id="{087BE274-2920-464F-BD83-825BA3315F3E}" type="datetime1">
              <a:rPr lang="en-US" sz="800">
                <a:solidFill>
                  <a:prstClr val="black"/>
                </a:solidFill>
                <a:latin typeface="Arial"/>
              </a:rPr>
              <a:pPr>
                <a:defRPr/>
              </a:pPr>
              <a:t>8/8/16</a:t>
            </a:fld>
            <a:endParaRPr lang="en-US" sz="800" dirty="0">
              <a:solidFill>
                <a:prstClr val="black"/>
              </a:solidFill>
              <a:latin typeface="Arial"/>
            </a:endParaRPr>
          </a:p>
        </p:txBody>
      </p:sp>
    </p:spTree>
    <p:extLst>
      <p:ext uri="{BB962C8B-B14F-4D97-AF65-F5344CB8AC3E}">
        <p14:creationId xmlns:p14="http://schemas.microsoft.com/office/powerpoint/2010/main" val="32185308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ESnet 1">
      <a:dk1>
        <a:srgbClr val="58585B"/>
      </a:dk1>
      <a:lt1>
        <a:sysClr val="window" lastClr="FFFFFF"/>
      </a:lt1>
      <a:dk2>
        <a:srgbClr val="58585B"/>
      </a:dk2>
      <a:lt2>
        <a:srgbClr val="A7A9AB"/>
      </a:lt2>
      <a:accent1>
        <a:srgbClr val="2DB2CF"/>
      </a:accent1>
      <a:accent2>
        <a:srgbClr val="266782"/>
      </a:accent2>
      <a:accent3>
        <a:srgbClr val="9DBA3B"/>
      </a:accent3>
      <a:accent4>
        <a:srgbClr val="A7A9AB"/>
      </a:accent4>
      <a:accent5>
        <a:srgbClr val="58585B"/>
      </a:accent5>
      <a:accent6>
        <a:srgbClr val="D2E9EE"/>
      </a:accent6>
      <a:hlink>
        <a:srgbClr val="266782"/>
      </a:hlink>
      <a:folHlink>
        <a:srgbClr val="504F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228600" indent="-228600">
          <a:spcBef>
            <a:spcPts val="880"/>
          </a:spcBef>
          <a:buClr>
            <a:srgbClr val="2DB2CF"/>
          </a:buClr>
          <a:defRPr sz="2000" dirty="0" smtClean="0">
            <a:solidFill>
              <a:srgbClr val="58585B"/>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8900</TotalTime>
  <Words>3180</Words>
  <Application>Microsoft Macintosh PowerPoint</Application>
  <PresentationFormat>On-screen Show (16:9)</PresentationFormat>
  <Paragraphs>316</Paragraphs>
  <Slides>36</Slides>
  <Notes>33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Gathering Requirements Using Technology</vt:lpstr>
      <vt:lpstr>Outline</vt:lpstr>
      <vt:lpstr>The Role of Technology</vt:lpstr>
      <vt:lpstr>The Role of Technology - Pros</vt:lpstr>
      <vt:lpstr>Passive Monitoring</vt:lpstr>
      <vt:lpstr>Active Monitoring</vt:lpstr>
      <vt:lpstr>The Role of Technology - Pros</vt:lpstr>
      <vt:lpstr>The Role of Technology - Pros</vt:lpstr>
      <vt:lpstr>User Engagement Examples</vt:lpstr>
      <vt:lpstr>The Role of Technology - Cons</vt:lpstr>
      <vt:lpstr>The Role of Technology - Cons</vt:lpstr>
      <vt:lpstr>The Role of Technology - Cons</vt:lpstr>
      <vt:lpstr>Outline</vt:lpstr>
      <vt:lpstr>Defining Use Cases</vt:lpstr>
      <vt:lpstr>Passive – TL1</vt:lpstr>
      <vt:lpstr>Passive – SNMP</vt:lpstr>
      <vt:lpstr>Passive - Flow</vt:lpstr>
      <vt:lpstr>Passive - Flow</vt:lpstr>
      <vt:lpstr>Passive - Flow</vt:lpstr>
      <vt:lpstr>Passive - Flow</vt:lpstr>
      <vt:lpstr>Passive - Logging</vt:lpstr>
      <vt:lpstr>Passive - Logging</vt:lpstr>
      <vt:lpstr>Active - perfSONAR</vt:lpstr>
      <vt:lpstr>Active - perfSONAR</vt:lpstr>
      <vt:lpstr>Active - perfSONAR</vt:lpstr>
      <vt:lpstr>Active - perfSONAR</vt:lpstr>
      <vt:lpstr>Outline</vt:lpstr>
      <vt:lpstr>Defining Sensible Policies</vt:lpstr>
      <vt:lpstr>Deployment</vt:lpstr>
      <vt:lpstr>Data Retention</vt:lpstr>
      <vt:lpstr>Reporting Intervals</vt:lpstr>
      <vt:lpstr>Operational Reviews</vt:lpstr>
      <vt:lpstr>Broader Dissemination </vt:lpstr>
      <vt:lpstr>Conclusions</vt:lpstr>
      <vt:lpstr>Gathering Requirements Using Technology</vt:lpstr>
      <vt:lpstr>Extra Slides</vt:lpstr>
    </vt:vector>
  </TitlesOfParts>
  <Manager/>
  <Company>Lawrence Berkekley Nationl Lab</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teid05</dc:creator>
  <cp:keywords/>
  <dc:description/>
  <cp:lastModifiedBy>Jason Zurawski</cp:lastModifiedBy>
  <cp:revision>130</cp:revision>
  <cp:lastPrinted>2014-05-19T17:57:32Z</cp:lastPrinted>
  <dcterms:created xsi:type="dcterms:W3CDTF">2014-07-28T21:57:32Z</dcterms:created>
  <dcterms:modified xsi:type="dcterms:W3CDTF">2016-08-08T23:31:40Z</dcterms:modified>
  <cp:category/>
</cp:coreProperties>
</file>