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1"/>
  </p:notesMasterIdLst>
  <p:handoutMasterIdLst>
    <p:handoutMasterId r:id="rId82"/>
  </p:handoutMasterIdLst>
  <p:sldIdLst>
    <p:sldId id="256" r:id="rId2"/>
    <p:sldId id="260" r:id="rId3"/>
    <p:sldId id="261" r:id="rId4"/>
    <p:sldId id="262" r:id="rId5"/>
    <p:sldId id="263" r:id="rId6"/>
    <p:sldId id="264" r:id="rId7"/>
    <p:sldId id="337" r:id="rId8"/>
    <p:sldId id="266" r:id="rId9"/>
    <p:sldId id="267" r:id="rId10"/>
    <p:sldId id="341"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38" r:id="rId72"/>
    <p:sldId id="331" r:id="rId73"/>
    <p:sldId id="332" r:id="rId74"/>
    <p:sldId id="333" r:id="rId75"/>
    <p:sldId id="334" r:id="rId76"/>
    <p:sldId id="335" r:id="rId77"/>
    <p:sldId id="336" r:id="rId78"/>
    <p:sldId id="339" r:id="rId79"/>
    <p:sldId id="340" r:id="rId8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D2E9EE"/>
    <a:srgbClr val="9DBA3B"/>
    <a:srgbClr val="266782"/>
    <a:srgbClr val="2DB2CF"/>
    <a:srgbClr val="A7A9AB"/>
    <a:srgbClr val="58585B"/>
    <a:srgbClr val="9A9A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64" autoAdjust="0"/>
  </p:normalViewPr>
  <p:slideViewPr>
    <p:cSldViewPr snapToGrid="0" snapToObjects="1" showGuides="1">
      <p:cViewPr>
        <p:scale>
          <a:sx n="150" d="100"/>
          <a:sy n="150" d="100"/>
        </p:scale>
        <p:origin x="-472" y="-280"/>
      </p:cViewPr>
      <p:guideLst>
        <p:guide orient="horz" pos="2454"/>
        <p:guide orient="horz" pos="1665"/>
        <p:guide orient="horz" pos="380"/>
        <p:guide pos="5466"/>
        <p:guide pos="2874"/>
        <p:guide pos="31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25" d="100"/>
          <a:sy n="125" d="100"/>
        </p:scale>
        <p:origin x="-39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FC6163-EDEA-0546-AF8B-90BCB7258165}" type="datetimeFigureOut">
              <a:rPr lang="en-US" smtClean="0"/>
              <a:pPr/>
              <a:t>7/16/15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E03296-974C-BA4E-96B6-8AAD18ECE722}" type="slidenum">
              <a:rPr lang="en-US" smtClean="0"/>
              <a:pPr/>
              <a:t>‹#›</a:t>
            </a:fld>
            <a:endParaRPr lang="en-US"/>
          </a:p>
        </p:txBody>
      </p:sp>
    </p:spTree>
    <p:extLst>
      <p:ext uri="{BB962C8B-B14F-4D97-AF65-F5344CB8AC3E}">
        <p14:creationId xmlns:p14="http://schemas.microsoft.com/office/powerpoint/2010/main" val="28239414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cs typeface="Arial"/>
              </a:defRPr>
            </a:lvl1pPr>
          </a:lstStyle>
          <a:p>
            <a:fld id="{EBA3999B-581F-244C-A4ED-F2A64C4B4C60}" type="datetimeFigureOut">
              <a:rPr lang="en-US" smtClean="0"/>
              <a:pPr/>
              <a:t>7/16/15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cs typeface="Arial"/>
              </a:defRPr>
            </a:lvl1pPr>
          </a:lstStyle>
          <a:p>
            <a:fld id="{203C2CCC-44D0-4B40-9343-1A28B1A2D90A}" type="slidenum">
              <a:rPr lang="en-US" smtClean="0"/>
              <a:pPr/>
              <a:t>‹#›</a:t>
            </a:fld>
            <a:endParaRPr lang="en-US"/>
          </a:p>
        </p:txBody>
      </p:sp>
    </p:spTree>
    <p:extLst>
      <p:ext uri="{BB962C8B-B14F-4D97-AF65-F5344CB8AC3E}">
        <p14:creationId xmlns:p14="http://schemas.microsoft.com/office/powerpoint/2010/main" val="24741417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200" kern="1200">
        <a:solidFill>
          <a:schemeClr val="tx1"/>
        </a:solidFill>
        <a:latin typeface="Arial"/>
        <a:ea typeface="+mn-ea"/>
        <a:cs typeface="Arial"/>
      </a:defRPr>
    </a:lvl2pPr>
    <a:lvl3pPr marL="914400" algn="l" defTabSz="457200" rtl="0" eaLnBrk="1" latinLnBrk="0" hangingPunct="1">
      <a:defRPr sz="1200" kern="1200">
        <a:solidFill>
          <a:schemeClr val="tx1"/>
        </a:solidFill>
        <a:latin typeface="Arial"/>
        <a:ea typeface="+mn-ea"/>
        <a:cs typeface="Arial"/>
      </a:defRPr>
    </a:lvl3pPr>
    <a:lvl4pPr marL="1371600" algn="l" defTabSz="457200" rtl="0" eaLnBrk="1" latinLnBrk="0" hangingPunct="1">
      <a:defRPr sz="1200" kern="1200">
        <a:solidFill>
          <a:schemeClr val="tx1"/>
        </a:solidFill>
        <a:latin typeface="Arial"/>
        <a:ea typeface="+mn-ea"/>
        <a:cs typeface="Arial"/>
      </a:defRPr>
    </a:lvl4pPr>
    <a:lvl5pPr marL="1828800" algn="l" defTabSz="457200" rtl="0" eaLnBrk="1" latinLnBrk="0" hangingPunct="1">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The Science DMZ design pattern is a set of </a:t>
            </a:r>
            <a:r>
              <a:rPr lang="en-US" baseline="0" dirty="0" err="1" smtClean="0"/>
              <a:t>composable</a:t>
            </a:r>
            <a:r>
              <a:rPr lang="en-US" baseline="0" dirty="0" smtClean="0"/>
              <a:t> ideas, including:</a:t>
            </a:r>
          </a:p>
          <a:p>
            <a:pPr marL="228600" indent="-228600">
              <a:buAutoNum type="arabicParenR"/>
            </a:pPr>
            <a:r>
              <a:rPr lang="en-US" baseline="0" dirty="0" smtClean="0"/>
              <a:t>The architectural element itself – the Science DMZ enclave</a:t>
            </a:r>
          </a:p>
          <a:p>
            <a:pPr marL="228600" indent="-228600">
              <a:buAutoNum type="arabicParenR"/>
            </a:pPr>
            <a:r>
              <a:rPr lang="en-US" baseline="0" dirty="0" smtClean="0"/>
              <a:t>Appropriate security that does not impact performance</a:t>
            </a:r>
          </a:p>
          <a:p>
            <a:pPr marL="228600" indent="-228600">
              <a:buAutoNum type="arabicParenR"/>
            </a:pPr>
            <a:r>
              <a:rPr lang="en-US" baseline="0" dirty="0" smtClean="0"/>
              <a:t>Dedicated systems – Data Transfer Nodes</a:t>
            </a:r>
          </a:p>
          <a:p>
            <a:pPr marL="228600" indent="-228600">
              <a:buAutoNum type="arabicParenR"/>
            </a:pPr>
            <a:r>
              <a:rPr lang="en-US" baseline="0" dirty="0" smtClean="0"/>
              <a:t>perfSONAR </a:t>
            </a:r>
          </a:p>
          <a:p>
            <a:pPr marL="228600" indent="-228600">
              <a:buAutoNum type="arabicParenR"/>
            </a:pPr>
            <a:endParaRPr lang="en-US" baseline="0" dirty="0" smtClean="0"/>
          </a:p>
          <a:p>
            <a:pPr marL="0" indent="0">
              <a:buNone/>
            </a:pPr>
            <a:r>
              <a:rPr lang="en-US" baseline="0" dirty="0" smtClean="0"/>
              <a:t>The elements of the Science DMZ can be combined in a variety of ways depending on the need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11</a:t>
            </a:fld>
            <a:endParaRPr lang="en-US" dirty="0"/>
          </a:p>
        </p:txBody>
      </p:sp>
    </p:spTree>
    <p:extLst>
      <p:ext uri="{BB962C8B-B14F-4D97-AF65-F5344CB8AC3E}">
        <p14:creationId xmlns:p14="http://schemas.microsoft.com/office/powerpoint/2010/main" val="140165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is an abstract cartoon – nobody’s</a:t>
            </a:r>
            <a:r>
              <a:rPr lang="en-US" baseline="0" dirty="0" smtClean="0"/>
              <a:t> network looks exactly like this</a:t>
            </a:r>
          </a:p>
          <a:p>
            <a:endParaRPr lang="en-US" baseline="0" dirty="0" smtClean="0"/>
          </a:p>
          <a:p>
            <a:r>
              <a:rPr lang="en-US" baseline="0" dirty="0" smtClean="0"/>
              <a:t>The diagram has no management LAN, no terminal servers, etc.</a:t>
            </a:r>
          </a:p>
          <a:p>
            <a:endParaRPr lang="en-US" baseline="0" dirty="0" smtClean="0"/>
          </a:p>
          <a:p>
            <a:r>
              <a:rPr lang="en-US" baseline="0" dirty="0" smtClean="0"/>
              <a:t>However, this is the minimum network diagram that shows the essential Science DMZ components:</a:t>
            </a:r>
          </a:p>
          <a:p>
            <a:pPr marL="228600" indent="-228600">
              <a:buAutoNum type="arabicParenR"/>
            </a:pPr>
            <a:r>
              <a:rPr lang="en-US" baseline="0" dirty="0" smtClean="0"/>
              <a:t>Science DMZ enclave</a:t>
            </a:r>
          </a:p>
          <a:p>
            <a:pPr marL="228600" indent="-228600">
              <a:buAutoNum type="arabicParenR"/>
            </a:pPr>
            <a:r>
              <a:rPr lang="en-US" baseline="0" dirty="0" smtClean="0"/>
              <a:t>DTN</a:t>
            </a:r>
          </a:p>
          <a:p>
            <a:pPr marL="228600" indent="-228600">
              <a:buAutoNum type="arabicParenR"/>
            </a:pPr>
            <a:r>
              <a:rPr lang="en-US" baseline="0" dirty="0" smtClean="0"/>
              <a:t>perfSONAR (in the WAN, at the border, in the Science DMZ)</a:t>
            </a:r>
          </a:p>
          <a:p>
            <a:pPr marL="228600" indent="-228600">
              <a:buAutoNum type="arabicParenR"/>
            </a:pPr>
            <a:r>
              <a:rPr lang="en-US" baseline="0" dirty="0" smtClean="0"/>
              <a:t>Security policy controls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13</a:t>
            </a:fld>
            <a:endParaRPr lang="en-US" dirty="0"/>
          </a:p>
        </p:txBody>
      </p:sp>
    </p:spTree>
    <p:extLst>
      <p:ext uri="{BB962C8B-B14F-4D97-AF65-F5344CB8AC3E}">
        <p14:creationId xmlns:p14="http://schemas.microsoft.com/office/powerpoint/2010/main" val="2481843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green data path</a:t>
            </a:r>
            <a:r>
              <a:rPr lang="en-US" baseline="0" dirty="0" smtClean="0"/>
              <a:t> is susceptible to TCP performance problems stemming from packet loss combined with long distances</a:t>
            </a:r>
          </a:p>
          <a:p>
            <a:endParaRPr lang="en-US" baseline="0" dirty="0" smtClean="0"/>
          </a:p>
          <a:p>
            <a:r>
              <a:rPr lang="en-US" baseline="0" dirty="0" smtClean="0"/>
              <a:t>The red data path is very low latency – loss matters much less here (though too much loss will still cause problems)</a:t>
            </a:r>
          </a:p>
          <a:p>
            <a:endParaRPr lang="en-US" baseline="0" dirty="0" smtClean="0"/>
          </a:p>
          <a:p>
            <a:r>
              <a:rPr lang="en-US" baseline="0" dirty="0" smtClean="0"/>
              <a:t>Remember the throughput vs. latency graph</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14</a:t>
            </a:fld>
            <a:endParaRPr lang="en-US" dirty="0"/>
          </a:p>
        </p:txBody>
      </p:sp>
    </p:spTree>
    <p:extLst>
      <p:ext uri="{BB962C8B-B14F-4D97-AF65-F5344CB8AC3E}">
        <p14:creationId xmlns:p14="http://schemas.microsoft.com/office/powerpoint/2010/main" val="2481843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Applying the Science</a:t>
            </a:r>
            <a:r>
              <a:rPr lang="en-US" baseline="0" dirty="0" smtClean="0"/>
              <a:t> DMZ design patterns to a supercomputer center</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Note global </a:t>
            </a:r>
            <a:r>
              <a:rPr lang="en-US" baseline="0" dirty="0" smtClean="0"/>
              <a:t>filesystem – avoids double-copy workflow between DTNs and compute resources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DTNs</a:t>
            </a:r>
            <a:r>
              <a:rPr lang="en-US" baseline="0" dirty="0" smtClean="0"/>
              <a:t> are not part of major computational resource, and so are not entangled with its config</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Science DMZ does</a:t>
            </a:r>
            <a:r>
              <a:rPr lang="en-US" baseline="0" dirty="0" smtClean="0"/>
              <a:t> not look discrete – however, the elements are here</a:t>
            </a:r>
            <a:endParaRPr lang="en-US" dirty="0" smtClean="0"/>
          </a:p>
          <a:p>
            <a:endParaRPr lang="en-US" dirty="0" smtClean="0"/>
          </a:p>
          <a:p>
            <a:r>
              <a:rPr lang="en-US" baseline="0" dirty="0" smtClean="0"/>
              <a:t>Firewall appropriately placed</a:t>
            </a:r>
          </a:p>
          <a:p>
            <a:r>
              <a:rPr lang="en-US" baseline="0" dirty="0" smtClean="0"/>
              <a:t>Security for major resources and DTNs implemented in network core</a:t>
            </a:r>
          </a:p>
          <a:p>
            <a:r>
              <a:rPr lang="en-US" baseline="0" dirty="0" smtClean="0"/>
              <a:t>PerfSONAR for performance assurance</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18</a:t>
            </a:fld>
            <a:endParaRPr lang="en-US" dirty="0"/>
          </a:p>
        </p:txBody>
      </p:sp>
    </p:spTree>
    <p:extLst>
      <p:ext uri="{BB962C8B-B14F-4D97-AF65-F5344CB8AC3E}">
        <p14:creationId xmlns:p14="http://schemas.microsoft.com/office/powerpoint/2010/main" val="433604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DTNs</a:t>
            </a:r>
            <a:r>
              <a:rPr lang="en-US" baseline="0" dirty="0" smtClean="0"/>
              <a:t> are not part of major computational resource, and so are not entangled with its config</a:t>
            </a:r>
          </a:p>
          <a:p>
            <a:endParaRPr lang="en-US" baseline="0" dirty="0" smtClean="0"/>
          </a:p>
          <a:p>
            <a:r>
              <a:rPr lang="en-US" baseline="0" dirty="0" smtClean="0"/>
              <a:t>Note virtual circuit path (OSCARS, ION, SDN,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19</a:t>
            </a:fld>
            <a:endParaRPr lang="en-US" dirty="0"/>
          </a:p>
        </p:txBody>
      </p:sp>
    </p:spTree>
    <p:extLst>
      <p:ext uri="{BB962C8B-B14F-4D97-AF65-F5344CB8AC3E}">
        <p14:creationId xmlns:p14="http://schemas.microsoft.com/office/powerpoint/2010/main" val="3261973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Major data resource (e.g. LHC Tier1)</a:t>
            </a:r>
          </a:p>
          <a:p>
            <a:r>
              <a:rPr lang="en-US" dirty="0" smtClean="0"/>
              <a:t>Lots</a:t>
            </a:r>
            <a:r>
              <a:rPr lang="en-US" baseline="0" dirty="0" smtClean="0"/>
              <a:t> of parallelism (data transfer clusters)</a:t>
            </a:r>
          </a:p>
          <a:p>
            <a:r>
              <a:rPr lang="en-US" baseline="0" dirty="0" smtClean="0"/>
              <a:t>Firewalls as appropriate</a:t>
            </a:r>
          </a:p>
          <a:p>
            <a:r>
              <a:rPr lang="en-US" baseline="0" dirty="0" smtClean="0"/>
              <a:t>PerfSONAR</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21</a:t>
            </a:fld>
            <a:endParaRPr lang="en-US" dirty="0"/>
          </a:p>
        </p:txBody>
      </p:sp>
    </p:spTree>
    <p:extLst>
      <p:ext uri="{BB962C8B-B14F-4D97-AF65-F5344CB8AC3E}">
        <p14:creationId xmlns:p14="http://schemas.microsoft.com/office/powerpoint/2010/main" val="4111498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loss-sensitive</a:t>
            </a:r>
            <a:r>
              <a:rPr lang="en-US" baseline="0" dirty="0" smtClean="0"/>
              <a:t> data path covers the entire network front-end</a:t>
            </a:r>
          </a:p>
          <a:p>
            <a:endParaRPr lang="en-US" baseline="0" dirty="0" smtClean="0"/>
          </a:p>
          <a:p>
            <a:r>
              <a:rPr lang="en-US" baseline="0" dirty="0" smtClean="0"/>
              <a:t>However – note that the Science DMZ principles are all still here</a:t>
            </a:r>
          </a:p>
          <a:p>
            <a:endParaRPr lang="en-US" baseline="0" dirty="0" smtClean="0"/>
          </a:p>
          <a:p>
            <a:r>
              <a:rPr lang="en-US" baseline="0" dirty="0" smtClean="0"/>
              <a:t>Especially note security – would you want to drag all this through the enterprise firewall?  Far better to do the security in the Science DMZ.</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22</a:t>
            </a:fld>
            <a:endParaRPr lang="en-US" dirty="0"/>
          </a:p>
        </p:txBody>
      </p:sp>
    </p:spTree>
    <p:extLst>
      <p:ext uri="{BB962C8B-B14F-4D97-AF65-F5344CB8AC3E}">
        <p14:creationId xmlns:p14="http://schemas.microsoft.com/office/powerpoint/2010/main" val="361305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provides distributed</a:t>
            </a:r>
            <a:r>
              <a:rPr lang="en-US" baseline="0" dirty="0" smtClean="0"/>
              <a:t> connectivity to a central Science DMZ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24</a:t>
            </a:fld>
            <a:endParaRPr lang="en-US" dirty="0"/>
          </a:p>
        </p:txBody>
      </p:sp>
    </p:spTree>
    <p:extLst>
      <p:ext uri="{BB962C8B-B14F-4D97-AF65-F5344CB8AC3E}">
        <p14:creationId xmlns:p14="http://schemas.microsoft.com/office/powerpoint/2010/main" val="3684829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this case, each Science DMZ can be run separately (e.g. by</a:t>
            </a:r>
            <a:r>
              <a:rPr lang="en-US" baseline="0" dirty="0" smtClean="0"/>
              <a:t> individual departments or laboratories)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25</a:t>
            </a:fld>
            <a:endParaRPr lang="en-US" dirty="0"/>
          </a:p>
        </p:txBody>
      </p:sp>
    </p:spTree>
    <p:extLst>
      <p:ext uri="{BB962C8B-B14F-4D97-AF65-F5344CB8AC3E}">
        <p14:creationId xmlns:p14="http://schemas.microsoft.com/office/powerpoint/2010/main" val="2816921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Example of workload – ALS DTN became</a:t>
            </a:r>
            <a:r>
              <a:rPr lang="en-US" baseline="0" dirty="0" smtClean="0"/>
              <a:t> central to most data handling tasks on the beamline within about a month of deployment</a:t>
            </a:r>
          </a:p>
          <a:p>
            <a:endParaRPr lang="en-US" baseline="0" dirty="0" smtClean="0"/>
          </a:p>
          <a:p>
            <a:r>
              <a:rPr lang="en-US" baseline="0" dirty="0" smtClean="0"/>
              <a:t>The Science DMZ model can easily be replicated because of its modularity</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26</a:t>
            </a:fld>
            <a:endParaRPr lang="en-US" dirty="0"/>
          </a:p>
        </p:txBody>
      </p:sp>
    </p:spTree>
    <p:extLst>
      <p:ext uri="{BB962C8B-B14F-4D97-AF65-F5344CB8AC3E}">
        <p14:creationId xmlns:p14="http://schemas.microsoft.com/office/powerpoint/2010/main" val="169751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Human</a:t>
            </a:r>
            <a:r>
              <a:rPr lang="en-US" baseline="0" dirty="0" smtClean="0"/>
              <a:t> factors – attention span, ability to manage complexity – these are constant</a:t>
            </a:r>
          </a:p>
          <a:p>
            <a:endParaRPr lang="en-US" baseline="0" dirty="0" smtClean="0"/>
          </a:p>
          <a:p>
            <a:r>
              <a:rPr lang="en-US" baseline="0" dirty="0" smtClean="0"/>
              <a:t>There is a huge amount of promise in data-intensive science.  Effective use of networks can help realize those benefits.</a:t>
            </a:r>
          </a:p>
          <a:p>
            <a:endParaRPr lang="en-US" baseline="0" dirty="0" smtClean="0"/>
          </a:p>
          <a:p>
            <a:r>
              <a:rPr lang="en-US" baseline="0" dirty="0" smtClean="0"/>
              <a:t>The Science DMZ model helps address the difficulties scientists often experience with using networks.</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a:t>
            </a:fld>
            <a:endParaRPr lang="en-US" dirty="0"/>
          </a:p>
        </p:txBody>
      </p:sp>
    </p:spTree>
    <p:extLst>
      <p:ext uri="{BB962C8B-B14F-4D97-AF65-F5344CB8AC3E}">
        <p14:creationId xmlns:p14="http://schemas.microsoft.com/office/powerpoint/2010/main" val="4257463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next couple are examples</a:t>
            </a:r>
            <a:r>
              <a:rPr lang="en-US" baseline="0" dirty="0" smtClean="0"/>
              <a:t> of integrating SDN into a DMZ environment</a:t>
            </a:r>
          </a:p>
          <a:p>
            <a:endParaRPr lang="en-US" baseline="0" dirty="0" smtClean="0"/>
          </a:p>
          <a:p>
            <a:r>
              <a:rPr lang="en-US" baseline="0" dirty="0" smtClean="0"/>
              <a:t>1</a:t>
            </a:r>
            <a:r>
              <a:rPr lang="en-US" baseline="30000" dirty="0" smtClean="0"/>
              <a:t>st</a:t>
            </a:r>
            <a:r>
              <a:rPr lang="en-US" baseline="0" dirty="0" smtClean="0"/>
              <a:t> it is experimental, then it gradually moves into production.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27</a:t>
            </a:fld>
            <a:endParaRPr lang="en-US" dirty="0"/>
          </a:p>
        </p:txBody>
      </p:sp>
    </p:spTree>
    <p:extLst>
      <p:ext uri="{BB962C8B-B14F-4D97-AF65-F5344CB8AC3E}">
        <p14:creationId xmlns:p14="http://schemas.microsoft.com/office/powerpoint/2010/main" val="2725506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Initial deployment brings SDN</a:t>
            </a:r>
            <a:r>
              <a:rPr lang="en-US" baseline="0" dirty="0" smtClean="0"/>
              <a:t> services to research DMZ via a separate link</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28</a:t>
            </a:fld>
            <a:endParaRPr lang="en-US" dirty="0"/>
          </a:p>
        </p:txBody>
      </p:sp>
    </p:spTree>
    <p:extLst>
      <p:ext uri="{BB962C8B-B14F-4D97-AF65-F5344CB8AC3E}">
        <p14:creationId xmlns:p14="http://schemas.microsoft.com/office/powerpoint/2010/main" val="2086334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Once SDN software</a:t>
            </a:r>
            <a:r>
              <a:rPr lang="en-US" baseline="0" dirty="0" smtClean="0"/>
              <a:t> for the switch platform is solid and operational models are clear, production Science DMZ supports SDN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29</a:t>
            </a:fld>
            <a:endParaRPr lang="en-US" dirty="0"/>
          </a:p>
        </p:txBody>
      </p:sp>
    </p:spTree>
    <p:extLst>
      <p:ext uri="{BB962C8B-B14F-4D97-AF65-F5344CB8AC3E}">
        <p14:creationId xmlns:p14="http://schemas.microsoft.com/office/powerpoint/2010/main" val="2086334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When</a:t>
            </a:r>
            <a:r>
              <a:rPr lang="en-US" baseline="0" dirty="0" smtClean="0"/>
              <a:t> the entire production path supports SDN, SDN is another production service on the Science DMZ and we’re back to the original picture</a:t>
            </a:r>
          </a:p>
          <a:p>
            <a:endParaRPr lang="en-US" baseline="0" dirty="0" smtClean="0"/>
          </a:p>
          <a:p>
            <a:r>
              <a:rPr lang="en-US" baseline="0" dirty="0" smtClean="0"/>
              <a:t>ESnet5 supports routed traffic and OSCARS on the same platform in a similar way</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30</a:t>
            </a:fld>
            <a:endParaRPr lang="en-US" dirty="0"/>
          </a:p>
        </p:txBody>
      </p:sp>
    </p:spTree>
    <p:extLst>
      <p:ext uri="{BB962C8B-B14F-4D97-AF65-F5344CB8AC3E}">
        <p14:creationId xmlns:p14="http://schemas.microsoft.com/office/powerpoint/2010/main" val="2086334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 brief introduction to the impacts of buffering on network traffic.</a:t>
            </a:r>
            <a:r>
              <a:rPr lang="en-US" baseline="0" dirty="0" smtClean="0"/>
              <a:t>  Key points:</a:t>
            </a:r>
          </a:p>
          <a:p>
            <a:endParaRPr lang="en-US" baseline="0" dirty="0" smtClean="0"/>
          </a:p>
          <a:p>
            <a:r>
              <a:rPr lang="en-US" baseline="0" dirty="0" smtClean="0"/>
              <a:t> - Host interfaces ‘burst’ at line rate, and then wait (e.g. it</a:t>
            </a:r>
            <a:r>
              <a:rPr lang="fr-FR" baseline="0" dirty="0" smtClean="0"/>
              <a:t>’</a:t>
            </a:r>
            <a:r>
              <a:rPr lang="en-US" baseline="0" dirty="0" smtClean="0"/>
              <a:t>s binary behavior, not a nice steady pacing at some average rate)</a:t>
            </a:r>
          </a:p>
          <a:p>
            <a:endParaRPr lang="en-US" baseline="0" dirty="0" smtClean="0"/>
          </a:p>
          <a:p>
            <a:r>
              <a:rPr lang="en-US" baseline="0" dirty="0" smtClean="0"/>
              <a:t> - multiple ingress flows behave differently depending on the architecture of the switch.  If its ‘shared’ memory, all may be using the same memory buffer.  If each interface has its own, then 1 or 2 bursting may be less impactful on the rest of the interfaces.  </a:t>
            </a:r>
          </a:p>
          <a:p>
            <a:endParaRPr lang="en-US" baseline="0" dirty="0" smtClean="0"/>
          </a:p>
          <a:p>
            <a:r>
              <a:rPr lang="en-US" baseline="0" dirty="0" smtClean="0"/>
              <a:t> - buffer bloat is typically not a concern in a Science DMZ</a:t>
            </a:r>
          </a:p>
          <a:p>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32</a:t>
            </a:fld>
            <a:endParaRPr lang="en-US" dirty="0"/>
          </a:p>
        </p:txBody>
      </p:sp>
    </p:spTree>
    <p:extLst>
      <p:ext uri="{BB962C8B-B14F-4D97-AF65-F5344CB8AC3E}">
        <p14:creationId xmlns:p14="http://schemas.microsoft.com/office/powerpoint/2010/main" val="3266368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Goes along with the previous – output is just as important as input</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33</a:t>
            </a:fld>
            <a:endParaRPr lang="en-US" dirty="0"/>
          </a:p>
        </p:txBody>
      </p:sp>
    </p:spTree>
    <p:extLst>
      <p:ext uri="{BB962C8B-B14F-4D97-AF65-F5344CB8AC3E}">
        <p14:creationId xmlns:p14="http://schemas.microsoft.com/office/powerpoint/2010/main" val="2484946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a:t>
            </a:r>
            <a:r>
              <a:rPr lang="en-US" baseline="0" dirty="0" smtClean="0"/>
              <a:t> the outbound direction, traffic from the cluster goes from 10G to 1G on the department core switch – the 10G DTN will burst, causing loss if the 1G output queue is too shallow</a:t>
            </a:r>
          </a:p>
          <a:p>
            <a:endParaRPr lang="en-US" baseline="0" dirty="0" smtClean="0"/>
          </a:p>
          <a:p>
            <a:r>
              <a:rPr lang="en-US" baseline="0" dirty="0" smtClean="0"/>
              <a:t>In the outbound direction, many 1G workstations can congest a single 1G uplink port</a:t>
            </a:r>
          </a:p>
          <a:p>
            <a:endParaRPr lang="en-US" baseline="0" dirty="0" smtClean="0"/>
          </a:p>
          <a:p>
            <a:r>
              <a:rPr lang="en-US" baseline="0" dirty="0" smtClean="0"/>
              <a:t>In the inbound direction, 10G of WAN traffic goes to a 1G port facing the department core switch – likely loss location (and on the wide area path to the DTN!)</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There are a lot of networks with this sort of problem.</a:t>
            </a:r>
          </a:p>
          <a:p>
            <a:endParaRPr lang="en-US" dirty="0" smtClean="0"/>
          </a:p>
          <a:p>
            <a:r>
              <a:rPr lang="en-US" dirty="0" smtClean="0"/>
              <a:t>The best way to find the</a:t>
            </a:r>
            <a:r>
              <a:rPr lang="en-US" baseline="0" dirty="0" smtClean="0"/>
              <a:t> problem</a:t>
            </a:r>
            <a:r>
              <a:rPr lang="en-US" dirty="0" smtClean="0"/>
              <a:t> is to use perfSONAR</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34</a:t>
            </a:fld>
            <a:endParaRPr lang="en-US" dirty="0"/>
          </a:p>
        </p:txBody>
      </p:sp>
    </p:spTree>
    <p:extLst>
      <p:ext uri="{BB962C8B-B14F-4D97-AF65-F5344CB8AC3E}">
        <p14:creationId xmlns:p14="http://schemas.microsoft.com/office/powerpoint/2010/main" val="2854885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35</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Remember – TCP promises reliable data delivery, not performance</a:t>
            </a:r>
          </a:p>
          <a:p>
            <a:endParaRPr lang="en-US" dirty="0" smtClean="0"/>
          </a:p>
          <a:p>
            <a:r>
              <a:rPr lang="en-US" dirty="0" smtClean="0"/>
              <a:t>In order for</a:t>
            </a:r>
            <a:r>
              <a:rPr lang="en-US" baseline="0" dirty="0" smtClean="0"/>
              <a:t> scientists to see high-performance correct behavior consistently, network engineers must be able to find and fix problems quickly.</a:t>
            </a:r>
          </a:p>
          <a:p>
            <a:endParaRPr lang="en-US" baseline="0" dirty="0" smtClean="0"/>
          </a:p>
          <a:p>
            <a:r>
              <a:rPr lang="en-US" baseline="0" dirty="0" smtClean="0"/>
              <a:t>Waiting around for trouble tickets is clearly the wrong approach</a:t>
            </a:r>
            <a:endParaRPr lang="en-US" dirty="0" smtClean="0"/>
          </a:p>
          <a:p>
            <a:endParaRPr lang="en-US" dirty="0" smtClean="0"/>
          </a:p>
          <a:p>
            <a:r>
              <a:rPr lang="en-US" dirty="0" smtClean="0"/>
              <a:t>Not all problems are immediately obvious</a:t>
            </a:r>
            <a:r>
              <a:rPr lang="en-US" baseline="0" dirty="0" smtClean="0"/>
              <a:t> – many are known as “soft failures”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36</a:t>
            </a:fld>
            <a:endParaRPr lang="en-US" dirty="0"/>
          </a:p>
        </p:txBody>
      </p:sp>
    </p:spTree>
    <p:extLst>
      <p:ext uri="{BB962C8B-B14F-4D97-AF65-F5344CB8AC3E}">
        <p14:creationId xmlns:p14="http://schemas.microsoft.com/office/powerpoint/2010/main" val="483721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If something is down hard, it’s easy to find</a:t>
            </a:r>
          </a:p>
          <a:p>
            <a:endParaRPr lang="en-US" baseline="0" dirty="0" smtClean="0"/>
          </a:p>
          <a:p>
            <a:r>
              <a:rPr lang="en-US" baseline="0" dirty="0" smtClean="0"/>
              <a:t>Soft failures are often visible only from the end systems</a:t>
            </a:r>
          </a:p>
          <a:p>
            <a:endParaRPr lang="en-US" baseline="0" dirty="0" smtClean="0"/>
          </a:p>
          <a:p>
            <a:r>
              <a:rPr lang="en-US" dirty="0" smtClean="0"/>
              <a:t>This is what makes perfSONAR so valuable – it behaves as an end system behaves, but it measures what</a:t>
            </a:r>
            <a:r>
              <a:rPr lang="en-US" baseline="0" dirty="0" smtClean="0"/>
              <a:t> the network does</a:t>
            </a:r>
          </a:p>
          <a:p>
            <a:endParaRPr lang="en-US" dirty="0" smtClean="0"/>
          </a:p>
          <a:p>
            <a:r>
              <a:rPr lang="en-US" dirty="0" smtClean="0"/>
              <a:t>Remember – we want to find the problems </a:t>
            </a:r>
            <a:r>
              <a:rPr lang="en-US" b="1" dirty="0" smtClean="0"/>
              <a:t>BEFORE</a:t>
            </a:r>
            <a:r>
              <a:rPr lang="en-US" baseline="0" dirty="0" smtClean="0"/>
              <a:t> the users do</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37</a:t>
            </a:fld>
            <a:endParaRPr lang="en-US" dirty="0"/>
          </a:p>
        </p:txBody>
      </p:sp>
    </p:spTree>
    <p:extLst>
      <p:ext uri="{BB962C8B-B14F-4D97-AF65-F5344CB8AC3E}">
        <p14:creationId xmlns:p14="http://schemas.microsoft.com/office/powerpoint/2010/main" val="185313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succinctly</a:t>
            </a:r>
            <a:r>
              <a:rPr lang="en-US" baseline="0" dirty="0" smtClean="0"/>
              <a:t> describes </a:t>
            </a:r>
            <a:r>
              <a:rPr lang="en-US" dirty="0" smtClean="0"/>
              <a:t>what the end</a:t>
            </a:r>
            <a:r>
              <a:rPr lang="en-US" baseline="0" dirty="0" smtClean="0"/>
              <a:t> to end data path must achieve – network, hosts, storage, application</a:t>
            </a:r>
            <a:endParaRPr lang="en-US" dirty="0" smtClean="0"/>
          </a:p>
          <a:p>
            <a:r>
              <a:rPr lang="en-US" dirty="0" smtClean="0"/>
              <a:t>Green: &lt;=</a:t>
            </a:r>
            <a:r>
              <a:rPr lang="en-US" baseline="0" dirty="0" smtClean="0"/>
              <a:t> 100Mbps Throughput (almost all domestic locations can do this) – less than Fast Ethernet!</a:t>
            </a:r>
          </a:p>
          <a:p>
            <a:r>
              <a:rPr lang="en-US" baseline="0" dirty="0" smtClean="0"/>
              <a:t>Black: 100Mbps to 10Gbps Throughput (most major research institutions can do this, if its running clean)</a:t>
            </a:r>
          </a:p>
          <a:p>
            <a:r>
              <a:rPr lang="en-US" baseline="0" dirty="0" smtClean="0"/>
              <a:t>Blue 10Gbps to 100Gbps Throughput (emerging at major locations)</a:t>
            </a:r>
          </a:p>
          <a:p>
            <a:r>
              <a:rPr lang="en-US" baseline="0" dirty="0" smtClean="0"/>
              <a:t>Orange &gt; 100Gbps Throughput (future for many)</a:t>
            </a:r>
          </a:p>
          <a:p>
            <a:r>
              <a:rPr lang="en-US" baseline="0" dirty="0" smtClean="0"/>
              <a:t>Note: 1TB/hour and 100TB/week fit easily within 10G of throughput</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a:t>
            </a:fld>
            <a:endParaRPr lang="en-US" dirty="0"/>
          </a:p>
        </p:txBody>
      </p:sp>
    </p:spTree>
    <p:extLst>
      <p:ext uri="{BB962C8B-B14F-4D97-AF65-F5344CB8AC3E}">
        <p14:creationId xmlns:p14="http://schemas.microsoft.com/office/powerpoint/2010/main" val="3248301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2 quick examples of soft failures:</a:t>
            </a:r>
          </a:p>
          <a:p>
            <a:endParaRPr lang="en-US" dirty="0" smtClean="0"/>
          </a:p>
          <a:p>
            <a:r>
              <a:rPr lang="en-US" dirty="0" smtClean="0"/>
              <a:t>The first of these was a Cisco 6509 that had over-filled</a:t>
            </a:r>
            <a:r>
              <a:rPr lang="en-US" baseline="0" dirty="0" smtClean="0"/>
              <a:t> its route table due to a misconfiguration, but the config had been fixed.  The performance problem persisted until the router was rebooted.  This could not have been found by auditing the configuration.</a:t>
            </a:r>
          </a:p>
          <a:p>
            <a:endParaRPr lang="en-US" baseline="0" dirty="0" smtClean="0"/>
          </a:p>
          <a:p>
            <a:r>
              <a:rPr lang="en-US" baseline="0" dirty="0" smtClean="0"/>
              <a:t>The second is a relatively common problem – in a big network there are a lot of pluggable optics packs, and sometimes they just go bad.  Often they cause performance problems (soft failure) for a long time before they finally die (hard failure)</a:t>
            </a:r>
          </a:p>
          <a:p>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38</a:t>
            </a:fld>
            <a:endParaRPr lang="en-US" dirty="0"/>
          </a:p>
        </p:txBody>
      </p:sp>
    </p:spTree>
    <p:extLst>
      <p:ext uri="{BB962C8B-B14F-4D97-AF65-F5344CB8AC3E}">
        <p14:creationId xmlns:p14="http://schemas.microsoft.com/office/powerpoint/2010/main" val="4250001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perfSONAR is the gold standard tool for performance testing, measurement, and interdomain</a:t>
            </a:r>
            <a:r>
              <a:rPr lang="en-US" baseline="0" dirty="0" smtClean="0"/>
              <a:t> troubleshooting in science networks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39</a:t>
            </a:fld>
            <a:endParaRPr lang="en-US" dirty="0"/>
          </a:p>
        </p:txBody>
      </p:sp>
    </p:spTree>
    <p:extLst>
      <p:ext uri="{BB962C8B-B14F-4D97-AF65-F5344CB8AC3E}">
        <p14:creationId xmlns:p14="http://schemas.microsoft.com/office/powerpoint/2010/main" val="1249941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Deployment curve</a:t>
            </a:r>
            <a:r>
              <a:rPr lang="en-US" baseline="0" dirty="0" smtClean="0"/>
              <a:t> through April 2014</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40</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How to find </a:t>
            </a:r>
            <a:r>
              <a:rPr lang="en-US" dirty="0" err="1" smtClean="0"/>
              <a:t>perfSONAR</a:t>
            </a:r>
            <a:r>
              <a:rPr lang="en-US" dirty="0" smtClean="0"/>
              <a:t> servers and services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41</a:t>
            </a:fld>
            <a:endParaRPr lang="en-US" dirty="0"/>
          </a:p>
        </p:txBody>
      </p:sp>
    </p:spTree>
    <p:extLst>
      <p:ext uri="{BB962C8B-B14F-4D97-AF65-F5344CB8AC3E}">
        <p14:creationId xmlns:p14="http://schemas.microsoft.com/office/powerpoint/2010/main" val="112429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Integrating regular testing into</a:t>
            </a:r>
            <a:r>
              <a:rPr lang="en-US" baseline="0" dirty="0" smtClean="0"/>
              <a:t> a visualization (ESnet example).</a:t>
            </a:r>
          </a:p>
          <a:p>
            <a:endParaRPr lang="en-US" baseline="0" dirty="0" smtClean="0"/>
          </a:p>
          <a:p>
            <a:r>
              <a:rPr lang="en-US" baseline="0" dirty="0" smtClean="0"/>
              <a:t>Performance data is public </a:t>
            </a:r>
          </a:p>
          <a:p>
            <a:endParaRPr lang="en-US" baseline="0" dirty="0" smtClean="0"/>
          </a:p>
          <a:p>
            <a:r>
              <a:rPr lang="en-US" baseline="0" dirty="0" smtClean="0"/>
              <a:t>The tool can trigger alerts to notify NOC staff.  </a:t>
            </a:r>
          </a:p>
          <a:p>
            <a:endParaRPr lang="en-US" baseline="0" dirty="0" smtClean="0"/>
          </a:p>
          <a:p>
            <a:r>
              <a:rPr lang="en-US" baseline="0" dirty="0" smtClean="0"/>
              <a:t>This is a very valuable tool for setting expectations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42</a:t>
            </a:fld>
            <a:endParaRPr lang="en-US" dirty="0"/>
          </a:p>
        </p:txBody>
      </p:sp>
    </p:spTree>
    <p:extLst>
      <p:ext uri="{BB962C8B-B14F-4D97-AF65-F5344CB8AC3E}">
        <p14:creationId xmlns:p14="http://schemas.microsoft.com/office/powerpoint/2010/main" val="30537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43</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 aspects of the DTN must be tuned – even the BIOS matters</a:t>
            </a:r>
            <a:endParaRPr lang="en-US" baseline="0" dirty="0" smtClean="0"/>
          </a:p>
          <a:p>
            <a:endParaRPr lang="en-US" baseline="0" dirty="0" smtClean="0"/>
          </a:p>
          <a:p>
            <a:r>
              <a:rPr lang="en-US" baseline="0" dirty="0" smtClean="0"/>
              <a:t>Limit the scope of the DTN as well – its job is data movement, its job is not to have office software on it.  </a:t>
            </a:r>
          </a:p>
          <a:p>
            <a:endParaRPr lang="en-US" baseline="0" dirty="0" smtClean="0"/>
          </a:p>
          <a:p>
            <a:r>
              <a:rPr lang="en-US" baseline="0" dirty="0" smtClean="0"/>
              <a:t>Craft a specific security profile/policy around its only task.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44</a:t>
            </a:fld>
            <a:endParaRPr lang="en-US" dirty="0"/>
          </a:p>
        </p:txBody>
      </p:sp>
    </p:spTree>
    <p:extLst>
      <p:ext uri="{BB962C8B-B14F-4D97-AF65-F5344CB8AC3E}">
        <p14:creationId xmlns:p14="http://schemas.microsoft.com/office/powerpoint/2010/main" val="3420936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DTN is</a:t>
            </a:r>
            <a:r>
              <a:rPr lang="en-US" baseline="0" dirty="0" smtClean="0"/>
              <a:t> entry point for data from multi-facility workflows – use the right tool for the right job</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45</a:t>
            </a:fld>
            <a:endParaRPr lang="en-US" dirty="0"/>
          </a:p>
        </p:txBody>
      </p:sp>
    </p:spTree>
    <p:extLst>
      <p:ext uri="{BB962C8B-B14F-4D97-AF65-F5344CB8AC3E}">
        <p14:creationId xmlns:p14="http://schemas.microsoft.com/office/powerpoint/2010/main" val="3762528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AE1E7-10E2-CF4A-8695-3E65350C7070}" type="slidenum">
              <a:rPr lang="en-US"/>
              <a:pPr/>
              <a:t>46</a:t>
            </a:fld>
            <a:endParaRPr lang="en-US"/>
          </a:p>
        </p:txBody>
      </p:sp>
      <p:sp>
        <p:nvSpPr>
          <p:cNvPr id="330754" name="Rectangle 2"/>
          <p:cNvSpPr>
            <a:spLocks noGrp="1" noRot="1" noChangeAspect="1" noChangeArrowheads="1"/>
          </p:cNvSpPr>
          <p:nvPr>
            <p:ph type="sldImg"/>
          </p:nvPr>
        </p:nvSpPr>
        <p:spPr bwMode="auto">
          <a:xfrm>
            <a:off x="338138" y="677863"/>
            <a:ext cx="6165850" cy="3468687"/>
          </a:xfrm>
          <a:prstGeom prst="rect">
            <a:avLst/>
          </a:prstGeom>
          <a:solidFill>
            <a:srgbClr val="FFFFFF"/>
          </a:solidFill>
          <a:ln>
            <a:solidFill>
              <a:srgbClr val="000000"/>
            </a:solidFill>
            <a:miter lim="800000"/>
            <a:headEnd/>
            <a:tailEnd/>
          </a:ln>
        </p:spPr>
      </p:sp>
      <p:sp>
        <p:nvSpPr>
          <p:cNvPr id="330755" name="Rectangle 3"/>
          <p:cNvSpPr>
            <a:spLocks noGrp="1" noChangeArrowheads="1"/>
          </p:cNvSpPr>
          <p:nvPr>
            <p:ph type="body" idx="1"/>
          </p:nvPr>
        </p:nvSpPr>
        <p:spPr bwMode="auto">
          <a:xfrm>
            <a:off x="902081" y="4373285"/>
            <a:ext cx="5036613" cy="407168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Comparison of legacy and recommended tools.</a:t>
            </a:r>
          </a:p>
          <a:p>
            <a:endParaRPr lang="en-US" dirty="0" smtClean="0"/>
          </a:p>
          <a:p>
            <a:r>
              <a:rPr lang="en-US" dirty="0" smtClean="0"/>
              <a:t>Note that rsync over</a:t>
            </a:r>
            <a:r>
              <a:rPr lang="en-US" baseline="0" dirty="0" smtClean="0"/>
              <a:t> HPN-SSH is reasonable in a 1Gbps environment – if you are stuck with rsync over SSH, at least use HPN-SSH.</a:t>
            </a:r>
          </a:p>
          <a:p>
            <a:endParaRPr lang="en-US" baseline="0" dirty="0" smtClean="0"/>
          </a:p>
          <a:p>
            <a:r>
              <a:rPr lang="en-US" dirty="0" smtClean="0"/>
              <a:t>Globus is now deployed at</a:t>
            </a:r>
            <a:r>
              <a:rPr lang="en-US" baseline="0" dirty="0" smtClean="0"/>
              <a:t> a large number of major scientific sites – the basic data transfer functionality is free.</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47</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Networks</a:t>
            </a:r>
            <a:r>
              <a:rPr lang="en-US" baseline="0" dirty="0" smtClean="0"/>
              <a:t> are key.  However, the user interface runs on systems at the edges.</a:t>
            </a:r>
          </a:p>
          <a:p>
            <a:endParaRPr lang="en-US" baseline="0" dirty="0" smtClean="0"/>
          </a:p>
          <a:p>
            <a:r>
              <a:rPr lang="en-US" baseline="0" dirty="0" smtClean="0"/>
              <a:t>The ordered list of important items is derived from the users of the network:</a:t>
            </a:r>
          </a:p>
          <a:p>
            <a:pPr marL="0" indent="0">
              <a:buFontTx/>
              <a:buNone/>
            </a:pPr>
            <a:r>
              <a:rPr lang="en-US" baseline="0" dirty="0" smtClean="0"/>
              <a:t>1) If a tool doesn’t behave correctly, the tool is broken – get another tool</a:t>
            </a:r>
            <a:endParaRPr lang="en-US" baseline="0" dirty="0"/>
          </a:p>
          <a:p>
            <a:pPr marL="0" indent="0">
              <a:buFontTx/>
              <a:buNone/>
            </a:pPr>
            <a:r>
              <a:rPr lang="en-US" baseline="0" dirty="0" smtClean="0"/>
              <a:t>2) If the tool doesn’t behave consistently, I can’t organize my life</a:t>
            </a:r>
          </a:p>
          <a:p>
            <a:pPr marL="0" indent="0">
              <a:buFontTx/>
              <a:buNone/>
            </a:pPr>
            <a:r>
              <a:rPr lang="en-US" baseline="0" dirty="0" smtClean="0"/>
              <a:t>3) Among the tools that behave correctly and consistently, choose the tool with the required performance that is easiest to use</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a:t>
            </a:fld>
            <a:endParaRPr lang="en-US" dirty="0"/>
          </a:p>
        </p:txBody>
      </p:sp>
    </p:spTree>
    <p:extLst>
      <p:ext uri="{BB962C8B-B14F-4D97-AF65-F5344CB8AC3E}">
        <p14:creationId xmlns:p14="http://schemas.microsoft.com/office/powerpoint/2010/main" val="4937159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You</a:t>
            </a:r>
            <a:r>
              <a:rPr lang="en-US" baseline="0" dirty="0" smtClean="0"/>
              <a:t> can still have really tight security if you need really tight security – just do it in a way that does not cause performance problems for traffic permitted by policy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49</a:t>
            </a:fld>
            <a:endParaRPr lang="en-US" dirty="0"/>
          </a:p>
        </p:txBody>
      </p:sp>
    </p:spTree>
    <p:extLst>
      <p:ext uri="{BB962C8B-B14F-4D97-AF65-F5344CB8AC3E}">
        <p14:creationId xmlns:p14="http://schemas.microsoft.com/office/powerpoint/2010/main" val="2266767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Packets do not traverse a firewall</a:t>
            </a:r>
            <a:r>
              <a:rPr lang="en-US" baseline="0" dirty="0" smtClean="0"/>
              <a:t> device</a:t>
            </a:r>
          </a:p>
          <a:p>
            <a:endParaRPr lang="en-US" baseline="0" dirty="0" smtClean="0"/>
          </a:p>
          <a:p>
            <a:r>
              <a:rPr lang="en-US" baseline="0" dirty="0" smtClean="0"/>
              <a:t>Firewalls are typically engineered very differently than routers and switches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50</a:t>
            </a:fld>
            <a:endParaRPr lang="en-US" dirty="0"/>
          </a:p>
        </p:txBody>
      </p:sp>
    </p:spTree>
    <p:extLst>
      <p:ext uri="{BB962C8B-B14F-4D97-AF65-F5344CB8AC3E}">
        <p14:creationId xmlns:p14="http://schemas.microsoft.com/office/powerpoint/2010/main" val="10679918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Each</a:t>
            </a:r>
            <a:r>
              <a:rPr lang="en-US" baseline="0" dirty="0" smtClean="0"/>
              <a:t> individual processor is typically a fraction of link speed (e.g. eight 1.25Gbps processors for a 10G firewall)</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51</a:t>
            </a:fld>
            <a:endParaRPr lang="en-US" dirty="0"/>
          </a:p>
        </p:txBody>
      </p:sp>
    </p:spTree>
    <p:extLst>
      <p:ext uri="{BB962C8B-B14F-4D97-AF65-F5344CB8AC3E}">
        <p14:creationId xmlns:p14="http://schemas.microsoft.com/office/powerpoint/2010/main" val="280235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As an element of network design, the enterprise firewall is a poor fit for</a:t>
            </a:r>
            <a:r>
              <a:rPr lang="en-US" baseline="0" dirty="0" smtClean="0"/>
              <a:t> high-performance scientific applications</a:t>
            </a:r>
          </a:p>
          <a:p>
            <a:endParaRPr lang="en-US" baseline="0" dirty="0" smtClean="0"/>
          </a:p>
          <a:p>
            <a:r>
              <a:rPr lang="en-US" baseline="0" dirty="0" smtClean="0"/>
              <a:t>Find another way to secure the high-performance scientific applications</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52</a:t>
            </a:fld>
            <a:endParaRPr lang="en-US" dirty="0"/>
          </a:p>
        </p:txBody>
      </p:sp>
    </p:spTree>
    <p:extLst>
      <p:ext uri="{BB962C8B-B14F-4D97-AF65-F5344CB8AC3E}">
        <p14:creationId xmlns:p14="http://schemas.microsoft.com/office/powerpoint/2010/main" val="296912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Enterprise</a:t>
            </a:r>
            <a:r>
              <a:rPr lang="en-US" baseline="0" dirty="0" smtClean="0"/>
              <a:t> firewall designers assume that everything is an email, a web browser, or streaming content</a:t>
            </a:r>
          </a:p>
          <a:p>
            <a:endParaRPr lang="en-US" baseline="0" dirty="0" smtClean="0"/>
          </a:p>
          <a:p>
            <a:r>
              <a:rPr lang="en-US" baseline="0" dirty="0" smtClean="0"/>
              <a:t>Science environments are more complex than that – they make use of the full set of capabilities available</a:t>
            </a:r>
          </a:p>
          <a:p>
            <a:endParaRPr lang="en-US" baseline="0" dirty="0" smtClean="0"/>
          </a:p>
          <a:p>
            <a:r>
              <a:rPr lang="en-US" baseline="0" dirty="0" smtClean="0"/>
              <a:t>If you violate the assumptions of an enterprise firewall, you experience denial of service – by design!</a:t>
            </a:r>
          </a:p>
          <a:p>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54</a:t>
            </a:fld>
            <a:endParaRPr lang="en-US" dirty="0"/>
          </a:p>
        </p:txBody>
      </p:sp>
    </p:spTree>
    <p:extLst>
      <p:ext uri="{BB962C8B-B14F-4D97-AF65-F5344CB8AC3E}">
        <p14:creationId xmlns:p14="http://schemas.microsoft.com/office/powerpoint/2010/main" val="2569391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Remember – we</a:t>
            </a:r>
            <a:r>
              <a:rPr lang="en-US" baseline="0" dirty="0" smtClean="0"/>
              <a:t> have mission requirements for high performance scientific data mobility, and business requirements for cost efficiency.  </a:t>
            </a:r>
          </a:p>
          <a:p>
            <a:endParaRPr lang="en-US" baseline="0" dirty="0" smtClean="0"/>
          </a:p>
          <a:p>
            <a:r>
              <a:rPr lang="en-US" baseline="0" dirty="0" smtClean="0"/>
              <a:t>A firewall mandate is an expensive solution that is a poor match for the task at hand and jeopardizes the scientific mission of the organization.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56</a:t>
            </a:fld>
            <a:endParaRPr lang="en-US" dirty="0"/>
          </a:p>
        </p:txBody>
      </p:sp>
    </p:spTree>
    <p:extLst>
      <p:ext uri="{BB962C8B-B14F-4D97-AF65-F5344CB8AC3E}">
        <p14:creationId xmlns:p14="http://schemas.microsoft.com/office/powerpoint/2010/main" val="34660955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57</a:t>
            </a:fld>
            <a:endParaRPr lang="en-US" dirty="0"/>
          </a:p>
        </p:txBody>
      </p:sp>
    </p:spTree>
    <p:extLst>
      <p:ext uri="{BB962C8B-B14F-4D97-AF65-F5344CB8AC3E}">
        <p14:creationId xmlns:p14="http://schemas.microsoft.com/office/powerpoint/2010/main" val="12190745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Real life</a:t>
            </a:r>
            <a:r>
              <a:rPr lang="en-US" baseline="0" dirty="0" smtClean="0"/>
              <a:t> example, in front of and in back of a firewall that was dramatically impacting performance  </a:t>
            </a:r>
          </a:p>
          <a:p>
            <a:endParaRPr lang="en-US" baseline="0" dirty="0" smtClean="0"/>
          </a:p>
          <a:p>
            <a:r>
              <a:rPr lang="en-US" baseline="0" dirty="0" smtClean="0"/>
              <a:t>perfSONAR is good at finding these issues</a:t>
            </a:r>
          </a:p>
          <a:p>
            <a:endParaRPr lang="en-US" baseline="0" dirty="0" smtClean="0"/>
          </a:p>
          <a:p>
            <a:r>
              <a:rPr lang="en-US" baseline="0" dirty="0" smtClean="0"/>
              <a:t>Engineers still have to take action to fix the problem</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58</a:t>
            </a:fld>
            <a:endParaRPr lang="en-US" dirty="0"/>
          </a:p>
        </p:txBody>
      </p:sp>
    </p:spTree>
    <p:extLst>
      <p:ext uri="{BB962C8B-B14F-4D97-AF65-F5344CB8AC3E}">
        <p14:creationId xmlns:p14="http://schemas.microsoft.com/office/powerpoint/2010/main" val="33730266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It will probably work better because the firewall isn’t doing that much for high-performance DTNs</a:t>
            </a:r>
            <a:r>
              <a:rPr lang="en-US" baseline="0" dirty="0" smtClean="0"/>
              <a:t> anyway</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59</a:t>
            </a:fld>
            <a:endParaRPr lang="en-US" dirty="0"/>
          </a:p>
        </p:txBody>
      </p:sp>
    </p:spTree>
    <p:extLst>
      <p:ext uri="{BB962C8B-B14F-4D97-AF65-F5344CB8AC3E}">
        <p14:creationId xmlns:p14="http://schemas.microsoft.com/office/powerpoint/2010/main" val="20457264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63</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application sees the network as</a:t>
            </a:r>
            <a:r>
              <a:rPr lang="en-US" baseline="0" dirty="0" smtClean="0"/>
              <a:t> a socket.</a:t>
            </a:r>
          </a:p>
          <a:p>
            <a:endParaRPr lang="en-US" baseline="0" dirty="0" smtClean="0"/>
          </a:p>
          <a:p>
            <a:r>
              <a:rPr lang="en-US" baseline="0" dirty="0" smtClean="0"/>
              <a:t>The socket interface does not provide path diagnostics or other troubleshooting information.</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TCP behaves as it does because of measures taken in the 1980s to fix the congestion collapse of the Internet</a:t>
            </a:r>
            <a:endParaRPr lang="en-US" dirty="0" smtClean="0"/>
          </a:p>
          <a:p>
            <a:endParaRPr lang="en-US" baseline="0" dirty="0" smtClean="0"/>
          </a:p>
          <a:p>
            <a:r>
              <a:rPr lang="en-US" baseline="0" dirty="0" smtClean="0"/>
              <a:t>TCP makes a promise to the application – TCP will get the data to the other end, or TCP will return an error.  TCP makes no promises about performance.</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a:t>
            </a:fld>
            <a:endParaRPr lang="en-US" dirty="0"/>
          </a:p>
        </p:txBody>
      </p:sp>
    </p:spTree>
    <p:extLst>
      <p:ext uri="{BB962C8B-B14F-4D97-AF65-F5344CB8AC3E}">
        <p14:creationId xmlns:p14="http://schemas.microsoft.com/office/powerpoint/2010/main" val="220982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trifecta of DMZ, DTN, and perfSONAR is sufficient if your users already</a:t>
            </a:r>
            <a:r>
              <a:rPr lang="en-US" baseline="0" dirty="0" smtClean="0"/>
              <a:t> understand</a:t>
            </a:r>
            <a:endParaRPr lang="en-US" dirty="0" smtClean="0"/>
          </a:p>
          <a:p>
            <a:endParaRPr lang="en-US" dirty="0" smtClean="0"/>
          </a:p>
          <a:p>
            <a:r>
              <a:rPr lang="en-US" dirty="0" smtClean="0"/>
              <a:t>If you want to do this right, include user</a:t>
            </a:r>
            <a:r>
              <a:rPr lang="en-US" baseline="0" dirty="0" smtClean="0"/>
              <a:t> engagement as an integral part of the Science DMZ so that users can be brought in - this is what ESnet does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64</a:t>
            </a:fld>
            <a:endParaRPr lang="en-US" dirty="0"/>
          </a:p>
        </p:txBody>
      </p:sp>
    </p:spTree>
    <p:extLst>
      <p:ext uri="{BB962C8B-B14F-4D97-AF65-F5344CB8AC3E}">
        <p14:creationId xmlns:p14="http://schemas.microsoft.com/office/powerpoint/2010/main" val="14016592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r>
              <a:rPr lang="en-US" baseline="0" dirty="0" smtClean="0"/>
              <a:t>The struggle in engagement – management, engineering, and users often have dug in on bad behavior.  </a:t>
            </a:r>
          </a:p>
          <a:p>
            <a:pPr marL="0" indent="0">
              <a:buFontTx/>
              <a:buNone/>
            </a:pPr>
            <a:endParaRPr lang="en-US" baseline="0" dirty="0" smtClean="0"/>
          </a:p>
          <a:p>
            <a:pPr marL="0" indent="0">
              <a:buFontTx/>
              <a:buNone/>
            </a:pPr>
            <a:r>
              <a:rPr lang="en-US" baseline="0" dirty="0" smtClean="0"/>
              <a:t>This amounts a capability gap – there is a disconnect from the capabilities of the network and the ability of the scientists to effectively use it</a:t>
            </a:r>
          </a:p>
          <a:p>
            <a:pPr marL="0" indent="0">
              <a:buFontTx/>
              <a:buNone/>
            </a:pPr>
            <a:endParaRPr lang="en-US" baseline="0" dirty="0" smtClean="0"/>
          </a:p>
          <a:p>
            <a:pPr marL="0" indent="0">
              <a:buFontTx/>
              <a:buNone/>
            </a:pPr>
            <a:r>
              <a:rPr lang="en-US" baseline="0" dirty="0" smtClean="0"/>
              <a:t>To fix this, we need to get everyone working toward a common goal:</a:t>
            </a:r>
          </a:p>
          <a:p>
            <a:pPr marL="0" indent="0">
              <a:buFontTx/>
              <a:buNone/>
            </a:pPr>
            <a:endParaRPr lang="en-US" baseline="0" dirty="0" smtClean="0"/>
          </a:p>
          <a:p>
            <a:pPr marL="0" indent="0">
              <a:buFontTx/>
              <a:buNone/>
            </a:pPr>
            <a:r>
              <a:rPr lang="en-US" baseline="0" dirty="0" smtClean="0"/>
              <a:t> - Management must fund and support the base needs of research</a:t>
            </a:r>
          </a:p>
          <a:p>
            <a:pPr marL="0" indent="0">
              <a:buFontTx/>
              <a:buNone/>
            </a:pPr>
            <a:endParaRPr lang="en-US" baseline="0" dirty="0" smtClean="0"/>
          </a:p>
          <a:p>
            <a:pPr marL="0" indent="0">
              <a:buFontTx/>
              <a:buNone/>
            </a:pPr>
            <a:r>
              <a:rPr lang="en-US" baseline="0" dirty="0" smtClean="0"/>
              <a:t> - IT is there to support the users in doing things correctly, and having all components work</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65</a:t>
            </a:fld>
            <a:endParaRPr lang="en-US" dirty="0"/>
          </a:p>
        </p:txBody>
      </p:sp>
    </p:spTree>
    <p:extLst>
      <p:ext uri="{BB962C8B-B14F-4D97-AF65-F5344CB8AC3E}">
        <p14:creationId xmlns:p14="http://schemas.microsoft.com/office/powerpoint/2010/main" val="22024857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66</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Single slide summary</a:t>
            </a:r>
            <a:endParaRPr lang="en-US" dirty="0"/>
          </a:p>
        </p:txBody>
      </p:sp>
      <p:sp>
        <p:nvSpPr>
          <p:cNvPr id="4" name="Slide Number Placeholder 3"/>
          <p:cNvSpPr>
            <a:spLocks noGrp="1"/>
          </p:cNvSpPr>
          <p:nvPr>
            <p:ph type="sldNum" sz="quarter" idx="10"/>
          </p:nvPr>
        </p:nvSpPr>
        <p:spPr/>
        <p:txBody>
          <a:bodyPr/>
          <a:lstStyle/>
          <a:p>
            <a:fld id="{350C9639-C0D2-A746-9AD6-FEE097F08E85}" type="slidenum">
              <a:rPr lang="en-US" smtClean="0"/>
              <a:pPr/>
              <a:t>69</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Go</a:t>
            </a:r>
            <a:r>
              <a:rPr lang="en-US" baseline="0" dirty="0" smtClean="0"/>
              <a:t> to next slide, speak to the diagram</a:t>
            </a:r>
          </a:p>
          <a:p>
            <a:endParaRPr lang="en-US" baseline="0" dirty="0" smtClean="0"/>
          </a:p>
          <a:p>
            <a:r>
              <a:rPr lang="en-US" baseline="0" dirty="0" smtClean="0"/>
              <a:t>The text on this slide is for people looking at the deck who are not present at the talk</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73</a:t>
            </a:fld>
            <a:endParaRPr lang="en-US" dirty="0"/>
          </a:p>
        </p:txBody>
      </p:sp>
    </p:spTree>
    <p:extLst>
      <p:ext uri="{BB962C8B-B14F-4D97-AF65-F5344CB8AC3E}">
        <p14:creationId xmlns:p14="http://schemas.microsoft.com/office/powerpoint/2010/main" val="30586316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a:buNone/>
            </a:pPr>
            <a:r>
              <a:rPr lang="en-US" dirty="0" smtClean="0"/>
              <a:t>Building A houses the border router – not much goes on there except the external connectivity</a:t>
            </a:r>
          </a:p>
          <a:p>
            <a:pPr>
              <a:buFont typeface="Arial"/>
              <a:buNone/>
            </a:pPr>
            <a:endParaRPr lang="en-US" dirty="0" smtClean="0"/>
          </a:p>
          <a:p>
            <a:pPr>
              <a:buFont typeface="Arial"/>
              <a:buNone/>
            </a:pPr>
            <a:r>
              <a:rPr lang="en-US" dirty="0" smtClean="0"/>
              <a:t>Lots of work happens in building B – so much that the processing is done with multiple processors to spread the load in an affordable way, and results are aggregated after</a:t>
            </a:r>
          </a:p>
          <a:p>
            <a:pPr>
              <a:buFont typeface="Arial"/>
              <a:buNone/>
            </a:pPr>
            <a:endParaRPr lang="en-US" dirty="0" smtClean="0"/>
          </a:p>
          <a:p>
            <a:pPr>
              <a:buFont typeface="Arial"/>
              <a:buNone/>
            </a:pPr>
            <a:r>
              <a:rPr lang="en-US" dirty="0" smtClean="0"/>
              <a:t>Building C is where we branch out to other buildings</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74</a:t>
            </a:fld>
            <a:endParaRPr lang="en-US" dirty="0"/>
          </a:p>
        </p:txBody>
      </p:sp>
    </p:spTree>
    <p:extLst>
      <p:ext uri="{BB962C8B-B14F-4D97-AF65-F5344CB8AC3E}">
        <p14:creationId xmlns:p14="http://schemas.microsoft.com/office/powerpoint/2010/main" val="28209850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gn="l" defTabSz="457200" rtl="0" eaLnBrk="0" fontAlgn="base" latinLnBrk="0" hangingPunct="0">
              <a:lnSpc>
                <a:spcPct val="100000"/>
              </a:lnSpc>
              <a:spcBef>
                <a:spcPts val="1200"/>
              </a:spcBef>
              <a:spcAft>
                <a:spcPct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rPr>
              <a:t>Now, convert the buildings into network devices</a:t>
            </a:r>
          </a:p>
          <a:p>
            <a:pPr marL="342900" marR="0" lvl="0" indent="-342900" algn="l" defTabSz="457200" rtl="0" eaLnBrk="0" fontAlgn="base" latinLnBrk="0" hangingPunct="0">
              <a:lnSpc>
                <a:spcPct val="100000"/>
              </a:lnSpc>
              <a:spcBef>
                <a:spcPts val="1200"/>
              </a:spcBef>
              <a:spcAft>
                <a:spcPct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endParaRPr>
          </a:p>
          <a:p>
            <a:pPr marL="342900" marR="0" lvl="0" indent="-342900" algn="l" defTabSz="457200" rtl="0" eaLnBrk="0" fontAlgn="base" latinLnBrk="0" hangingPunct="0">
              <a:lnSpc>
                <a:spcPct val="100000"/>
              </a:lnSpc>
              <a:spcBef>
                <a:spcPts val="1200"/>
              </a:spcBef>
              <a:spcAft>
                <a:spcPct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rPr>
              <a:t>Building A becomes a border router</a:t>
            </a:r>
          </a:p>
          <a:p>
            <a:pPr marL="342900" marR="0" lvl="0" indent="-342900" algn="l" defTabSz="457200" rtl="0" eaLnBrk="0" fontAlgn="base" latinLnBrk="0" hangingPunct="0">
              <a:lnSpc>
                <a:spcPct val="100000"/>
              </a:lnSpc>
              <a:spcBef>
                <a:spcPts val="1200"/>
              </a:spcBef>
              <a:spcAft>
                <a:spcPct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endParaRPr>
          </a:p>
          <a:p>
            <a:pPr marL="342900" marR="0" lvl="0" indent="-342900" algn="l" defTabSz="457200" rtl="0" eaLnBrk="0" fontAlgn="base" latinLnBrk="0" hangingPunct="0">
              <a:lnSpc>
                <a:spcPct val="100000"/>
              </a:lnSpc>
              <a:spcBef>
                <a:spcPts val="1200"/>
              </a:spcBef>
              <a:spcAft>
                <a:spcPct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rPr>
              <a:t>Building B becomes a firewall</a:t>
            </a:r>
          </a:p>
          <a:p>
            <a:pPr marL="342900" marR="0" lvl="0" indent="-342900" algn="l" defTabSz="457200" rtl="0" eaLnBrk="0" fontAlgn="base" latinLnBrk="0" hangingPunct="0">
              <a:lnSpc>
                <a:spcPct val="100000"/>
              </a:lnSpc>
              <a:spcBef>
                <a:spcPts val="1200"/>
              </a:spcBef>
              <a:spcAft>
                <a:spcPct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endParaRPr>
          </a:p>
          <a:p>
            <a:pPr marL="342900" marR="0" lvl="0" indent="-342900" algn="l" defTabSz="457200" rtl="0" eaLnBrk="0" fontAlgn="base" latinLnBrk="0" hangingPunct="0">
              <a:lnSpc>
                <a:spcPct val="100000"/>
              </a:lnSpc>
              <a:spcBef>
                <a:spcPts val="1200"/>
              </a:spcBef>
              <a:spcAft>
                <a:spcPct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rPr>
              <a:t>Building C becomes a core router</a:t>
            </a:r>
            <a:endPar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mn-cs"/>
            </a:endParaRPr>
          </a:p>
          <a:p>
            <a:pPr marL="0" marR="0" indent="0" algn="l" defTabSz="457200" rtl="0" eaLnBrk="0" fontAlgn="base" latinLnBrk="0" hangingPunct="0">
              <a:lnSpc>
                <a:spcPct val="100000"/>
              </a:lnSpc>
              <a:spcBef>
                <a:spcPct val="30000"/>
              </a:spcBef>
              <a:spcAft>
                <a:spcPct val="0"/>
              </a:spcAft>
              <a:buClrTx/>
              <a:buSzTx/>
              <a:buFont typeface="Arial"/>
              <a:buNone/>
              <a:tabLst/>
              <a:defRPr/>
            </a:pPr>
            <a:endParaRPr lang="en-US" dirty="0" smtClean="0"/>
          </a:p>
          <a:p>
            <a:pPr marL="1714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76</a:t>
            </a:fld>
            <a:endParaRPr lang="en-US" dirty="0"/>
          </a:p>
        </p:txBody>
      </p:sp>
    </p:spTree>
    <p:extLst>
      <p:ext uri="{BB962C8B-B14F-4D97-AF65-F5344CB8AC3E}">
        <p14:creationId xmlns:p14="http://schemas.microsoft.com/office/powerpoint/2010/main" val="25547511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you’re not allowed</a:t>
            </a:r>
            <a:r>
              <a:rPr lang="en-US" baseline="0" dirty="0" smtClean="0"/>
              <a:t> to look inside, this is all you see</a:t>
            </a:r>
          </a:p>
          <a:p>
            <a:endParaRPr lang="en-US" baseline="0" dirty="0" smtClean="0"/>
          </a:p>
          <a:p>
            <a:r>
              <a:rPr lang="en-US" baseline="0" dirty="0" smtClean="0"/>
              <a:t>This network is broken, but unless you know to go look you’ll never know why</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77</a:t>
            </a:fld>
            <a:endParaRPr lang="en-US" dirty="0"/>
          </a:p>
        </p:txBody>
      </p:sp>
    </p:spTree>
    <p:extLst>
      <p:ext uri="{BB962C8B-B14F-4D97-AF65-F5344CB8AC3E}">
        <p14:creationId xmlns:p14="http://schemas.microsoft.com/office/powerpoint/2010/main" val="19361720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Call this a</a:t>
            </a:r>
            <a:r>
              <a:rPr lang="en-US" baseline="0" dirty="0" smtClean="0"/>
              <a:t> ‘converged’ network, its what your local vendor rep will try to sell you  </a:t>
            </a:r>
          </a:p>
          <a:p>
            <a:endParaRPr lang="en-US" baseline="0" dirty="0" smtClean="0"/>
          </a:p>
          <a:p>
            <a:r>
              <a:rPr lang="en-US" baseline="0" dirty="0" smtClean="0"/>
              <a:t>Converged does not work for science – and we can point to the insertion of a fully tuned DTN host as the counter case.  The host can work well, but the network won’t due to things like congestion, buffering, security devices, etc. </a:t>
            </a:r>
          </a:p>
          <a:p>
            <a:endParaRPr lang="en-US" baseline="0" dirty="0" smtClean="0"/>
          </a:p>
          <a:p>
            <a:r>
              <a:rPr lang="en-US" baseline="0" dirty="0" smtClean="0"/>
              <a:t>This is what frustrates users most of all – they bought a new $20k server to run a high-performance tool, and they will be very mad when they get the same performance they would out of something 10 years old using SCP.  </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79</a:t>
            </a:fld>
            <a:endParaRPr lang="en-US" dirty="0"/>
          </a:p>
        </p:txBody>
      </p:sp>
    </p:spTree>
    <p:extLst>
      <p:ext uri="{BB962C8B-B14F-4D97-AF65-F5344CB8AC3E}">
        <p14:creationId xmlns:p14="http://schemas.microsoft.com/office/powerpoint/2010/main" val="817560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This is an annotated version of the plot from the Science DMZ paper</a:t>
            </a:r>
          </a:p>
          <a:p>
            <a:endParaRPr lang="en-US">
              <a:latin typeface="Arial" charset="0"/>
            </a:endParaRPr>
          </a:p>
          <a:p>
            <a:r>
              <a:rPr lang="en-US">
                <a:latin typeface="Arial" charset="0"/>
              </a:rPr>
              <a:t>Beyond your metro area, zero loss is essentially required for high performance</a:t>
            </a:r>
          </a:p>
          <a:p>
            <a:endParaRPr lang="en-US">
              <a:latin typeface="Arial" charset="0"/>
            </a:endParaRPr>
          </a:p>
          <a:p>
            <a:r>
              <a:rPr lang="en-US">
                <a:latin typeface="Arial" charset="0"/>
              </a:rPr>
              <a:t>Where are your collaborators?  Where are your users?</a:t>
            </a:r>
          </a:p>
          <a:p>
            <a:endParaRPr lang="en-US">
              <a:latin typeface="Arial" charset="0"/>
            </a:endParaRPr>
          </a:p>
          <a:p>
            <a:r>
              <a:rPr lang="en-US">
                <a:latin typeface="Arial" charset="0"/>
              </a:rPr>
              <a:t>When global collaboration is the norm, nobody can afford to be a local-only resource</a:t>
            </a:r>
          </a:p>
        </p:txBody>
      </p:sp>
      <p:sp>
        <p:nvSpPr>
          <p:cNvPr id="4" name="Slide Number Placeholder 3"/>
          <p:cNvSpPr>
            <a:spLocks noGrp="1"/>
          </p:cNvSpPr>
          <p:nvPr>
            <p:ph type="sldNum" sz="quarter" idx="5"/>
          </p:nvPr>
        </p:nvSpPr>
        <p:spPr/>
        <p:txBody>
          <a:bodyPr/>
          <a:lstStyle/>
          <a:p>
            <a:pPr>
              <a:defRPr/>
            </a:pPr>
            <a:fld id="{E84EA9B8-C164-A54A-A3B5-1C1D6329AEA5}"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Do</a:t>
            </a:r>
            <a:r>
              <a:rPr lang="en-US" baseline="0" dirty="0" smtClean="0"/>
              <a:t> not underestimate the value of three TCP improvements:</a:t>
            </a:r>
          </a:p>
          <a:p>
            <a:pPr marL="228600" indent="-228600">
              <a:buAutoNum type="arabicParenR"/>
            </a:pPr>
            <a:r>
              <a:rPr lang="en-US" baseline="0" dirty="0" smtClean="0"/>
              <a:t>RFC1323 (window scaling)</a:t>
            </a:r>
          </a:p>
          <a:p>
            <a:pPr marL="228600" indent="-228600">
              <a:buAutoNum type="arabicParenR"/>
            </a:pPr>
            <a:r>
              <a:rPr lang="en-US" baseline="0" dirty="0" smtClean="0"/>
              <a:t>Kernel autotuning</a:t>
            </a:r>
          </a:p>
          <a:p>
            <a:pPr marL="228600" indent="-228600">
              <a:buAutoNum type="arabicParenR"/>
            </a:pPr>
            <a:r>
              <a:rPr lang="en-US" baseline="0" dirty="0" smtClean="0"/>
              <a:t>Improved congestion algorithms</a:t>
            </a:r>
          </a:p>
          <a:p>
            <a:pPr marL="228600" indent="-228600">
              <a:buAutoNum type="arabicParenR"/>
            </a:pPr>
            <a:endParaRPr lang="en-US" baseline="0" dirty="0" smtClean="0"/>
          </a:p>
          <a:p>
            <a:pPr marL="0" indent="0">
              <a:buNone/>
            </a:pPr>
            <a:r>
              <a:rPr lang="en-US" baseline="0" dirty="0" smtClean="0"/>
              <a:t>However, loss + latency is still a performance killer.</a:t>
            </a:r>
          </a:p>
          <a:p>
            <a:pPr marL="0" indent="0">
              <a:buNone/>
            </a:pPr>
            <a:r>
              <a:rPr lang="en-US" baseline="0" dirty="0" smtClean="0"/>
              <a:t>TCP must be accommodated – this is our job as engineers and architects</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8</a:t>
            </a:fld>
            <a:endParaRPr lang="en-US" dirty="0"/>
          </a:p>
        </p:txBody>
      </p:sp>
    </p:spTree>
    <p:extLst>
      <p:ext uri="{BB962C8B-B14F-4D97-AF65-F5344CB8AC3E}">
        <p14:creationId xmlns:p14="http://schemas.microsoft.com/office/powerpoint/2010/main" val="413322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order to accommodate TCP, we need a pragmatic</a:t>
            </a:r>
            <a:r>
              <a:rPr lang="en-US" baseline="0" dirty="0" smtClean="0"/>
              <a:t> engineering solution that:</a:t>
            </a:r>
          </a:p>
          <a:p>
            <a:pPr marL="228600" indent="-228600">
              <a:buAutoNum type="arabicParenR"/>
            </a:pPr>
            <a:r>
              <a:rPr lang="en-US" baseline="0" dirty="0" smtClean="0"/>
              <a:t>Addresses the needs</a:t>
            </a:r>
          </a:p>
          <a:p>
            <a:pPr marL="228600" indent="-228600">
              <a:buAutoNum type="arabicParenR"/>
            </a:pPr>
            <a:r>
              <a:rPr lang="en-US" baseline="0" dirty="0" smtClean="0"/>
              <a:t>Is implementable given financial, policy, and cultural constraints</a:t>
            </a:r>
          </a:p>
          <a:p>
            <a:pPr marL="228600" indent="-228600">
              <a:buAutoNum type="arabicParenR"/>
            </a:pPr>
            <a:r>
              <a:rPr lang="en-US" baseline="0" dirty="0" smtClean="0"/>
              <a:t>Can be defended – we cannot ignore security</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9</a:t>
            </a:fld>
            <a:endParaRPr lang="en-US" dirty="0"/>
          </a:p>
        </p:txBody>
      </p:sp>
    </p:spTree>
    <p:extLst>
      <p:ext uri="{BB962C8B-B14F-4D97-AF65-F5344CB8AC3E}">
        <p14:creationId xmlns:p14="http://schemas.microsoft.com/office/powerpoint/2010/main" val="186174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10</a:t>
            </a:fld>
            <a:endParaRPr lang="en-US" dirty="0"/>
          </a:p>
        </p:txBody>
      </p:sp>
    </p:spTree>
    <p:extLst>
      <p:ext uri="{BB962C8B-B14F-4D97-AF65-F5344CB8AC3E}">
        <p14:creationId xmlns:p14="http://schemas.microsoft.com/office/powerpoint/2010/main" val="539960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97819"/>
            <a:ext cx="7762875" cy="1102519"/>
          </a:xfrm>
        </p:spPr>
        <p:txBody>
          <a:bodyPr/>
          <a:lstStyle>
            <a:lvl1pPr>
              <a:defRPr sz="4400" b="0"/>
            </a:lvl1pPr>
          </a:lstStyle>
          <a:p>
            <a:r>
              <a:rPr lang="en-US" dirty="0" smtClean="0"/>
              <a:t>Click to edit Master title style</a:t>
            </a:r>
            <a:endParaRPr lang="en-US" dirty="0"/>
          </a:p>
        </p:txBody>
      </p:sp>
      <p:sp>
        <p:nvSpPr>
          <p:cNvPr id="3" name="Subtitle 2"/>
          <p:cNvSpPr>
            <a:spLocks noGrp="1"/>
          </p:cNvSpPr>
          <p:nvPr>
            <p:ph type="subTitle" idx="1"/>
          </p:nvPr>
        </p:nvSpPr>
        <p:spPr>
          <a:xfrm>
            <a:off x="914401" y="2901951"/>
            <a:ext cx="3597275" cy="993775"/>
          </a:xfrm>
        </p:spPr>
        <p:txBody>
          <a:bodyPr anchor="b" anchorCtr="0">
            <a:noAutofit/>
          </a:bodyPr>
          <a:lstStyle>
            <a:lvl1pPr marL="0" indent="0" algn="l">
              <a:spcBef>
                <a:spcPts val="0"/>
              </a:spcBef>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06FCC22-31A9-5F4D-8313-F772C1EE39BB}" type="datetime1">
              <a:rPr lang="en-US" smtClean="0"/>
              <a:pPr/>
              <a:t>7/16/15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sp>
        <p:nvSpPr>
          <p:cNvPr id="11" name="Text Placeholder 10"/>
          <p:cNvSpPr>
            <a:spLocks noGrp="1"/>
          </p:cNvSpPr>
          <p:nvPr>
            <p:ph type="body" sz="quarter" idx="13"/>
          </p:nvPr>
        </p:nvSpPr>
        <p:spPr>
          <a:xfrm>
            <a:off x="5116514" y="2901553"/>
            <a:ext cx="3570287" cy="994172"/>
          </a:xfrm>
        </p:spPr>
        <p:txBody>
          <a:bodyPr anchor="b" anchorCtr="0">
            <a:noAutofit/>
          </a:bodyPr>
          <a:lstStyle>
            <a:lvl1pPr marL="0" indent="0">
              <a:buNone/>
              <a:defRPr sz="1400"/>
            </a:lvl1pPr>
            <a:lvl2pPr marL="230188" indent="0">
              <a:buNone/>
              <a:defRPr sz="1400"/>
            </a:lvl2pPr>
            <a:lvl3pPr marL="458787" indent="0">
              <a:buNone/>
              <a:defRPr sz="1400"/>
            </a:lvl3pPr>
            <a:lvl4pPr marL="684212" indent="0">
              <a:buNone/>
              <a:defRPr sz="1400"/>
            </a:lvl4pPr>
            <a:lvl5pPr marL="912812" indent="0">
              <a:buNone/>
              <a:defRPr sz="1400"/>
            </a:lvl5pPr>
          </a:lstStyle>
          <a:p>
            <a:pPr lvl="0"/>
            <a:r>
              <a:rPr lang="en-US" dirty="0" smtClean="0"/>
              <a:t>Click to edit Master text styles</a:t>
            </a:r>
          </a:p>
        </p:txBody>
      </p:sp>
      <p:pic>
        <p:nvPicPr>
          <p:cNvPr id="12" name="Picture 11" descr="ESnet_Logo_Head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4333" y="651933"/>
            <a:ext cx="3288792" cy="960120"/>
          </a:xfrm>
          <a:prstGeom prst="rect">
            <a:avLst/>
          </a:prstGeom>
        </p:spPr>
      </p:pic>
      <p:pic>
        <p:nvPicPr>
          <p:cNvPr id="13" name="Picture 12" descr="DOE_logo.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01038" y="4219194"/>
            <a:ext cx="1572768" cy="524256"/>
          </a:xfrm>
          <a:prstGeom prst="rect">
            <a:avLst/>
          </a:prstGeom>
        </p:spPr>
      </p:pic>
      <p:pic>
        <p:nvPicPr>
          <p:cNvPr id="14" name="Picture 13" descr="Lab_Logo.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768971" y="4054602"/>
            <a:ext cx="908304" cy="688848"/>
          </a:xfrm>
          <a:prstGeom prst="rect">
            <a:avLst/>
          </a:prstGeom>
        </p:spPr>
      </p:pic>
    </p:spTree>
    <p:extLst>
      <p:ext uri="{BB962C8B-B14F-4D97-AF65-F5344CB8AC3E}">
        <p14:creationId xmlns:p14="http://schemas.microsoft.com/office/powerpoint/2010/main" val="195586066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E0BEA20-4296-1F41-B5C0-947026B7619C}" type="datetime1">
              <a:rPr lang="en-US" smtClean="0"/>
              <a:pPr/>
              <a:t>7/16/15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16188782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922985"/>
            <a:ext cx="7772400" cy="1021556"/>
          </a:xfrm>
        </p:spPr>
        <p:txBody>
          <a:bodyPr anchor="t"/>
          <a:lstStyle>
            <a:lvl1pPr algn="l">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1593058"/>
            <a:ext cx="7772400" cy="1125140"/>
          </a:xfrm>
        </p:spPr>
        <p:txBody>
          <a:bodyPr tIns="45720" bIns="182880" anchor="b">
            <a:no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1ACAC24-F311-C548-8BA4-8A2499F6EF02}" type="datetime1">
              <a:rPr lang="en-US" smtClean="0"/>
              <a:pPr/>
              <a:t>7/16/15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sp>
        <p:nvSpPr>
          <p:cNvPr id="8" name="Rectangle 7"/>
          <p:cNvSpPr/>
          <p:nvPr userDrawn="1"/>
        </p:nvSpPr>
        <p:spPr>
          <a:xfrm>
            <a:off x="0" y="0"/>
            <a:ext cx="137160" cy="513636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8" descr="ESnet_Logo_Foot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9144" y="4499805"/>
            <a:ext cx="1210056" cy="362712"/>
          </a:xfrm>
          <a:prstGeom prst="rect">
            <a:avLst/>
          </a:prstGeom>
        </p:spPr>
      </p:pic>
    </p:spTree>
    <p:extLst>
      <p:ext uri="{BB962C8B-B14F-4D97-AF65-F5344CB8AC3E}">
        <p14:creationId xmlns:p14="http://schemas.microsoft.com/office/powerpoint/2010/main" val="304917724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261122"/>
          </a:xfrm>
        </p:spPr>
        <p:txBody>
          <a:bodyPr/>
          <a:lstStyle>
            <a:lvl1pPr marL="228600" indent="-228600">
              <a:defRPr sz="2000"/>
            </a:lvl1pPr>
            <a:lvl2pPr marL="457200" indent="-228600">
              <a:buClr>
                <a:schemeClr val="tx1"/>
              </a:buClr>
              <a:defRPr sz="1800"/>
            </a:lvl2pPr>
            <a:lvl3pPr marL="685800" indent="-228600">
              <a:buClr>
                <a:schemeClr val="tx1"/>
              </a:buClr>
              <a:defRPr sz="1600"/>
            </a:lvl3pPr>
            <a:lvl4pPr marL="914400" indent="-228600">
              <a:buClr>
                <a:schemeClr val="tx1"/>
              </a:buClr>
              <a:defRPr sz="1200"/>
            </a:lvl4pPr>
            <a:lvl5pPr marL="1143000" indent="-228600">
              <a:buClr>
                <a:schemeClr val="tx1"/>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261122"/>
          </a:xfrm>
        </p:spPr>
        <p:txBody>
          <a:bodyPr/>
          <a:lstStyle>
            <a:lvl1pPr marL="228600" indent="-228600">
              <a:defRPr sz="2000"/>
            </a:lvl1pPr>
            <a:lvl2pPr marL="457200" indent="-228600">
              <a:buClr>
                <a:schemeClr val="tx1"/>
              </a:buClr>
              <a:defRPr sz="1800"/>
            </a:lvl2pPr>
            <a:lvl3pPr marL="685800" indent="-228600">
              <a:buClr>
                <a:schemeClr val="tx1"/>
              </a:buClr>
              <a:defRPr sz="1600"/>
            </a:lvl3pPr>
            <a:lvl4pPr marL="914400" indent="-228600">
              <a:buClr>
                <a:schemeClr val="tx1"/>
              </a:buClr>
              <a:defRPr sz="1200"/>
            </a:lvl4pPr>
            <a:lvl5pPr marL="1143000" indent="-228600">
              <a:buClr>
                <a:schemeClr val="tx1"/>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8F92CCB-F61C-654B-AF4D-73C61C68761F}" type="datetime1">
              <a:rPr lang="en-US" smtClean="0"/>
              <a:pPr/>
              <a:t>7/16/15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319866980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830116"/>
          </a:xfrm>
        </p:spPr>
        <p:txBody>
          <a:bodyPr/>
          <a:lstStyle>
            <a:lvl1pPr>
              <a:defRPr sz="2000"/>
            </a:lvl1pPr>
            <a:lvl2pPr marL="457200" indent="-228600">
              <a:defRPr sz="1800"/>
            </a:lvl2pPr>
            <a:lvl3pPr marL="685800" indent="-228600">
              <a:defRPr sz="16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830116"/>
          </a:xfrm>
        </p:spPr>
        <p:txBody>
          <a:bodyPr/>
          <a:lstStyle>
            <a:lvl1pPr>
              <a:defRPr sz="2000"/>
            </a:lvl1pPr>
            <a:lvl2pPr marL="457200" indent="-228600">
              <a:defRPr sz="1800"/>
            </a:lvl2pPr>
            <a:lvl3pPr marL="685800" indent="-228600">
              <a:defRPr sz="16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BE3FF4A-E192-594D-85D2-961A895021F6}" type="datetime1">
              <a:rPr lang="en-US" smtClean="0"/>
              <a:pPr/>
              <a:t>7/16/15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361381624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3101F21-67A6-0545-9EC8-D77229149F1E}" type="datetime1">
              <a:rPr lang="en-US" smtClean="0"/>
              <a:pPr/>
              <a:t>7/16/15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43897204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AB53A-4226-394C-9866-06ECB09BE5AD}" type="datetime1">
              <a:rPr lang="en-US" smtClean="0"/>
              <a:pPr/>
              <a:t>7/16/15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181263399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258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30275" y="4862517"/>
            <a:ext cx="1685925" cy="273844"/>
          </a:xfrm>
          <a:prstGeom prst="rect">
            <a:avLst/>
          </a:prstGeom>
        </p:spPr>
        <p:txBody>
          <a:bodyPr vert="horz" lIns="91440" tIns="45720" rIns="91440" bIns="45720" rtlCol="0" anchor="ctr"/>
          <a:lstStyle>
            <a:lvl1pPr algn="l">
              <a:defRPr sz="900">
                <a:solidFill>
                  <a:schemeClr val="tx1">
                    <a:lumMod val="50000"/>
                  </a:schemeClr>
                </a:solidFill>
                <a:latin typeface="Calibri"/>
                <a:cs typeface="Calibri"/>
              </a:defRPr>
            </a:lvl1pPr>
          </a:lstStyle>
          <a:p>
            <a:fld id="{FCE69097-F061-2345-96E4-2074114512F2}" type="datetime1">
              <a:rPr lang="en-US" smtClean="0"/>
              <a:pPr/>
              <a:t>7/16/15</a:t>
            </a:fld>
            <a:endParaRPr lang="en-US" dirty="0"/>
          </a:p>
        </p:txBody>
      </p:sp>
      <p:sp>
        <p:nvSpPr>
          <p:cNvPr id="5" name="Footer Placeholder 4"/>
          <p:cNvSpPr>
            <a:spLocks noGrp="1"/>
          </p:cNvSpPr>
          <p:nvPr>
            <p:ph type="ftr" sz="quarter" idx="3"/>
          </p:nvPr>
        </p:nvSpPr>
        <p:spPr>
          <a:xfrm>
            <a:off x="4572000" y="4862517"/>
            <a:ext cx="4114800" cy="273844"/>
          </a:xfrm>
          <a:prstGeom prst="rect">
            <a:avLst/>
          </a:prstGeom>
        </p:spPr>
        <p:txBody>
          <a:bodyPr vert="horz" lIns="91440" tIns="45720" rIns="91440" bIns="45720" rtlCol="0" anchor="ctr"/>
          <a:lstStyle>
            <a:lvl1pPr algn="r">
              <a:defRPr sz="900">
                <a:solidFill>
                  <a:schemeClr val="tx1">
                    <a:lumMod val="50000"/>
                  </a:schemeClr>
                </a:solidFill>
                <a:latin typeface="Calibri"/>
                <a:cs typeface="Calibri"/>
              </a:defRPr>
            </a:lvl1pPr>
          </a:lstStyle>
          <a:p>
            <a:endParaRPr lang="en-US" dirty="0"/>
          </a:p>
        </p:txBody>
      </p:sp>
      <p:sp>
        <p:nvSpPr>
          <p:cNvPr id="6" name="Slide Number Placeholder 5"/>
          <p:cNvSpPr>
            <a:spLocks noGrp="1"/>
          </p:cNvSpPr>
          <p:nvPr>
            <p:ph type="sldNum" sz="quarter" idx="4"/>
          </p:nvPr>
        </p:nvSpPr>
        <p:spPr>
          <a:xfrm>
            <a:off x="457201" y="4862517"/>
            <a:ext cx="447675" cy="273844"/>
          </a:xfrm>
          <a:prstGeom prst="rect">
            <a:avLst/>
          </a:prstGeom>
        </p:spPr>
        <p:txBody>
          <a:bodyPr vert="horz" lIns="91440" tIns="45720" rIns="91440" bIns="45720" rtlCol="0" anchor="ctr"/>
          <a:lstStyle>
            <a:lvl1pPr algn="l">
              <a:defRPr sz="900">
                <a:solidFill>
                  <a:schemeClr val="tx1">
                    <a:lumMod val="50000"/>
                  </a:schemeClr>
                </a:solidFill>
                <a:latin typeface="Calibri"/>
                <a:cs typeface="Calibri"/>
              </a:defRPr>
            </a:lvl1pPr>
          </a:lstStyle>
          <a:p>
            <a:fld id="{487710A0-C33E-CC45-8305-B897475A1CD7}" type="slidenum">
              <a:rPr lang="en-US" smtClean="0"/>
              <a:pPr/>
              <a:t>‹#›</a:t>
            </a:fld>
            <a:endParaRPr lang="en-US" dirty="0"/>
          </a:p>
        </p:txBody>
      </p:sp>
      <p:sp>
        <p:nvSpPr>
          <p:cNvPr id="8" name="Rectangle 7"/>
          <p:cNvSpPr/>
          <p:nvPr userDrawn="1"/>
        </p:nvSpPr>
        <p:spPr>
          <a:xfrm>
            <a:off x="0" y="0"/>
            <a:ext cx="137160" cy="513636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8" descr="ESnet_Logo_Footer.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603744" y="4458514"/>
            <a:ext cx="1210056" cy="362712"/>
          </a:xfrm>
          <a:prstGeom prst="rect">
            <a:avLst/>
          </a:prstGeom>
        </p:spPr>
      </p:pic>
    </p:spTree>
    <p:extLst>
      <p:ext uri="{BB962C8B-B14F-4D97-AF65-F5344CB8AC3E}">
        <p14:creationId xmlns:p14="http://schemas.microsoft.com/office/powerpoint/2010/main" val="246388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xmlns:p14="http://schemas.microsoft.com/office/powerpoint/2010/main" id="1" dur="indefinite" restart="never" nodeType="tmRoot"/>
      </p:par>
    </p:tnLst>
  </p:timing>
  <p:hf hdr="0"/>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lumMod val="50000"/>
          </a:schemeClr>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lumMod val="50000"/>
          </a:schemeClr>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lumMod val="50000"/>
          </a:schemeClr>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lumMod val="50000"/>
          </a:schemeClr>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fasterdata.es.net" TargetMode="External"/><Relationship Id="rId3" Type="http://schemas.openxmlformats.org/officeDocument/2006/relationships/hyperlink" Target="https://creativecommons.org/licenses/by-nc-nd/4.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hyperlink" Target="https://creativecommons.org/licenses/by-nc-nd/4.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hyperlink" Target="https://creativecommons.org/licenses/by-nc-nd/4.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hyperlink" Target="https://creativecommons.org/licenses/by-nc-nd/4.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hyperlink" Target="https://creativecommons.org/licenses/by-nc-nd/4.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hyperlink" Target="https://creativecommons.org/licenses/by-nc-nd/4.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hyperlink" Target="https://creativecommons.org/licenses/by-nc-nd/4.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3" Type="http://schemas.openxmlformats.org/officeDocument/2006/relationships/hyperlink" Target="http://people.ucsc.edu/~warner/buffer.html" TargetMode="External"/><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5" Type="http://schemas.openxmlformats.org/officeDocument/2006/relationships/image" Target="../media/image22.gi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5" Type="http://schemas.openxmlformats.org/officeDocument/2006/relationships/image" Target="../media/image22.gi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hyperlink" Target="mailto:engage@es.net" TargetMode="External"/><Relationship Id="rId7" Type="http://schemas.openxmlformats.org/officeDocument/2006/relationships/hyperlink" Target="https://creativecommons.org/licenses/by-nc-nd/4.0/" TargetMode="External"/><Relationship Id="rId8" Type="http://schemas.openxmlformats.org/officeDocument/2006/relationships/image" Target="../media/image22.gi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5" Type="http://schemas.openxmlformats.org/officeDocument/2006/relationships/image" Target="../media/image22.gi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hyperlink" Target="http://fasterdata.es.net/fasterdata-home/requirements-and-expectations/" TargetMode="External"/><Relationship Id="rId4" Type="http://schemas.openxmlformats.org/officeDocument/2006/relationships/image" Target="../media/image6.png"/><Relationship Id="rId5" Type="http://schemas.openxmlformats.org/officeDocument/2006/relationships/hyperlink" Target="mailto:engage@es.net" TargetMode="External"/><Relationship Id="rId6"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6" Type="http://schemas.openxmlformats.org/officeDocument/2006/relationships/image" Target="../media/image22.gif"/><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3" Type="http://schemas.openxmlformats.org/officeDocument/2006/relationships/hyperlink" Target="http://stats.es.net/ServicesDirectory/" TargetMode="External"/><Relationship Id="rId4" Type="http://schemas.openxmlformats.org/officeDocument/2006/relationships/image" Target="../media/image27.png"/><Relationship Id="rId5" Type="http://schemas.openxmlformats.org/officeDocument/2006/relationships/hyperlink" Target="mailto:engage@es.net" TargetMode="External"/><Relationship Id="rId6" Type="http://schemas.openxmlformats.org/officeDocument/2006/relationships/hyperlink" Target="https://creativecommons.org/licenses/by-nc-nd/4.0/" TargetMode="External"/><Relationship Id="rId7" Type="http://schemas.openxmlformats.org/officeDocument/2006/relationships/image" Target="../media/image22.gif"/><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3" Type="http://schemas.openxmlformats.org/officeDocument/2006/relationships/hyperlink" Target="http://ps-dashboard.es.net" TargetMode="External"/><Relationship Id="rId4" Type="http://schemas.openxmlformats.org/officeDocument/2006/relationships/image" Target="../media/image28.png"/><Relationship Id="rId5" Type="http://schemas.openxmlformats.org/officeDocument/2006/relationships/hyperlink" Target="mailto:engage@es.net" TargetMode="External"/><Relationship Id="rId6" Type="http://schemas.openxmlformats.org/officeDocument/2006/relationships/hyperlink" Target="https://creativecommons.org/licenses/by-nc-nd/4.0/" TargetMode="External"/><Relationship Id="rId7" Type="http://schemas.openxmlformats.org/officeDocument/2006/relationships/image" Target="../media/image22.gif"/><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5.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hyperlink" Target="https://creativecommons.org/licenses/by-nc-nd/4.0/"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1.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2.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hyperlink" Target="https://creativecommons.org/licenses/by-nc-nd/4.0/"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hyperlink" Target="https://creativecommons.org/licenses/by-nc-nd/4.0/"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7.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hyperlink" Target="mailto:engage@es.net" TargetMode="External"/><Relationship Id="rId6"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9.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hyperlink" Target="http://www.bro-ids.org/documentation/cluster.html" TargetMode="External"/><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hyperlink" Target="http://bro-ids.org/"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hyperlink" Target="https://creativecommons.org/licenses/by-nc-nd/4.0/"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hyperlink" Target="https://creativecommons.org/licenses/by-nc-nd/4.0/"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4.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66.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hyperlink" Target="https://creativecommons.org/licenses/by-nc-nd/4.0/"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hyperlink" Target="https://creativecommons.org/licenses/by-nc-nd/4.0/"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fasterdata.es.net/science-dmz/" TargetMode="External"/><Relationship Id="rId4" Type="http://schemas.openxmlformats.org/officeDocument/2006/relationships/image" Target="../media/image22.gif"/><Relationship Id="rId5" Type="http://schemas.openxmlformats.org/officeDocument/2006/relationships/image" Target="../media/image33.png"/><Relationship Id="rId6" Type="http://schemas.openxmlformats.org/officeDocument/2006/relationships/image" Target="../media/image29.png"/><Relationship Id="rId7" Type="http://schemas.openxmlformats.org/officeDocument/2006/relationships/hyperlink" Target="mailto:engage@es.net" TargetMode="External"/><Relationship Id="rId8"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3" Type="http://schemas.openxmlformats.org/officeDocument/2006/relationships/hyperlink" Target="http://www.es.net/assets/pubs_presos/sc13sciDMZ-final.pdf" TargetMode="External"/><Relationship Id="rId4" Type="http://schemas.openxmlformats.org/officeDocument/2006/relationships/hyperlink" Target="https://gab.es.net/mailman/listinfo/sciencedmz" TargetMode="External"/><Relationship Id="rId5" Type="http://schemas.openxmlformats.org/officeDocument/2006/relationships/hyperlink" Target="http://fasterdata.es.net/performance-testing/perfsonar/" TargetMode="External"/><Relationship Id="rId6" Type="http://schemas.openxmlformats.org/officeDocument/2006/relationships/hyperlink" Target="http://www.perfsonar.net" TargetMode="External"/><Relationship Id="rId7" Type="http://schemas.openxmlformats.org/officeDocument/2006/relationships/hyperlink" Target="mailto:engage@es.net" TargetMode="External"/><Relationship Id="rId8"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hyperlink" Target="http://fasterdata.es.net/"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my.es.net/" TargetMode="External"/><Relationship Id="rId4" Type="http://schemas.openxmlformats.org/officeDocument/2006/relationships/hyperlink" Target="http://www.es.net/" TargetMode="External"/><Relationship Id="rId5" Type="http://schemas.openxmlformats.org/officeDocument/2006/relationships/hyperlink" Target="http://fasterdata.es.net" TargetMode="External"/><Relationship Id="rId6" Type="http://schemas.openxmlformats.org/officeDocument/2006/relationships/hyperlink" Target="https://creativecommons.org/licenses/by-nc-nd/4.0/" TargetMode="External"/><Relationship Id="rId1" Type="http://schemas.openxmlformats.org/officeDocument/2006/relationships/slideLayout" Target="../slideLayouts/slideLayout1.xml"/><Relationship Id="rId2" Type="http://schemas.openxmlformats.org/officeDocument/2006/relationships/hyperlink" Target="http://fasterdata.es.net/"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hyperlink" Target="https://creativecommons.org/licenses/by-nc-nd/4.0/"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4.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hyperlink" Target="https://creativecommons.org/licenses/by-nc-nd/4.0/"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7.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hyperlink" Target="https://creativecommons.org/licenses/by-nc-nd/4.0/"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8.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79880"/>
            <a:ext cx="7762875" cy="1562100"/>
          </a:xfrm>
        </p:spPr>
        <p:txBody>
          <a:bodyPr/>
          <a:lstStyle/>
          <a:p>
            <a:r>
              <a:rPr lang="en-US" sz="3600" dirty="0" smtClean="0"/>
              <a:t>The Science DMZ</a:t>
            </a:r>
            <a:r>
              <a:rPr lang="en-US" sz="3600" baseline="30000" dirty="0" smtClean="0">
                <a:solidFill>
                  <a:srgbClr val="FF0000"/>
                </a:solidFill>
              </a:rPr>
              <a:t>*</a:t>
            </a:r>
            <a:r>
              <a:rPr lang="en-US" dirty="0" smtClean="0"/>
              <a:t>: </a:t>
            </a:r>
            <a:r>
              <a:rPr lang="en-US" sz="3600" dirty="0" smtClean="0"/>
              <a:t>A Network Design Pattern for Data-Intensive Science</a:t>
            </a:r>
            <a:endParaRPr lang="en-US" sz="3600" dirty="0"/>
          </a:p>
        </p:txBody>
      </p:sp>
      <p:sp>
        <p:nvSpPr>
          <p:cNvPr id="3" name="Subtitle 2"/>
          <p:cNvSpPr>
            <a:spLocks noGrp="1"/>
          </p:cNvSpPr>
          <p:nvPr>
            <p:ph type="subTitle" idx="1"/>
          </p:nvPr>
        </p:nvSpPr>
        <p:spPr>
          <a:xfrm>
            <a:off x="914400" y="2978151"/>
            <a:ext cx="3912903" cy="993775"/>
          </a:xfrm>
        </p:spPr>
        <p:txBody>
          <a:bodyPr>
            <a:noAutofit/>
          </a:bodyPr>
          <a:lstStyle/>
          <a:p>
            <a:pPr>
              <a:spcBef>
                <a:spcPts val="300"/>
              </a:spcBef>
              <a:spcAft>
                <a:spcPts val="300"/>
              </a:spcAft>
            </a:pPr>
            <a:r>
              <a:rPr lang="en-US" sz="1800" dirty="0" smtClean="0"/>
              <a:t>Energy Sciences Network (ESnet)</a:t>
            </a:r>
          </a:p>
          <a:p>
            <a:pPr>
              <a:spcBef>
                <a:spcPts val="300"/>
              </a:spcBef>
              <a:spcAft>
                <a:spcPts val="300"/>
              </a:spcAft>
            </a:pPr>
            <a:r>
              <a:rPr lang="en-US" sz="1800" dirty="0" smtClean="0"/>
              <a:t>Lawrence Berkeley National Laboratory</a:t>
            </a:r>
          </a:p>
        </p:txBody>
      </p:sp>
      <p:sp>
        <p:nvSpPr>
          <p:cNvPr id="6" name="Text Placeholder 5"/>
          <p:cNvSpPr>
            <a:spLocks noGrp="1"/>
          </p:cNvSpPr>
          <p:nvPr>
            <p:ph type="body" sz="quarter" idx="13"/>
          </p:nvPr>
        </p:nvSpPr>
        <p:spPr>
          <a:xfrm>
            <a:off x="5116514" y="2977753"/>
            <a:ext cx="3570287" cy="994172"/>
          </a:xfrm>
        </p:spPr>
        <p:txBody>
          <a:bodyPr/>
          <a:lstStyle/>
          <a:p>
            <a:r>
              <a:rPr lang="en-US" dirty="0" smtClean="0"/>
              <a:t>Last Updated July 16</a:t>
            </a:r>
            <a:r>
              <a:rPr lang="en-US" baseline="30000" dirty="0" smtClean="0"/>
              <a:t>th</a:t>
            </a:r>
            <a:r>
              <a:rPr lang="en-US" dirty="0" smtClean="0"/>
              <a:t>, 2015</a:t>
            </a:r>
            <a:endParaRPr lang="en-US" dirty="0"/>
          </a:p>
        </p:txBody>
      </p:sp>
      <p:cxnSp>
        <p:nvCxnSpPr>
          <p:cNvPr id="5" name="Straight Connector 4"/>
          <p:cNvCxnSpPr/>
          <p:nvPr/>
        </p:nvCxnSpPr>
        <p:spPr>
          <a:xfrm>
            <a:off x="4827303" y="2985080"/>
            <a:ext cx="0" cy="96321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0" y="4912668"/>
            <a:ext cx="3824798" cy="246221"/>
          </a:xfrm>
          <a:prstGeom prst="rect">
            <a:avLst/>
          </a:prstGeom>
          <a:noFill/>
        </p:spPr>
        <p:txBody>
          <a:bodyPr wrap="none" rtlCol="0">
            <a:spAutoFit/>
          </a:bodyPr>
          <a:lstStyle/>
          <a:p>
            <a:pPr marL="228600" indent="-228600">
              <a:spcBef>
                <a:spcPts val="880"/>
              </a:spcBef>
              <a:buClr>
                <a:srgbClr val="2DB2CF"/>
              </a:buClr>
            </a:pPr>
            <a:r>
              <a:rPr lang="en-US" sz="1000" dirty="0">
                <a:solidFill>
                  <a:srgbClr val="FF0000"/>
                </a:solidFill>
              </a:rPr>
              <a:t>*</a:t>
            </a:r>
            <a:r>
              <a:rPr lang="en-US" sz="1000" dirty="0">
                <a:solidFill>
                  <a:srgbClr val="58585B"/>
                </a:solidFill>
              </a:rPr>
              <a:t> </a:t>
            </a:r>
            <a:r>
              <a:rPr lang="en-US" sz="1000" b="1" i="1" dirty="0">
                <a:solidFill>
                  <a:srgbClr val="58585B"/>
                </a:solidFill>
              </a:rPr>
              <a:t>Science DMZ </a:t>
            </a:r>
            <a:r>
              <a:rPr lang="en-US" sz="1000" dirty="0">
                <a:solidFill>
                  <a:srgbClr val="58585B"/>
                </a:solidFill>
              </a:rPr>
              <a:t>is a trademark of The Energy Sciences Network (ESnet)</a:t>
            </a:r>
            <a:endParaRPr lang="en-US" sz="1000" dirty="0" smtClean="0">
              <a:solidFill>
                <a:srgbClr val="58585B"/>
              </a:solidFill>
            </a:endParaRPr>
          </a:p>
        </p:txBody>
      </p:sp>
      <p:sp>
        <p:nvSpPr>
          <p:cNvPr id="8" name="TextBox 7"/>
          <p:cNvSpPr txBox="1"/>
          <p:nvPr/>
        </p:nvSpPr>
        <p:spPr>
          <a:xfrm>
            <a:off x="4634107" y="0"/>
            <a:ext cx="4509893" cy="1200328"/>
          </a:xfrm>
          <a:prstGeom prst="rect">
            <a:avLst/>
          </a:prstGeom>
          <a:noFill/>
        </p:spPr>
        <p:txBody>
          <a:bodyPr wrap="square" rtlCol="0">
            <a:spAutoFit/>
          </a:bodyPr>
          <a:lstStyle/>
          <a:p>
            <a:r>
              <a:rPr lang="en-US" sz="800" dirty="0"/>
              <a:t>This document is a result of work by ESnet for the </a:t>
            </a:r>
            <a:r>
              <a:rPr lang="en-US" sz="800" dirty="0" err="1"/>
              <a:t>Fasterdata</a:t>
            </a:r>
            <a:r>
              <a:rPr lang="en-US" sz="800" dirty="0"/>
              <a:t> knowledgebase (</a:t>
            </a:r>
            <a:r>
              <a:rPr lang="en-US" sz="800" dirty="0">
                <a:hlinkClick r:id="rId2"/>
              </a:rPr>
              <a:t>http://</a:t>
            </a:r>
            <a:r>
              <a:rPr lang="en-US" sz="800" dirty="0" smtClean="0">
                <a:hlinkClick r:id="rId2"/>
              </a:rPr>
              <a:t>fasterdata.es.net</a:t>
            </a:r>
            <a:r>
              <a:rPr lang="en-US" sz="800" dirty="0" smtClean="0"/>
              <a:t>) </a:t>
            </a:r>
            <a:r>
              <a:rPr lang="en-US" sz="800" dirty="0"/>
              <a:t>and is licensed under CC BY-NC-ND 4.0 (</a:t>
            </a:r>
            <a:r>
              <a:rPr lang="en-US" sz="800" dirty="0">
                <a:hlinkClick r:id="rId3"/>
              </a:rPr>
              <a:t>https://creativecommons.org/licenses/by-nc-nd/4.0</a:t>
            </a:r>
            <a:r>
              <a:rPr lang="en-US" sz="800" dirty="0" smtClean="0">
                <a:hlinkClick r:id="rId3"/>
              </a:rPr>
              <a:t>/</a:t>
            </a:r>
            <a:r>
              <a:rPr lang="en-US" sz="800" dirty="0" smtClean="0"/>
              <a:t>)</a:t>
            </a:r>
            <a:r>
              <a:rPr lang="en-US" sz="800" dirty="0"/>
              <a:t>. </a:t>
            </a:r>
          </a:p>
          <a:p>
            <a:endParaRPr lang="en-US" sz="800" dirty="0"/>
          </a:p>
          <a:p>
            <a:r>
              <a:rPr lang="en-US" sz="800" dirty="0"/>
              <a:t>© 2015, The Regents of the University of California, through Lawrence Berkeley National Laboratory (subject to receipt of any required approvals from the U.S. Dept. of Energy).  All rights reserved.</a:t>
            </a:r>
          </a:p>
          <a:p>
            <a:endParaRPr lang="en-US" sz="800" dirty="0"/>
          </a:p>
          <a:p>
            <a:r>
              <a:rPr lang="en-US" sz="800" b="1" i="1" dirty="0"/>
              <a:t>NOTICE</a:t>
            </a:r>
            <a:r>
              <a:rPr lang="en-US" sz="800" dirty="0"/>
              <a:t>.  This material is owned by the U.S. Department of Energy.  As such, the U.S. Government has been granted for itself and others acting on its behalf a paid-up, nonexclusive, irrevocable, worldwide license in the material to reproduce, prepare derivative works, and perform publicly and display publicly. </a:t>
            </a:r>
          </a:p>
        </p:txBody>
      </p:sp>
    </p:spTree>
    <p:extLst>
      <p:ext uri="{BB962C8B-B14F-4D97-AF65-F5344CB8AC3E}">
        <p14:creationId xmlns:p14="http://schemas.microsoft.com/office/powerpoint/2010/main" val="22083549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dirty="0" smtClean="0"/>
              <a:t>Science DMZ Motivation and Introduction</a:t>
            </a:r>
          </a:p>
          <a:p>
            <a:pPr>
              <a:buFont typeface="Arial"/>
              <a:buChar char="•"/>
            </a:pPr>
            <a:r>
              <a:rPr lang="en-US" dirty="0" smtClean="0">
                <a:solidFill>
                  <a:srgbClr val="FF6600"/>
                </a:solidFill>
              </a:rPr>
              <a:t>Science DMZ Architecture</a:t>
            </a:r>
          </a:p>
          <a:p>
            <a:pPr>
              <a:buFont typeface="Arial"/>
              <a:buChar char="•"/>
            </a:pPr>
            <a:r>
              <a:rPr lang="en-US" dirty="0"/>
              <a:t>Network </a:t>
            </a:r>
            <a:r>
              <a:rPr lang="en-US" dirty="0" smtClean="0"/>
              <a:t>Monitoring</a:t>
            </a:r>
          </a:p>
          <a:p>
            <a:pPr>
              <a:buFont typeface="Arial"/>
              <a:buChar char="•"/>
            </a:pPr>
            <a:r>
              <a:rPr lang="en-US" dirty="0" smtClean="0"/>
              <a:t>Data Transfer Nodes &amp; Applications</a:t>
            </a:r>
          </a:p>
          <a:p>
            <a:pPr>
              <a:buFont typeface="Arial"/>
              <a:buChar char="•"/>
            </a:pPr>
            <a:r>
              <a:rPr lang="en-US" dirty="0" smtClean="0"/>
              <a:t>Science DMZ Security</a:t>
            </a:r>
          </a:p>
          <a:p>
            <a:pPr>
              <a:buFont typeface="Arial"/>
              <a:buChar char="•"/>
            </a:pPr>
            <a:r>
              <a:rPr lang="en-US" dirty="0"/>
              <a:t>User </a:t>
            </a:r>
            <a:r>
              <a:rPr lang="en-US" dirty="0" smtClean="0"/>
              <a:t>Engagement</a:t>
            </a:r>
          </a:p>
          <a:p>
            <a:pPr>
              <a:buFont typeface="Arial"/>
              <a:buChar char="•"/>
            </a:pPr>
            <a:r>
              <a:rPr lang="en-US" dirty="0" smtClean="0"/>
              <a:t>Wrap Up</a:t>
            </a:r>
          </a:p>
          <a:p>
            <a:pPr marL="0" indent="0"/>
            <a:endParaRPr lang="en-US" dirty="0" smtClean="0"/>
          </a:p>
          <a:p>
            <a:pPr marL="0" indent="0"/>
            <a:endParaRPr lang="en-US" dirty="0" smtClean="0"/>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10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26366514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967857" y="1200151"/>
            <a:ext cx="2633711" cy="2406649"/>
            <a:chOff x="2875677" y="1600201"/>
            <a:chExt cx="2633711" cy="2528156"/>
          </a:xfrm>
        </p:grpSpPr>
        <p:sp>
          <p:nvSpPr>
            <p:cNvPr id="23" name="Freeform 22"/>
            <p:cNvSpPr/>
            <p:nvPr/>
          </p:nvSpPr>
          <p:spPr>
            <a:xfrm>
              <a:off x="2875677" y="1600201"/>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25121" tIns="426720" rIns="325119" bIns="914400" numCol="1" spcCol="1270" anchor="ctr" anchorCtr="0">
              <a:noAutofit/>
            </a:bodyPr>
            <a:lstStyle/>
            <a:p>
              <a:pPr lvl="0" algn="ctr" defTabSz="2622550">
                <a:lnSpc>
                  <a:spcPct val="90000"/>
                </a:lnSpc>
                <a:spcBef>
                  <a:spcPct val="0"/>
                </a:spcBef>
                <a:spcAft>
                  <a:spcPct val="35000"/>
                </a:spcAft>
              </a:pPr>
              <a:endParaRPr lang="en-US" kern="1200" dirty="0"/>
            </a:p>
          </p:txBody>
        </p:sp>
        <p:sp>
          <p:nvSpPr>
            <p:cNvPr id="27" name="TextBox 26"/>
            <p:cNvSpPr txBox="1"/>
            <p:nvPr/>
          </p:nvSpPr>
          <p:spPr>
            <a:xfrm>
              <a:off x="3238501" y="2347222"/>
              <a:ext cx="1930398" cy="1354217"/>
            </a:xfrm>
            <a:prstGeom prst="rect">
              <a:avLst/>
            </a:prstGeom>
            <a:noFill/>
          </p:spPr>
          <p:txBody>
            <a:bodyPr wrap="square" rtlCol="0">
              <a:spAutoFit/>
            </a:bodyPr>
            <a:lstStyle/>
            <a:p>
              <a:pPr algn="ctr"/>
              <a:r>
                <a:rPr lang="en-US" sz="2000" dirty="0" smtClean="0"/>
                <a:t>Dedicated Systems for Data Transfer</a:t>
              </a:r>
              <a:endParaRPr lang="en-US" sz="2000" dirty="0"/>
            </a:p>
          </p:txBody>
        </p:sp>
      </p:grpSp>
      <p:grpSp>
        <p:nvGrpSpPr>
          <p:cNvPr id="3" name="Group 2"/>
          <p:cNvGrpSpPr/>
          <p:nvPr/>
        </p:nvGrpSpPr>
        <p:grpSpPr>
          <a:xfrm>
            <a:off x="1651002" y="2523484"/>
            <a:ext cx="2633711" cy="2414634"/>
            <a:chOff x="1651001" y="3364645"/>
            <a:chExt cx="2633711" cy="2528156"/>
          </a:xfrm>
        </p:grpSpPr>
        <p:sp>
          <p:nvSpPr>
            <p:cNvPr id="25" name="Freeform 24"/>
            <p:cNvSpPr/>
            <p:nvPr/>
          </p:nvSpPr>
          <p:spPr>
            <a:xfrm>
              <a:off x="1651001" y="33646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29617" tIns="629920" rIns="745743"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28" name="TextBox 27"/>
            <p:cNvSpPr txBox="1"/>
            <p:nvPr/>
          </p:nvSpPr>
          <p:spPr>
            <a:xfrm>
              <a:off x="2037478" y="4203700"/>
              <a:ext cx="1930398" cy="943848"/>
            </a:xfrm>
            <a:prstGeom prst="rect">
              <a:avLst/>
            </a:prstGeom>
            <a:noFill/>
          </p:spPr>
          <p:txBody>
            <a:bodyPr wrap="square" rtlCol="0">
              <a:spAutoFit/>
            </a:bodyPr>
            <a:lstStyle/>
            <a:p>
              <a:pPr algn="ctr"/>
              <a:r>
                <a:rPr lang="en-US" sz="2000" dirty="0" smtClean="0"/>
                <a:t>Network Architecture</a:t>
              </a:r>
              <a:endParaRPr lang="en-US" sz="2000" dirty="0"/>
            </a:p>
          </p:txBody>
        </p:sp>
      </p:grpSp>
      <p:grpSp>
        <p:nvGrpSpPr>
          <p:cNvPr id="7" name="Group 6"/>
          <p:cNvGrpSpPr/>
          <p:nvPr/>
        </p:nvGrpSpPr>
        <p:grpSpPr>
          <a:xfrm>
            <a:off x="3980577" y="2584689"/>
            <a:ext cx="2633711" cy="2558811"/>
            <a:chOff x="3948446" y="3263045"/>
            <a:chExt cx="2633711" cy="2528156"/>
          </a:xfrm>
        </p:grpSpPr>
        <p:sp>
          <p:nvSpPr>
            <p:cNvPr id="24" name="Freeform 23"/>
            <p:cNvSpPr/>
            <p:nvPr/>
          </p:nvSpPr>
          <p:spPr>
            <a:xfrm>
              <a:off x="3948446" y="32630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45744" tIns="629920" rIns="229616"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29" name="TextBox 28"/>
            <p:cNvSpPr txBox="1"/>
            <p:nvPr/>
          </p:nvSpPr>
          <p:spPr>
            <a:xfrm>
              <a:off x="4314442" y="3929338"/>
              <a:ext cx="1930398" cy="1354217"/>
            </a:xfrm>
            <a:prstGeom prst="rect">
              <a:avLst/>
            </a:prstGeom>
            <a:noFill/>
          </p:spPr>
          <p:txBody>
            <a:bodyPr wrap="square" rtlCol="0">
              <a:spAutoFit/>
            </a:bodyPr>
            <a:lstStyle/>
            <a:p>
              <a:pPr algn="ctr"/>
              <a:r>
                <a:rPr lang="en-US" sz="2000" dirty="0" smtClean="0"/>
                <a:t>Performance Testing &amp; Measurement</a:t>
              </a:r>
              <a:endParaRPr lang="en-US" sz="2000" dirty="0"/>
            </a:p>
          </p:txBody>
        </p:sp>
      </p:grpSp>
      <p:sp>
        <p:nvSpPr>
          <p:cNvPr id="8" name="TextBox 7"/>
          <p:cNvSpPr txBox="1"/>
          <p:nvPr/>
        </p:nvSpPr>
        <p:spPr>
          <a:xfrm>
            <a:off x="745356" y="3192673"/>
            <a:ext cx="2317689" cy="1231106"/>
          </a:xfrm>
          <a:prstGeom prst="rect">
            <a:avLst/>
          </a:prstGeom>
          <a:noFill/>
        </p:spPr>
        <p:txBody>
          <a:bodyPr wrap="square" rtlCol="0">
            <a:spAutoFit/>
          </a:bodyPr>
          <a:lstStyle/>
          <a:p>
            <a:pPr marL="0" lvl="1"/>
            <a:r>
              <a:rPr lang="en-US" dirty="0"/>
              <a:t>Data Transfer </a:t>
            </a:r>
            <a:r>
              <a:rPr lang="en-US" dirty="0" smtClean="0"/>
              <a:t>Node</a:t>
            </a:r>
          </a:p>
          <a:p>
            <a:pPr marL="285750" indent="-285750">
              <a:buFont typeface="Arial"/>
              <a:buChar char="•"/>
            </a:pPr>
            <a:r>
              <a:rPr lang="en-US" sz="1400" dirty="0"/>
              <a:t>High performance</a:t>
            </a:r>
          </a:p>
          <a:p>
            <a:pPr marL="285750" indent="-285750">
              <a:buFont typeface="Arial"/>
              <a:buChar char="•"/>
            </a:pPr>
            <a:r>
              <a:rPr lang="en-US" sz="1400" dirty="0" smtClean="0"/>
              <a:t>Configured specifically for </a:t>
            </a:r>
            <a:r>
              <a:rPr lang="en-US" sz="1400" dirty="0"/>
              <a:t>data transfer</a:t>
            </a:r>
          </a:p>
          <a:p>
            <a:pPr marL="285750" indent="-285750">
              <a:buFont typeface="Arial"/>
              <a:buChar char="•"/>
            </a:pPr>
            <a:r>
              <a:rPr lang="en-US" sz="1400" dirty="0"/>
              <a:t>Proper tools</a:t>
            </a:r>
          </a:p>
        </p:txBody>
      </p:sp>
      <p:sp>
        <p:nvSpPr>
          <p:cNvPr id="16" name="TextBox 15"/>
          <p:cNvSpPr txBox="1"/>
          <p:nvPr/>
        </p:nvSpPr>
        <p:spPr>
          <a:xfrm>
            <a:off x="3320662" y="3200400"/>
            <a:ext cx="2381638" cy="1877437"/>
          </a:xfrm>
          <a:prstGeom prst="rect">
            <a:avLst/>
          </a:prstGeom>
          <a:noFill/>
        </p:spPr>
        <p:txBody>
          <a:bodyPr wrap="square" rtlCol="0">
            <a:spAutoFit/>
          </a:bodyPr>
          <a:lstStyle/>
          <a:p>
            <a:pPr lvl="0"/>
            <a:r>
              <a:rPr lang="en-US" dirty="0">
                <a:solidFill>
                  <a:prstClr val="black"/>
                </a:solidFill>
              </a:rPr>
              <a:t>Science DMZ</a:t>
            </a:r>
          </a:p>
          <a:p>
            <a:pPr marL="285750" lvl="0" indent="-285750">
              <a:buFont typeface="Arial"/>
              <a:buChar char="•"/>
            </a:pPr>
            <a:r>
              <a:rPr lang="en-US" sz="1400" dirty="0">
                <a:solidFill>
                  <a:prstClr val="black"/>
                </a:solidFill>
              </a:rPr>
              <a:t>Dedicated </a:t>
            </a:r>
            <a:r>
              <a:rPr lang="en-US" sz="1400" dirty="0" smtClean="0">
                <a:solidFill>
                  <a:prstClr val="black"/>
                </a:solidFill>
              </a:rPr>
              <a:t>network </a:t>
            </a:r>
            <a:r>
              <a:rPr lang="en-US" sz="1400" dirty="0">
                <a:solidFill>
                  <a:prstClr val="black"/>
                </a:solidFill>
              </a:rPr>
              <a:t>location for high-speed data resources</a:t>
            </a:r>
          </a:p>
          <a:p>
            <a:pPr marL="285750" lvl="0" indent="-285750">
              <a:buFont typeface="Arial"/>
              <a:buChar char="•"/>
            </a:pPr>
            <a:r>
              <a:rPr lang="en-US" sz="1400" dirty="0">
                <a:solidFill>
                  <a:prstClr val="black"/>
                </a:solidFill>
              </a:rPr>
              <a:t>Appropriate security</a:t>
            </a:r>
          </a:p>
          <a:p>
            <a:pPr marL="285750" lvl="0" indent="-285750">
              <a:buFont typeface="Arial"/>
              <a:buChar char="•"/>
            </a:pPr>
            <a:r>
              <a:rPr lang="en-US" sz="1400" dirty="0">
                <a:solidFill>
                  <a:prstClr val="black"/>
                </a:solidFill>
              </a:rPr>
              <a:t>Easy to deploy - no need to redesign the whole network</a:t>
            </a:r>
          </a:p>
        </p:txBody>
      </p:sp>
      <p:sp>
        <p:nvSpPr>
          <p:cNvPr id="17" name="TextBox 16"/>
          <p:cNvSpPr txBox="1"/>
          <p:nvPr/>
        </p:nvSpPr>
        <p:spPr>
          <a:xfrm>
            <a:off x="5939274" y="3183148"/>
            <a:ext cx="2315726" cy="1446550"/>
          </a:xfrm>
          <a:prstGeom prst="rect">
            <a:avLst/>
          </a:prstGeom>
          <a:noFill/>
        </p:spPr>
        <p:txBody>
          <a:bodyPr wrap="square" rtlCol="0">
            <a:spAutoFit/>
          </a:bodyPr>
          <a:lstStyle/>
          <a:p>
            <a:r>
              <a:rPr lang="en-US" dirty="0" err="1" smtClean="0"/>
              <a:t>perfSONAR</a:t>
            </a:r>
            <a:r>
              <a:rPr lang="en-US" dirty="0" smtClean="0"/>
              <a:t>            </a:t>
            </a:r>
          </a:p>
          <a:p>
            <a:pPr marL="285750" indent="-285750">
              <a:buFont typeface="Arial"/>
              <a:buChar char="•"/>
            </a:pPr>
            <a:r>
              <a:rPr lang="en-US" sz="1400" dirty="0" smtClean="0"/>
              <a:t>Enables fault isolation</a:t>
            </a:r>
          </a:p>
          <a:p>
            <a:pPr marL="285750" indent="-285750">
              <a:buFont typeface="Arial"/>
              <a:buChar char="•"/>
            </a:pPr>
            <a:r>
              <a:rPr lang="en-US" sz="1400" dirty="0" smtClean="0"/>
              <a:t>Verify </a:t>
            </a:r>
            <a:r>
              <a:rPr lang="en-US" sz="1400" dirty="0"/>
              <a:t>correct operation</a:t>
            </a:r>
          </a:p>
          <a:p>
            <a:pPr marL="285750" indent="-285750">
              <a:buFont typeface="Arial"/>
              <a:buChar char="•"/>
            </a:pPr>
            <a:r>
              <a:rPr lang="en-US" sz="1400" dirty="0"/>
              <a:t>Widely </a:t>
            </a:r>
            <a:r>
              <a:rPr lang="en-US" sz="1400" dirty="0" smtClean="0"/>
              <a:t>deployed in ESnet and other networks, as well as sites and facilities</a:t>
            </a:r>
            <a:endParaRPr lang="en-US" sz="1400" dirty="0"/>
          </a:p>
        </p:txBody>
      </p:sp>
      <p:sp>
        <p:nvSpPr>
          <p:cNvPr id="18" name="Title 1"/>
          <p:cNvSpPr txBox="1">
            <a:spLocks/>
          </p:cNvSpPr>
          <p:nvPr/>
        </p:nvSpPr>
        <p:spPr bwMode="auto">
          <a:xfrm>
            <a:off x="609600" y="320279"/>
            <a:ext cx="70993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3200" dirty="0" smtClean="0"/>
              <a:t>The Science DMZ Design Pattern</a:t>
            </a:r>
            <a:endParaRPr lang="en-US" sz="3200" dirty="0"/>
          </a:p>
        </p:txBody>
      </p:sp>
      <p:sp>
        <p:nvSpPr>
          <p:cNvPr id="20"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11</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21"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3003552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59259E-6 L -0.27517 -2.59259E-6 " pathEditMode="relative" rAng="0" ptsTypes="AA">
                                      <p:cBhvr>
                                        <p:cTn id="6" dur="500" fill="hold"/>
                                        <p:tgtEl>
                                          <p:spTgt spid="6"/>
                                        </p:tgtEl>
                                        <p:attrNameLst>
                                          <p:attrName>ppt_x</p:attrName>
                                          <p:attrName>ppt_y</p:attrName>
                                        </p:attrNameLst>
                                      </p:cBhvr>
                                      <p:rCtr x="-13767" y="0"/>
                                    </p:animMotion>
                                  </p:childTnLst>
                                </p:cTn>
                              </p:par>
                            </p:childTnLst>
                          </p:cTn>
                        </p:par>
                        <p:par>
                          <p:cTn id="7" fill="hold">
                            <p:stCondLst>
                              <p:cond delay="500"/>
                            </p:stCondLst>
                            <p:childTnLst>
                              <p:par>
                                <p:cTn id="8" presetID="42" presetClass="path" presetSubtype="0" accel="50000" decel="50000" fill="hold" nodeType="afterEffect">
                                  <p:stCondLst>
                                    <p:cond delay="0"/>
                                  </p:stCondLst>
                                  <p:childTnLst>
                                    <p:animMotion origin="layout" path="M 3.61111E-6 1.11022E-16 L 0.1375 -0.25741 " pathEditMode="relative" rAng="0" ptsTypes="AA">
                                      <p:cBhvr>
                                        <p:cTn id="9" dur="500" fill="hold"/>
                                        <p:tgtEl>
                                          <p:spTgt spid="3"/>
                                        </p:tgtEl>
                                        <p:attrNameLst>
                                          <p:attrName>ppt_x</p:attrName>
                                          <p:attrName>ppt_y</p:attrName>
                                        </p:attrNameLst>
                                      </p:cBhvr>
                                      <p:rCtr x="6875" y="-12870"/>
                                    </p:animMotion>
                                  </p:childTnLst>
                                </p:cTn>
                              </p:par>
                            </p:childTnLst>
                          </p:cTn>
                        </p:par>
                        <p:par>
                          <p:cTn id="10" fill="hold">
                            <p:stCondLst>
                              <p:cond delay="1000"/>
                            </p:stCondLst>
                            <p:childTnLst>
                              <p:par>
                                <p:cTn id="11" presetID="42" presetClass="path" presetSubtype="0" accel="50000" decel="50000" fill="hold" nodeType="afterEffect">
                                  <p:stCondLst>
                                    <p:cond delay="0"/>
                                  </p:stCondLst>
                                  <p:childTnLst>
                                    <p:animMotion origin="layout" path="M 3.33333E-6 4.44444E-6 L 0.14791 -0.26899 " pathEditMode="relative" rAng="0" ptsTypes="AA">
                                      <p:cBhvr>
                                        <p:cTn id="12" dur="500" fill="hold"/>
                                        <p:tgtEl>
                                          <p:spTgt spid="7"/>
                                        </p:tgtEl>
                                        <p:attrNameLst>
                                          <p:attrName>ppt_x</p:attrName>
                                          <p:attrName>ppt_y</p:attrName>
                                        </p:attrNameLst>
                                      </p:cBhvr>
                                      <p:rCtr x="7396" y="-13449"/>
                                    </p:animMotion>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Abstract or Prototype Deployment</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Add-on to existing network infrastructure</a:t>
            </a:r>
          </a:p>
          <a:p>
            <a:pPr lvl="1"/>
            <a:r>
              <a:rPr lang="en-US" dirty="0" smtClean="0"/>
              <a:t>All that is required is a port on the border router</a:t>
            </a:r>
          </a:p>
          <a:p>
            <a:pPr lvl="1"/>
            <a:r>
              <a:rPr lang="en-US" dirty="0" smtClean="0"/>
              <a:t>Small footprint, pre-production commitment</a:t>
            </a:r>
          </a:p>
          <a:p>
            <a:r>
              <a:rPr lang="en-US" dirty="0" smtClean="0"/>
              <a:t>Easy to experiment with components and technologies</a:t>
            </a:r>
          </a:p>
          <a:p>
            <a:pPr lvl="1"/>
            <a:r>
              <a:rPr lang="en-US" dirty="0" smtClean="0"/>
              <a:t>DTN prototyping</a:t>
            </a:r>
          </a:p>
          <a:p>
            <a:pPr lvl="1"/>
            <a:r>
              <a:rPr lang="en-US" dirty="0" smtClean="0"/>
              <a:t>perfSONAR testing</a:t>
            </a:r>
          </a:p>
          <a:p>
            <a:r>
              <a:rPr lang="en-US" dirty="0" smtClean="0"/>
              <a:t>Limited scope makes security policy exceptions easy</a:t>
            </a:r>
          </a:p>
          <a:p>
            <a:pPr lvl="1"/>
            <a:r>
              <a:rPr lang="en-US" dirty="0" smtClean="0"/>
              <a:t>Only allow traffic from partners</a:t>
            </a:r>
          </a:p>
          <a:p>
            <a:pPr lvl="1"/>
            <a:r>
              <a:rPr lang="en-US" dirty="0" smtClean="0"/>
              <a:t>Add-on to production infrastructure – lower risk</a:t>
            </a:r>
            <a:endParaRPr lang="en-US" dirty="0"/>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12</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3"/>
              </a:rPr>
              <a:t>CC BY-NC-ND 4.0</a:t>
            </a:r>
            <a:r>
              <a:rPr lang="en-US" sz="800" dirty="0" smtClean="0">
                <a:ea typeface="+mn-ea"/>
                <a:cs typeface="+mn-cs"/>
              </a:rPr>
              <a:t> </a:t>
            </a:r>
          </a:p>
        </p:txBody>
      </p:sp>
    </p:spTree>
    <p:extLst>
      <p:ext uri="{BB962C8B-B14F-4D97-AF65-F5344CB8AC3E}">
        <p14:creationId xmlns:p14="http://schemas.microsoft.com/office/powerpoint/2010/main" val="40734089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39"/>
            <a:ext cx="7416800" cy="857250"/>
          </a:xfrm>
        </p:spPr>
        <p:txBody>
          <a:bodyPr/>
          <a:lstStyle/>
          <a:p>
            <a:r>
              <a:rPr lang="en-US" sz="3200" dirty="0"/>
              <a:t>Science </a:t>
            </a:r>
            <a:r>
              <a:rPr lang="en-US" sz="3200" dirty="0" smtClean="0"/>
              <a:t>DMZ Design Pattern (Abstract)</a:t>
            </a:r>
            <a:endParaRPr lang="en-US" sz="3200" dirty="0"/>
          </a:p>
        </p:txBody>
      </p:sp>
      <p:pic>
        <p:nvPicPr>
          <p:cNvPr id="9" name="Content Placeholder 5" descr="science-dmz-simple.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7305" t="9838" r="18675" b="12887"/>
          <a:stretch/>
        </p:blipFill>
        <p:spPr>
          <a:xfrm rot="5400000">
            <a:off x="2804642" y="-493243"/>
            <a:ext cx="4240011" cy="6622711"/>
          </a:xfrm>
        </p:spPr>
      </p:pic>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13</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31491671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39"/>
            <a:ext cx="7099300" cy="857250"/>
          </a:xfrm>
        </p:spPr>
        <p:txBody>
          <a:bodyPr/>
          <a:lstStyle/>
          <a:p>
            <a:r>
              <a:rPr lang="en-US" sz="3200" dirty="0" smtClean="0"/>
              <a:t>Local And Wide Area Data Flows</a:t>
            </a:r>
            <a:endParaRPr lang="en-US" sz="3200" dirty="0"/>
          </a:p>
        </p:txBody>
      </p:sp>
      <p:pic>
        <p:nvPicPr>
          <p:cNvPr id="8" name="Content Placeholder 6" descr="science-dmz-simple-vc-v3.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408" t="14427" b="14427"/>
          <a:stretch/>
        </p:blipFill>
        <p:spPr>
          <a:xfrm>
            <a:off x="457200" y="590050"/>
            <a:ext cx="8296047" cy="4499173"/>
          </a:xfrm>
        </p:spPr>
      </p:pic>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14</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7514000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Support For Multiple Projects</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Science DMZ architecture allows multiple projects to put DTNs in place</a:t>
            </a:r>
          </a:p>
          <a:p>
            <a:pPr lvl="1"/>
            <a:r>
              <a:rPr lang="en-US" dirty="0" smtClean="0"/>
              <a:t>Modular architecture</a:t>
            </a:r>
          </a:p>
          <a:p>
            <a:pPr lvl="1"/>
            <a:r>
              <a:rPr lang="en-US" dirty="0" smtClean="0"/>
              <a:t>Centralized location for data servers</a:t>
            </a:r>
          </a:p>
          <a:p>
            <a:r>
              <a:rPr lang="en-US" dirty="0" smtClean="0"/>
              <a:t>This may or may not work well depending on institutional politics</a:t>
            </a:r>
          </a:p>
          <a:p>
            <a:pPr lvl="1"/>
            <a:r>
              <a:rPr lang="en-US" dirty="0" smtClean="0"/>
              <a:t>Issues such as physical security can make this a non-starter</a:t>
            </a:r>
          </a:p>
          <a:p>
            <a:pPr lvl="1"/>
            <a:r>
              <a:rPr lang="en-US" dirty="0" smtClean="0"/>
              <a:t>On the other hand, some shops already have service models in place</a:t>
            </a:r>
          </a:p>
          <a:p>
            <a:r>
              <a:rPr lang="en-US" dirty="0" smtClean="0"/>
              <a:t>On balance, this can provide a cost savings – it depends</a:t>
            </a:r>
          </a:p>
          <a:p>
            <a:pPr lvl="1"/>
            <a:r>
              <a:rPr lang="en-US" dirty="0" smtClean="0"/>
              <a:t>Central support for data servers vs. carrying data flows</a:t>
            </a:r>
          </a:p>
          <a:p>
            <a:pPr lvl="1"/>
            <a:r>
              <a:rPr lang="en-US" dirty="0" smtClean="0"/>
              <a:t>How far do the data flows have to go?</a:t>
            </a:r>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15</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3"/>
              </a:rPr>
              <a:t>CC BY-NC-ND 4.0</a:t>
            </a:r>
            <a:r>
              <a:rPr lang="en-US" sz="800" dirty="0" smtClean="0">
                <a:ea typeface="+mn-ea"/>
                <a:cs typeface="+mn-cs"/>
              </a:rPr>
              <a:t> </a:t>
            </a:r>
          </a:p>
        </p:txBody>
      </p:sp>
    </p:spTree>
    <p:extLst>
      <p:ext uri="{BB962C8B-B14F-4D97-AF65-F5344CB8AC3E}">
        <p14:creationId xmlns:p14="http://schemas.microsoft.com/office/powerpoint/2010/main" val="30488254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smtClean="0"/>
              <a:t>Multiple Projects</a:t>
            </a:r>
            <a:endParaRPr lang="en-US" sz="3200" dirty="0"/>
          </a:p>
        </p:txBody>
      </p:sp>
      <p:pic>
        <p:nvPicPr>
          <p:cNvPr id="9" name="Content Placeholder 9" descr="science-dmz-aggregate-jt-talk-v4.pdf"/>
          <p:cNvPicPr>
            <a:picLocks noGrp="1" noChangeAspect="1"/>
          </p:cNvPicPr>
          <p:nvPr>
            <p:ph idx="1"/>
          </p:nvPr>
        </p:nvPicPr>
        <p:blipFill>
          <a:blip r:embed="rId2" cstate="screen">
            <a:extLst>
              <a:ext uri="{28A0092B-C50C-407E-A947-70E740481C1C}">
                <a14:useLocalDpi xmlns:a14="http://schemas.microsoft.com/office/drawing/2010/main"/>
              </a:ext>
            </a:extLst>
          </a:blip>
          <a:srcRect t="14427" b="14427"/>
          <a:stretch>
            <a:fillRect/>
          </a:stretch>
        </p:blipFill>
        <p:spPr>
          <a:xfrm>
            <a:off x="386385" y="556250"/>
            <a:ext cx="8300415" cy="4381868"/>
          </a:xfrm>
        </p:spPr>
      </p:pic>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16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0"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36863417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Supercomputer Center Deployment</a:t>
            </a:r>
            <a:endParaRPr lang="en-US" sz="3200" dirty="0"/>
          </a:p>
        </p:txBody>
      </p:sp>
      <p:sp>
        <p:nvSpPr>
          <p:cNvPr id="3" name="Content Placeholder 2"/>
          <p:cNvSpPr>
            <a:spLocks noGrp="1"/>
          </p:cNvSpPr>
          <p:nvPr>
            <p:ph idx="1"/>
          </p:nvPr>
        </p:nvSpPr>
        <p:spPr/>
        <p:txBody>
          <a:bodyPr>
            <a:normAutofit fontScale="77500" lnSpcReduction="20000"/>
          </a:bodyPr>
          <a:lstStyle/>
          <a:p>
            <a:r>
              <a:rPr lang="en-US" smtClean="0"/>
              <a:t>High-performance networking is assumed in this environment</a:t>
            </a:r>
          </a:p>
          <a:p>
            <a:pPr lvl="1"/>
            <a:r>
              <a:rPr lang="en-US" smtClean="0"/>
              <a:t>Data flows between systems, between systems and storage, wide area, etc.</a:t>
            </a:r>
          </a:p>
          <a:p>
            <a:pPr lvl="1"/>
            <a:r>
              <a:rPr lang="en-US" smtClean="0"/>
              <a:t>Global filesystem often ties resources together</a:t>
            </a:r>
          </a:p>
          <a:p>
            <a:pPr lvl="2"/>
            <a:r>
              <a:rPr lang="en-US" smtClean="0"/>
              <a:t>Portions of this may not run over Ethernet (e.g. IB)</a:t>
            </a:r>
          </a:p>
          <a:p>
            <a:pPr lvl="2"/>
            <a:r>
              <a:rPr lang="en-US" smtClean="0"/>
              <a:t>Implications for Data Transfer Nodes</a:t>
            </a:r>
          </a:p>
          <a:p>
            <a:r>
              <a:rPr lang="en-US" smtClean="0"/>
              <a:t>“Science DMZ” may not look like a discrete entity here</a:t>
            </a:r>
          </a:p>
          <a:p>
            <a:pPr lvl="1"/>
            <a:r>
              <a:rPr lang="en-US" smtClean="0"/>
              <a:t>By the time you get through interconnecting all the resources, you end up with most of the network in the Science DMZ</a:t>
            </a:r>
          </a:p>
          <a:p>
            <a:pPr lvl="1"/>
            <a:r>
              <a:rPr lang="en-US" smtClean="0"/>
              <a:t>This is as it should be – the point is appropriate deployment of tools, configuration, policy control, etc.</a:t>
            </a:r>
          </a:p>
          <a:p>
            <a:r>
              <a:rPr lang="en-US" smtClean="0"/>
              <a:t>Office networks can look like an afterthought, but they aren’t</a:t>
            </a:r>
          </a:p>
          <a:p>
            <a:pPr lvl="1"/>
            <a:r>
              <a:rPr lang="en-US" smtClean="0"/>
              <a:t>Deployed with appropriate security controls</a:t>
            </a:r>
          </a:p>
          <a:p>
            <a:pPr lvl="1"/>
            <a:r>
              <a:rPr lang="en-US" smtClean="0"/>
              <a:t>Office infrastructure need not be sized for science traffic</a:t>
            </a:r>
            <a:endParaRPr lang="en-US" dirty="0"/>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17</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3"/>
              </a:rPr>
              <a:t>CC BY-NC-ND 4.0</a:t>
            </a:r>
            <a:r>
              <a:rPr lang="en-US" sz="800" dirty="0" smtClean="0">
                <a:ea typeface="+mn-ea"/>
                <a:cs typeface="+mn-cs"/>
              </a:rPr>
              <a:t> </a:t>
            </a:r>
          </a:p>
        </p:txBody>
      </p:sp>
    </p:spTree>
    <p:extLst>
      <p:ext uri="{BB962C8B-B14F-4D97-AF65-F5344CB8AC3E}">
        <p14:creationId xmlns:p14="http://schemas.microsoft.com/office/powerpoint/2010/main" val="27690140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Supercomputer Center</a:t>
            </a:r>
            <a:endParaRPr lang="en-US" sz="3200" dirty="0"/>
          </a:p>
        </p:txBody>
      </p:sp>
      <p:pic>
        <p:nvPicPr>
          <p:cNvPr id="9" name="Content Placeholder 5" descr="science-dmz-aggregate-jt-talk-v2.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457200" y="620838"/>
            <a:ext cx="8894895" cy="4695700"/>
          </a:xfrm>
        </p:spPr>
      </p:pic>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18</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32778354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Supercomputer Center Data Path</a:t>
            </a:r>
            <a:endParaRPr lang="en-US" sz="3200" dirty="0"/>
          </a:p>
        </p:txBody>
      </p:sp>
      <p:pic>
        <p:nvPicPr>
          <p:cNvPr id="9" name="Content Placeholder 5" descr="science-dmz-aggregate-jt-talk-v2.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525036" y="692944"/>
            <a:ext cx="8161764" cy="4488656"/>
          </a:xfrm>
        </p:spPr>
      </p:pic>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19</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29218976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dirty="0" smtClean="0">
                <a:solidFill>
                  <a:srgbClr val="FF6600"/>
                </a:solidFill>
              </a:rPr>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Monitoring</a:t>
            </a:r>
          </a:p>
          <a:p>
            <a:pPr>
              <a:buFont typeface="Arial"/>
              <a:buChar char="•"/>
            </a:pPr>
            <a:r>
              <a:rPr lang="en-US" dirty="0" smtClean="0"/>
              <a:t>Data Transfer Nodes &amp; Applications</a:t>
            </a:r>
          </a:p>
          <a:p>
            <a:pPr>
              <a:buFont typeface="Arial"/>
              <a:buChar char="•"/>
            </a:pPr>
            <a:r>
              <a:rPr lang="en-US" dirty="0" smtClean="0"/>
              <a:t>Science DMZ Security</a:t>
            </a:r>
          </a:p>
          <a:p>
            <a:pPr>
              <a:buFont typeface="Arial"/>
              <a:buChar char="•"/>
            </a:pPr>
            <a:r>
              <a:rPr lang="en-US" dirty="0"/>
              <a:t>User </a:t>
            </a:r>
            <a:r>
              <a:rPr lang="en-US" dirty="0" smtClean="0"/>
              <a:t>Engagement</a:t>
            </a:r>
          </a:p>
          <a:p>
            <a:pPr>
              <a:buFont typeface="Arial"/>
              <a:buChar char="•"/>
            </a:pPr>
            <a:r>
              <a:rPr lang="en-US" dirty="0" smtClean="0"/>
              <a:t>Wrap Up</a:t>
            </a: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6"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8509819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Major Data Site Deployment</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In some cases, large scale data service is the major driver</a:t>
            </a:r>
          </a:p>
          <a:p>
            <a:pPr lvl="1"/>
            <a:r>
              <a:rPr lang="en-US" dirty="0" smtClean="0"/>
              <a:t>Huge volumes of data (Petabytes</a:t>
            </a:r>
            <a:r>
              <a:rPr lang="en-US" dirty="0"/>
              <a:t> </a:t>
            </a:r>
            <a:r>
              <a:rPr lang="en-US" dirty="0" smtClean="0"/>
              <a:t>or more) – ingest, export</a:t>
            </a:r>
          </a:p>
          <a:p>
            <a:pPr lvl="1"/>
            <a:r>
              <a:rPr lang="en-US" dirty="0"/>
              <a:t>Large number of external hosts accessing/submitting data</a:t>
            </a:r>
          </a:p>
          <a:p>
            <a:r>
              <a:rPr lang="en-US" dirty="0" smtClean="0"/>
              <a:t>Single-pipe deployments don’t work</a:t>
            </a:r>
          </a:p>
          <a:p>
            <a:pPr lvl="1"/>
            <a:r>
              <a:rPr lang="en-US" dirty="0" smtClean="0"/>
              <a:t>Everything is parallel</a:t>
            </a:r>
          </a:p>
          <a:p>
            <a:pPr lvl="2"/>
            <a:r>
              <a:rPr lang="en-US" dirty="0" smtClean="0"/>
              <a:t>Networks (Nx10G LAGs, soon to be Nx100G)</a:t>
            </a:r>
          </a:p>
          <a:p>
            <a:pPr lvl="2"/>
            <a:r>
              <a:rPr lang="en-US" dirty="0" smtClean="0"/>
              <a:t>Hosts – data transfer clusters, no individual DTNs</a:t>
            </a:r>
          </a:p>
          <a:p>
            <a:pPr lvl="2"/>
            <a:r>
              <a:rPr lang="en-US" dirty="0" smtClean="0"/>
              <a:t>WAN connections – multiple entry, redundant equipment</a:t>
            </a:r>
          </a:p>
          <a:p>
            <a:pPr lvl="1"/>
            <a:r>
              <a:rPr lang="en-US" dirty="0" smtClean="0"/>
              <a:t>Choke points (e.g. firewalls) just cause problems</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20</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3"/>
              </a:rPr>
              <a:t>CC BY-NC-ND 4.0</a:t>
            </a:r>
            <a:r>
              <a:rPr lang="en-US" sz="800" dirty="0" smtClean="0">
                <a:ea typeface="+mn-ea"/>
                <a:cs typeface="+mn-cs"/>
              </a:rPr>
              <a:t> </a:t>
            </a:r>
          </a:p>
        </p:txBody>
      </p:sp>
    </p:spTree>
    <p:extLst>
      <p:ext uri="{BB962C8B-B14F-4D97-AF65-F5344CB8AC3E}">
        <p14:creationId xmlns:p14="http://schemas.microsoft.com/office/powerpoint/2010/main" val="41245852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Data Site – Architecture</a:t>
            </a:r>
            <a:endParaRPr lang="en-US" sz="3200" dirty="0"/>
          </a:p>
        </p:txBody>
      </p:sp>
      <p:pic>
        <p:nvPicPr>
          <p:cNvPr id="8" name="Content Placeholder 7" descr="science-dmz-aggregate-jt-talk-v4.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850899" y="938522"/>
            <a:ext cx="8061615" cy="4433578"/>
          </a:xfrm>
        </p:spPr>
      </p:pic>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21</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33744163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Data Site – Data Path</a:t>
            </a:r>
            <a:endParaRPr lang="en-US" sz="3200" dirty="0"/>
          </a:p>
        </p:txBody>
      </p:sp>
      <p:pic>
        <p:nvPicPr>
          <p:cNvPr id="7" name="Content Placeholder 7" descr="science-dmz-aggregate-jt-talk-v4.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944487" y="965200"/>
            <a:ext cx="7976119" cy="4210669"/>
          </a:xfrm>
        </p:spPr>
      </p:pic>
      <p:sp>
        <p:nvSpPr>
          <p:cNvPr id="8"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22</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32350106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Distributed Science DMZ</a:t>
            </a:r>
            <a:endParaRPr lang="en-US" sz="3200" dirty="0"/>
          </a:p>
        </p:txBody>
      </p:sp>
      <p:sp>
        <p:nvSpPr>
          <p:cNvPr id="3" name="Content Placeholder 2"/>
          <p:cNvSpPr>
            <a:spLocks noGrp="1"/>
          </p:cNvSpPr>
          <p:nvPr>
            <p:ph idx="1"/>
          </p:nvPr>
        </p:nvSpPr>
        <p:spPr>
          <a:xfrm>
            <a:off x="457200" y="1063228"/>
            <a:ext cx="8229600" cy="3781130"/>
          </a:xfrm>
        </p:spPr>
        <p:txBody>
          <a:bodyPr>
            <a:normAutofit fontScale="85000" lnSpcReduction="20000"/>
          </a:bodyPr>
          <a:lstStyle/>
          <a:p>
            <a:r>
              <a:rPr lang="en-US" dirty="0" smtClean="0"/>
              <a:t>Fiber-rich environment enables a distributed Science DMZ</a:t>
            </a:r>
          </a:p>
          <a:p>
            <a:pPr lvl="1"/>
            <a:r>
              <a:rPr lang="en-US" dirty="0" smtClean="0"/>
              <a:t>No need to accommodate all equipment in one location</a:t>
            </a:r>
          </a:p>
          <a:p>
            <a:pPr lvl="1"/>
            <a:r>
              <a:rPr lang="en-US" dirty="0" smtClean="0"/>
              <a:t>Allows the deployment of institutional science service</a:t>
            </a:r>
          </a:p>
          <a:p>
            <a:r>
              <a:rPr lang="en-US" dirty="0" smtClean="0"/>
              <a:t>WAN services arrive at the site in the normal way</a:t>
            </a:r>
          </a:p>
          <a:p>
            <a:r>
              <a:rPr lang="en-US" dirty="0" smtClean="0"/>
              <a:t>Dark fiber distributes connectivity to Science DMZ services throughout the site</a:t>
            </a:r>
          </a:p>
          <a:p>
            <a:pPr lvl="1"/>
            <a:r>
              <a:rPr lang="en-US" dirty="0" smtClean="0"/>
              <a:t>Departments with their own networking groups can manage their own local Science DMZ infrastructure</a:t>
            </a:r>
          </a:p>
          <a:p>
            <a:pPr lvl="1"/>
            <a:r>
              <a:rPr lang="en-US" dirty="0" smtClean="0"/>
              <a:t>Facilities or buildings can be served without building up the business network to support those flows</a:t>
            </a:r>
          </a:p>
          <a:p>
            <a:r>
              <a:rPr lang="en-US" dirty="0" smtClean="0"/>
              <a:t>Security is more complex</a:t>
            </a:r>
          </a:p>
          <a:p>
            <a:pPr lvl="1"/>
            <a:r>
              <a:rPr lang="en-US" dirty="0" smtClean="0"/>
              <a:t>Remote infrastructure must be monitored</a:t>
            </a:r>
          </a:p>
          <a:p>
            <a:pPr lvl="1"/>
            <a:r>
              <a:rPr lang="en-US" dirty="0" smtClean="0"/>
              <a:t>Several technical remedies exist (</a:t>
            </a:r>
            <a:r>
              <a:rPr lang="en-US" dirty="0" err="1" smtClean="0"/>
              <a:t>arpwatch</a:t>
            </a:r>
            <a:r>
              <a:rPr lang="en-US" dirty="0" smtClean="0"/>
              <a:t>, no DHCP, separate address space, etc.)</a:t>
            </a:r>
          </a:p>
          <a:p>
            <a:pPr lvl="1"/>
            <a:r>
              <a:rPr lang="en-US" dirty="0" smtClean="0"/>
              <a:t>Solutions depend on relationships with security groups</a:t>
            </a:r>
          </a:p>
          <a:p>
            <a:pPr lvl="1"/>
            <a:endParaRPr lang="en-US" dirty="0"/>
          </a:p>
        </p:txBody>
      </p:sp>
      <p:sp>
        <p:nvSpPr>
          <p:cNvPr id="8"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23</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1"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3"/>
              </a:rPr>
              <a:t>CC BY-NC-ND 4.0</a:t>
            </a:r>
            <a:r>
              <a:rPr lang="en-US" sz="800" dirty="0" smtClean="0">
                <a:ea typeface="+mn-ea"/>
                <a:cs typeface="+mn-cs"/>
              </a:rPr>
              <a:t> </a:t>
            </a:r>
          </a:p>
        </p:txBody>
      </p:sp>
    </p:spTree>
    <p:extLst>
      <p:ext uri="{BB962C8B-B14F-4D97-AF65-F5344CB8AC3E}">
        <p14:creationId xmlns:p14="http://schemas.microsoft.com/office/powerpoint/2010/main" val="26472366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Distributed Science DMZ – Dark Fiber</a:t>
            </a:r>
            <a:endParaRPr lang="en-US" sz="3200" dirty="0"/>
          </a:p>
        </p:txBody>
      </p:sp>
      <p:pic>
        <p:nvPicPr>
          <p:cNvPr id="8" name="Content Placeholder 5" descr="science-dmz-aggregate-jt-talk-v6.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698500" y="613435"/>
            <a:ext cx="8880350" cy="4688021"/>
          </a:xfrm>
        </p:spPr>
      </p:pic>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24</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10017681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Multiple Science DMZs – Dark Fiber</a:t>
            </a:r>
            <a:endParaRPr lang="en-US" sz="3200" dirty="0"/>
          </a:p>
        </p:txBody>
      </p:sp>
      <p:pic>
        <p:nvPicPr>
          <p:cNvPr id="8" name="Content Placeholder 6" descr="science-dmz-aggregate-jt-talk-v7.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684524" y="757244"/>
            <a:ext cx="8357876" cy="4412202"/>
          </a:xfrm>
        </p:spPr>
      </p:pic>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25</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179626128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Development Environment</a:t>
            </a:r>
            <a:endParaRPr lang="en-US" sz="3200" dirty="0"/>
          </a:p>
        </p:txBody>
      </p:sp>
      <p:sp>
        <p:nvSpPr>
          <p:cNvPr id="3" name="Content Placeholder 2"/>
          <p:cNvSpPr>
            <a:spLocks noGrp="1"/>
          </p:cNvSpPr>
          <p:nvPr>
            <p:ph idx="1"/>
          </p:nvPr>
        </p:nvSpPr>
        <p:spPr>
          <a:xfrm>
            <a:off x="457200" y="1150100"/>
            <a:ext cx="8229600" cy="3577873"/>
          </a:xfrm>
        </p:spPr>
        <p:txBody>
          <a:bodyPr>
            <a:normAutofit fontScale="92500"/>
          </a:bodyPr>
          <a:lstStyle/>
          <a:p>
            <a:r>
              <a:rPr lang="en-US" dirty="0" smtClean="0"/>
              <a:t>One thing that often happens is that an early power user of the Science DMZ is the network engineering group that builds it</a:t>
            </a:r>
          </a:p>
          <a:p>
            <a:pPr lvl="1"/>
            <a:r>
              <a:rPr lang="en-US" dirty="0" smtClean="0"/>
              <a:t>Service prototyping</a:t>
            </a:r>
          </a:p>
          <a:p>
            <a:pPr lvl="1"/>
            <a:r>
              <a:rPr lang="en-US" dirty="0" smtClean="0"/>
              <a:t>Deployment of test applications for other user groups to demonstrate value</a:t>
            </a:r>
          </a:p>
          <a:p>
            <a:r>
              <a:rPr lang="en-US" dirty="0" smtClean="0"/>
              <a:t>The production Science DMZ is just that – production</a:t>
            </a:r>
          </a:p>
          <a:p>
            <a:pPr lvl="1"/>
            <a:r>
              <a:rPr lang="en-US" dirty="0" smtClean="0"/>
              <a:t>Once users are on it, you can’t take it down to try something new</a:t>
            </a:r>
          </a:p>
          <a:p>
            <a:pPr lvl="1"/>
            <a:r>
              <a:rPr lang="en-US" dirty="0" smtClean="0"/>
              <a:t>Stuff that works tends to attract workload</a:t>
            </a:r>
          </a:p>
          <a:p>
            <a:r>
              <a:rPr lang="en-US" b="1" i="1" dirty="0" smtClean="0"/>
              <a:t>Take-home message: plan for multiple Science DMZs from the beginning – at the very least you’re going to need one for yourself</a:t>
            </a:r>
          </a:p>
          <a:p>
            <a:r>
              <a:rPr lang="en-US" dirty="0" smtClean="0"/>
              <a:t>The Science DMZ model easily accommodates this</a:t>
            </a:r>
            <a:endParaRPr lang="en-US" dirty="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2773432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54900" cy="857250"/>
          </a:xfrm>
        </p:spPr>
        <p:txBody>
          <a:bodyPr/>
          <a:lstStyle/>
          <a:p>
            <a:r>
              <a:rPr lang="en-US" sz="3200" dirty="0" smtClean="0"/>
              <a:t>Science DMZ – Flexible Design Pattern</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a:t>The Science DMZ design pattern is highly </a:t>
            </a:r>
            <a:r>
              <a:rPr lang="en-US" dirty="0" smtClean="0"/>
              <a:t>adaptable to research</a:t>
            </a:r>
          </a:p>
          <a:p>
            <a:r>
              <a:rPr lang="en-US" dirty="0" smtClean="0"/>
              <a:t>Deploying a research Science DMZ is straightforward</a:t>
            </a:r>
          </a:p>
          <a:p>
            <a:pPr lvl="1"/>
            <a:r>
              <a:rPr lang="en-US" dirty="0" smtClean="0"/>
              <a:t>The basic elements are the same</a:t>
            </a:r>
          </a:p>
          <a:p>
            <a:pPr lvl="2"/>
            <a:r>
              <a:rPr lang="en-US" dirty="0" smtClean="0"/>
              <a:t>Capable infrastructure designed for the task</a:t>
            </a:r>
          </a:p>
          <a:p>
            <a:pPr lvl="2"/>
            <a:r>
              <a:rPr lang="en-US" dirty="0" smtClean="0"/>
              <a:t>Test and measurement to verify correct operation</a:t>
            </a:r>
          </a:p>
          <a:p>
            <a:pPr lvl="2"/>
            <a:r>
              <a:rPr lang="en-US" dirty="0" smtClean="0"/>
              <a:t>Security policy well-matched to the environment, application set is strictly limited to reduce risk</a:t>
            </a:r>
          </a:p>
          <a:p>
            <a:pPr lvl="1"/>
            <a:r>
              <a:rPr lang="en-US" dirty="0" smtClean="0"/>
              <a:t>Connect the research DMZ to other resources as appropriate</a:t>
            </a:r>
          </a:p>
          <a:p>
            <a:r>
              <a:rPr lang="en-US" dirty="0" smtClean="0"/>
              <a:t>The same ideas apply to supporting an SDN effort</a:t>
            </a:r>
          </a:p>
          <a:p>
            <a:pPr lvl="1"/>
            <a:r>
              <a:rPr lang="en-US" dirty="0" smtClean="0"/>
              <a:t>Test/research areas for development</a:t>
            </a:r>
          </a:p>
          <a:p>
            <a:pPr lvl="1"/>
            <a:r>
              <a:rPr lang="en-US" dirty="0" smtClean="0"/>
              <a:t>Transition to production as technology matures and need dictates</a:t>
            </a:r>
          </a:p>
          <a:p>
            <a:pPr lvl="1"/>
            <a:r>
              <a:rPr lang="en-US" dirty="0" smtClean="0"/>
              <a:t>One possible trajectory follows…</a:t>
            </a:r>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10686476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2028"/>
            <a:ext cx="8128001" cy="857250"/>
          </a:xfrm>
        </p:spPr>
        <p:txBody>
          <a:bodyPr/>
          <a:lstStyle/>
          <a:p>
            <a:r>
              <a:rPr lang="en-US" sz="3200" dirty="0" smtClean="0"/>
              <a:t>Science DMZ – Separate SDN Connection</a:t>
            </a:r>
            <a:endParaRPr lang="en-US" sz="3200" dirty="0"/>
          </a:p>
        </p:txBody>
      </p:sp>
      <p:pic>
        <p:nvPicPr>
          <p:cNvPr id="7" name="Content Placeholder 8" descr="science-dmz-sdn-env.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7420" t="10667" r="16504" b="11049"/>
          <a:stretch/>
        </p:blipFill>
        <p:spPr>
          <a:xfrm rot="5400000">
            <a:off x="2262799" y="-506747"/>
            <a:ext cx="4352926" cy="6673725"/>
          </a:xfrm>
        </p:spPr>
      </p:pic>
      <p:sp>
        <p:nvSpPr>
          <p:cNvPr id="9"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28</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0"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36766060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3717"/>
            <a:ext cx="8151043" cy="857250"/>
          </a:xfrm>
        </p:spPr>
        <p:txBody>
          <a:bodyPr/>
          <a:lstStyle/>
          <a:p>
            <a:r>
              <a:rPr lang="en-US" sz="3200" dirty="0" smtClean="0"/>
              <a:t>Science DMZ – Production SDN Connection</a:t>
            </a:r>
            <a:endParaRPr lang="en-US" sz="3200" dirty="0"/>
          </a:p>
        </p:txBody>
      </p:sp>
      <p:pic>
        <p:nvPicPr>
          <p:cNvPr id="7" name="Content Placeholder 10" descr="science-dmz-sdn-prod.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7877" t="11378" r="16034" b="11347"/>
          <a:stretch/>
        </p:blipFill>
        <p:spPr>
          <a:xfrm rot="5400000">
            <a:off x="2245875" y="-428695"/>
            <a:ext cx="4357796" cy="6593659"/>
          </a:xfrm>
        </p:spPr>
      </p:pic>
      <p:sp>
        <p:nvSpPr>
          <p:cNvPr id="9"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29</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0"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5235432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8067"/>
            <a:ext cx="8229600" cy="3519131"/>
          </a:xfrm>
        </p:spPr>
        <p:txBody>
          <a:bodyPr>
            <a:normAutofit fontScale="92500" lnSpcReduction="20000"/>
          </a:bodyPr>
          <a:lstStyle/>
          <a:p>
            <a:r>
              <a:rPr lang="en-US" sz="2400" dirty="0" smtClean="0"/>
              <a:t>Networks are an essential part of data-intensive science</a:t>
            </a:r>
            <a:endParaRPr lang="en-US" sz="2400" dirty="0"/>
          </a:p>
          <a:p>
            <a:pPr lvl="1"/>
            <a:r>
              <a:rPr lang="en-US" dirty="0" smtClean="0"/>
              <a:t>Connect data sources to data analysis</a:t>
            </a:r>
          </a:p>
          <a:p>
            <a:pPr lvl="1"/>
            <a:r>
              <a:rPr lang="en-US" dirty="0" smtClean="0"/>
              <a:t>Connect collaborators to each other</a:t>
            </a:r>
          </a:p>
          <a:p>
            <a:pPr lvl="1"/>
            <a:r>
              <a:rPr lang="en-US" dirty="0" smtClean="0"/>
              <a:t>Enable machine-consumable interfaces to data and analysis resources (e.g. portals), automation, scale</a:t>
            </a:r>
          </a:p>
          <a:p>
            <a:r>
              <a:rPr lang="en-US" sz="2400" dirty="0" smtClean="0"/>
              <a:t>Performance is critical</a:t>
            </a:r>
            <a:endParaRPr lang="en-US" sz="2400" dirty="0"/>
          </a:p>
          <a:p>
            <a:pPr lvl="1"/>
            <a:r>
              <a:rPr lang="en-US" dirty="0" smtClean="0"/>
              <a:t>Exponential data growth</a:t>
            </a:r>
            <a:endParaRPr lang="en-US" dirty="0"/>
          </a:p>
          <a:p>
            <a:pPr lvl="1"/>
            <a:r>
              <a:rPr lang="en-US" dirty="0" smtClean="0"/>
              <a:t>Constant human factors</a:t>
            </a:r>
            <a:endParaRPr lang="en-US" dirty="0"/>
          </a:p>
          <a:p>
            <a:pPr lvl="1"/>
            <a:r>
              <a:rPr lang="en-US" dirty="0" smtClean="0"/>
              <a:t>Data movement and data analysis must keep up</a:t>
            </a:r>
          </a:p>
          <a:p>
            <a:pPr lvl="0"/>
            <a:r>
              <a:rPr lang="en-US" sz="2400" dirty="0" smtClean="0">
                <a:solidFill>
                  <a:prstClr val="black"/>
                </a:solidFill>
              </a:rPr>
              <a:t>Effective use of wide area (long-haul) networks by scientists has historically been difficult</a:t>
            </a:r>
            <a:endParaRPr lang="en-US" sz="2400" dirty="0">
              <a:solidFill>
                <a:prstClr val="black"/>
              </a:solidFill>
            </a:endParaRPr>
          </a:p>
          <a:p>
            <a:endParaRPr lang="en-US" dirty="0"/>
          </a:p>
        </p:txBody>
      </p:sp>
      <p:sp>
        <p:nvSpPr>
          <p:cNvPr id="7" name="Title 1"/>
          <p:cNvSpPr>
            <a:spLocks noGrp="1"/>
          </p:cNvSpPr>
          <p:nvPr>
            <p:ph type="title"/>
          </p:nvPr>
        </p:nvSpPr>
        <p:spPr>
          <a:xfrm>
            <a:off x="457200" y="205979"/>
            <a:ext cx="7099300" cy="857250"/>
          </a:xfrm>
        </p:spPr>
        <p:txBody>
          <a:bodyPr/>
          <a:lstStyle/>
          <a:p>
            <a:r>
              <a:rPr lang="en-US" sz="3200" dirty="0" smtClean="0"/>
              <a:t>Motivation</a:t>
            </a:r>
            <a:endParaRPr lang="en-US" sz="3200" dirty="0"/>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21793403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4372"/>
            <a:ext cx="7318923" cy="857250"/>
          </a:xfrm>
        </p:spPr>
        <p:txBody>
          <a:bodyPr/>
          <a:lstStyle/>
          <a:p>
            <a:r>
              <a:rPr lang="en-US" sz="3200" dirty="0" smtClean="0"/>
              <a:t>Science DMZ – SDN Campus Border</a:t>
            </a:r>
            <a:endParaRPr lang="en-US" sz="3200" dirty="0"/>
          </a:p>
        </p:txBody>
      </p:sp>
      <p:pic>
        <p:nvPicPr>
          <p:cNvPr id="10" name="Content Placeholder 5" descr="science-dmz-sdn-full-prod.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5137" t="10836" r="16387" b="11892"/>
          <a:stretch/>
        </p:blipFill>
        <p:spPr>
          <a:xfrm rot="5400000">
            <a:off x="2162066" y="-548940"/>
            <a:ext cx="4594622" cy="6709695"/>
          </a:xfrm>
        </p:spPr>
      </p:pic>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30</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136614755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Common Threads</a:t>
            </a: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Two common threads exist in all these examples</a:t>
            </a:r>
          </a:p>
          <a:p>
            <a:r>
              <a:rPr lang="en-US" dirty="0" smtClean="0"/>
              <a:t>Accommodation of TCP</a:t>
            </a:r>
          </a:p>
          <a:p>
            <a:pPr lvl="1"/>
            <a:r>
              <a:rPr lang="en-US" dirty="0" smtClean="0"/>
              <a:t>Wide area portion of data transfers traverses purpose-built path</a:t>
            </a:r>
          </a:p>
          <a:p>
            <a:pPr lvl="1"/>
            <a:r>
              <a:rPr lang="en-US" dirty="0" smtClean="0"/>
              <a:t>High performance devices that don’t drop packets</a:t>
            </a:r>
          </a:p>
          <a:p>
            <a:r>
              <a:rPr lang="en-US" dirty="0" smtClean="0"/>
              <a:t>Ability to test and verify</a:t>
            </a:r>
          </a:p>
          <a:p>
            <a:pPr lvl="1"/>
            <a:r>
              <a:rPr lang="en-US" dirty="0" smtClean="0"/>
              <a:t>When problems arise (and they always will), they can be solved if the infrastructure is built correctly</a:t>
            </a:r>
          </a:p>
          <a:p>
            <a:pPr lvl="1"/>
            <a:r>
              <a:rPr lang="en-US" dirty="0" smtClean="0"/>
              <a:t>Small device count makes it easier to find issues</a:t>
            </a:r>
          </a:p>
          <a:p>
            <a:pPr lvl="1"/>
            <a:r>
              <a:rPr lang="en-US" dirty="0" smtClean="0"/>
              <a:t>Multiple test and measurement hosts provide multiple views of the data path</a:t>
            </a:r>
          </a:p>
          <a:p>
            <a:pPr lvl="2"/>
            <a:r>
              <a:rPr lang="en-US" dirty="0" smtClean="0"/>
              <a:t>perfSONAR nodes at the site and in the WAN</a:t>
            </a:r>
          </a:p>
          <a:p>
            <a:pPr lvl="2"/>
            <a:r>
              <a:rPr lang="en-US" dirty="0" smtClean="0"/>
              <a:t>perfSONAR nodes at the remote site</a:t>
            </a:r>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31</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3"/>
              </a:rPr>
              <a:t>CC BY-NC-ND 4.0</a:t>
            </a:r>
            <a:r>
              <a:rPr lang="en-US" sz="800" dirty="0" smtClean="0">
                <a:ea typeface="+mn-ea"/>
                <a:cs typeface="+mn-cs"/>
              </a:rPr>
              <a:t> </a:t>
            </a:r>
          </a:p>
        </p:txBody>
      </p:sp>
    </p:spTree>
    <p:extLst>
      <p:ext uri="{BB962C8B-B14F-4D97-AF65-F5344CB8AC3E}">
        <p14:creationId xmlns:p14="http://schemas.microsoft.com/office/powerpoint/2010/main" val="330100808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9"/>
            <a:ext cx="8610600" cy="857250"/>
          </a:xfrm>
        </p:spPr>
        <p:txBody>
          <a:bodyPr/>
          <a:lstStyle/>
          <a:p>
            <a:r>
              <a:rPr lang="en-US" sz="3200" dirty="0" smtClean="0"/>
              <a:t>Multiple Ingress Flows, Common Egress</a:t>
            </a:r>
            <a:endParaRPr lang="en-US" sz="3200" dirty="0"/>
          </a:p>
        </p:txBody>
      </p:sp>
      <p:sp>
        <p:nvSpPr>
          <p:cNvPr id="9" name="Content Placeholder 2"/>
          <p:cNvSpPr txBox="1">
            <a:spLocks/>
          </p:cNvSpPr>
          <p:nvPr/>
        </p:nvSpPr>
        <p:spPr bwMode="auto">
          <a:xfrm>
            <a:off x="457200" y="1200151"/>
            <a:ext cx="5282897"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571500" indent="-342900" algn="l" defTabSz="457200" rtl="0" eaLnBrk="0" fontAlgn="base" hangingPunct="0">
              <a:spcBef>
                <a:spcPts val="900"/>
              </a:spcBef>
              <a:spcAft>
                <a:spcPct val="0"/>
              </a:spcAft>
              <a:buSzPct val="100000"/>
              <a:buFont typeface="Arial"/>
              <a:buChar char="•"/>
              <a:defRPr sz="2000" kern="1200">
                <a:solidFill>
                  <a:schemeClr val="tx1"/>
                </a:solidFill>
                <a:latin typeface="+mn-lt"/>
                <a:ea typeface="ＭＳ Ｐゴシック" pitchFamily="-108" charset="-128"/>
                <a:cs typeface="+mn-cs"/>
              </a:defRPr>
            </a:lvl2pPr>
            <a:lvl3pPr marL="800100" indent="-342900" algn="l" defTabSz="457200" rtl="0" eaLnBrk="0" fontAlgn="base" hangingPunct="0">
              <a:spcBef>
                <a:spcPct val="20000"/>
              </a:spcBef>
              <a:spcAft>
                <a:spcPct val="0"/>
              </a:spcAft>
              <a:buSzPct val="85000"/>
              <a:buFont typeface="Lucida Grande"/>
              <a:buChar char="−"/>
              <a:defRPr sz="2000" kern="1200">
                <a:solidFill>
                  <a:schemeClr val="tx1"/>
                </a:solidFill>
                <a:latin typeface="+mn-lt"/>
                <a:ea typeface="ＭＳ Ｐゴシック" pitchFamily="-108" charset="-128"/>
                <a:cs typeface="+mn-cs"/>
              </a:defRPr>
            </a:lvl3pPr>
            <a:lvl4pPr marL="1028700" indent="-342900" algn="l" defTabSz="457200" rtl="0" eaLnBrk="0" fontAlgn="base" hangingPunct="0">
              <a:spcBef>
                <a:spcPct val="20000"/>
              </a:spcBef>
              <a:spcAft>
                <a:spcPct val="0"/>
              </a:spcAft>
              <a:buSzPct val="80000"/>
              <a:buFont typeface="Arial"/>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Hosts will typically send packets at the speed of their interface (1G, 10G, etc.)</a:t>
            </a:r>
          </a:p>
          <a:p>
            <a:pPr lvl="1"/>
            <a:r>
              <a:rPr lang="en-US" dirty="0" smtClean="0"/>
              <a:t>Instantaneous rate, not average rate</a:t>
            </a:r>
          </a:p>
          <a:p>
            <a:pPr lvl="1"/>
            <a:r>
              <a:rPr lang="en-US" dirty="0" smtClean="0"/>
              <a:t>If TCP has window available and data to send, host sends until there is either no data or no window</a:t>
            </a:r>
          </a:p>
          <a:p>
            <a:r>
              <a:rPr lang="en-US" dirty="0" smtClean="0"/>
              <a:t>Hosts moving big data (e.g. DTNs) can send large bursts of back-to-back packets</a:t>
            </a:r>
          </a:p>
          <a:p>
            <a:pPr lvl="1"/>
            <a:r>
              <a:rPr lang="en-US" dirty="0" smtClean="0"/>
              <a:t>This is true even if the average rate as measured over seconds is slower (e.g. 4Gbps)</a:t>
            </a:r>
          </a:p>
          <a:p>
            <a:pPr lvl="1"/>
            <a:r>
              <a:rPr lang="en-US" dirty="0" smtClean="0"/>
              <a:t>On microsecond time scales, there is often congestion</a:t>
            </a:r>
          </a:p>
          <a:p>
            <a:pPr lvl="1"/>
            <a:r>
              <a:rPr lang="en-US" dirty="0" smtClean="0"/>
              <a:t>Router or switch must queue packets or drop them</a:t>
            </a:r>
          </a:p>
          <a:p>
            <a:pPr marL="228600" lvl="1" indent="0">
              <a:buFont typeface="Arial"/>
              <a:buNone/>
            </a:pPr>
            <a:endParaRPr lang="en-US" dirty="0"/>
          </a:p>
        </p:txBody>
      </p:sp>
      <p:pic>
        <p:nvPicPr>
          <p:cNvPr id="8" name="Content Placeholder 5" descr="device-fan-in-v3.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7951" t="15406" r="22543" b="13448"/>
          <a:stretch/>
        </p:blipFill>
        <p:spPr>
          <a:xfrm>
            <a:off x="5300012" y="342900"/>
            <a:ext cx="3767787" cy="5245100"/>
          </a:xfrm>
        </p:spPr>
      </p:pic>
      <p:sp>
        <p:nvSpPr>
          <p:cNvPr id="10"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32</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2"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35473363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Router and Switch Output Queues</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Interface output queue allows the router or switch to avoid causing packet loss in cases of momentary congestion</a:t>
            </a:r>
          </a:p>
          <a:p>
            <a:r>
              <a:rPr lang="en-US" dirty="0" smtClean="0"/>
              <a:t>In network devices, queue depth (or ‘buffer’) is often a function of cost</a:t>
            </a:r>
          </a:p>
          <a:p>
            <a:pPr lvl="1"/>
            <a:r>
              <a:rPr lang="en-US" dirty="0" smtClean="0"/>
              <a:t>Cheap, fixed-config LAN switches (especially in the 10G space) have inadequate buffering.  Imagine a 10G ‘data center’ switch as the guilty party</a:t>
            </a:r>
          </a:p>
          <a:p>
            <a:pPr lvl="1"/>
            <a:r>
              <a:rPr lang="en-US" dirty="0" smtClean="0"/>
              <a:t>Cut-through or low-latency Ethernet switches typically have inadequate buffering (the whole point is to avoid queuing!)</a:t>
            </a:r>
          </a:p>
          <a:p>
            <a:r>
              <a:rPr lang="en-US" dirty="0" smtClean="0"/>
              <a:t>Expensive, chassis-based devices are more likely to have deep enough queues</a:t>
            </a:r>
            <a:endParaRPr lang="en-US" dirty="0"/>
          </a:p>
          <a:p>
            <a:pPr lvl="1"/>
            <a:r>
              <a:rPr lang="en-US" dirty="0" smtClean="0"/>
              <a:t>Juniper MX and Alcatel-Lucent 7750 used in ESnet backbone</a:t>
            </a:r>
            <a:endParaRPr lang="en-US" dirty="0"/>
          </a:p>
          <a:p>
            <a:pPr lvl="1"/>
            <a:r>
              <a:rPr lang="en-US" dirty="0" smtClean="0"/>
              <a:t>Other vendors make such devices as well</a:t>
            </a:r>
            <a:r>
              <a:rPr lang="en-US" dirty="0"/>
              <a:t> </a:t>
            </a:r>
            <a:r>
              <a:rPr lang="en-US" dirty="0" smtClean="0"/>
              <a:t>- details are important</a:t>
            </a:r>
          </a:p>
          <a:p>
            <a:pPr lvl="1"/>
            <a:r>
              <a:rPr lang="en-US" dirty="0" smtClean="0"/>
              <a:t>Thx </a:t>
            </a:r>
            <a:r>
              <a:rPr lang="en-US" dirty="0"/>
              <a:t>to Jim: </a:t>
            </a:r>
            <a:r>
              <a:rPr lang="en-US" dirty="0">
                <a:hlinkClick r:id="rId3"/>
              </a:rPr>
              <a:t>http://people.ucsc.edu/~warner/</a:t>
            </a:r>
            <a:r>
              <a:rPr lang="en-US" dirty="0" smtClean="0">
                <a:hlinkClick r:id="rId3"/>
              </a:rPr>
              <a:t>buffer.html</a:t>
            </a:r>
            <a:r>
              <a:rPr lang="en-US" dirty="0" smtClean="0"/>
              <a:t> </a:t>
            </a:r>
          </a:p>
          <a:p>
            <a:r>
              <a:rPr lang="en-US" dirty="0" smtClean="0"/>
              <a:t>This expense is one driver for the Science DMZ architecture – only deploy the expensive features where necessary</a:t>
            </a:r>
            <a:endParaRPr lang="en-US" dirty="0"/>
          </a:p>
          <a:p>
            <a:pPr marL="228600" lvl="1" indent="0">
              <a:buNone/>
            </a:pPr>
            <a:endParaRPr lang="en-US" dirty="0"/>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33</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6876796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95"/>
            <a:ext cx="8191500" cy="857250"/>
          </a:xfrm>
        </p:spPr>
        <p:txBody>
          <a:bodyPr/>
          <a:lstStyle/>
          <a:p>
            <a:r>
              <a:rPr lang="en-US" sz="3200" dirty="0" smtClean="0"/>
              <a:t>Output Queue Drops – Common Locations</a:t>
            </a:r>
            <a:endParaRPr lang="en-US" sz="3200" dirty="0"/>
          </a:p>
        </p:txBody>
      </p:sp>
      <p:pic>
        <p:nvPicPr>
          <p:cNvPr id="8" name="Content Placeholder 5" descr="fan-in-slow-uplink-no-text-v2.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14480" b="5840"/>
          <a:stretch/>
        </p:blipFill>
        <p:spPr>
          <a:xfrm>
            <a:off x="1298203" y="616546"/>
            <a:ext cx="7067199" cy="4352925"/>
          </a:xfrm>
        </p:spPr>
      </p:pic>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34</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0"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25022357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a:solidFill>
                  <a:srgbClr val="FF6600"/>
                </a:solidFill>
              </a:rPr>
              <a:t>Network </a:t>
            </a:r>
            <a:r>
              <a:rPr lang="en-US" dirty="0" smtClean="0">
                <a:solidFill>
                  <a:srgbClr val="FF6600"/>
                </a:solidFill>
              </a:rPr>
              <a:t>Monitoring</a:t>
            </a:r>
          </a:p>
          <a:p>
            <a:pPr>
              <a:buFont typeface="Arial"/>
              <a:buChar char="•"/>
            </a:pPr>
            <a:r>
              <a:rPr lang="en-US" dirty="0" smtClean="0"/>
              <a:t>Data Transfer Nodes &amp; Applications</a:t>
            </a:r>
          </a:p>
          <a:p>
            <a:pPr>
              <a:buFont typeface="Arial"/>
              <a:buChar char="•"/>
            </a:pPr>
            <a:r>
              <a:rPr lang="en-US" dirty="0" smtClean="0"/>
              <a:t>Science DMZ Security</a:t>
            </a:r>
          </a:p>
          <a:p>
            <a:pPr>
              <a:buFont typeface="Arial"/>
              <a:buChar char="•"/>
            </a:pPr>
            <a:r>
              <a:rPr lang="en-US" dirty="0"/>
              <a:t>User </a:t>
            </a:r>
            <a:r>
              <a:rPr lang="en-US" dirty="0" smtClean="0"/>
              <a:t>Engagement</a:t>
            </a:r>
          </a:p>
          <a:p>
            <a:pPr>
              <a:buFont typeface="Arial"/>
              <a:buChar char="•"/>
            </a:pPr>
            <a:r>
              <a:rPr lang="en-US" dirty="0" smtClean="0"/>
              <a:t>Wrap Up</a:t>
            </a:r>
          </a:p>
          <a:p>
            <a:pPr marL="0" indent="0"/>
            <a:endParaRPr lang="en-US" dirty="0" smtClean="0"/>
          </a:p>
          <a:p>
            <a:pPr marL="0" indent="0"/>
            <a:endParaRPr lang="en-US" dirty="0" smtClean="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98189009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Performance Monitoring</a:t>
            </a:r>
            <a:endParaRPr lang="en-US" sz="3200" dirty="0"/>
          </a:p>
        </p:txBody>
      </p:sp>
      <p:sp>
        <p:nvSpPr>
          <p:cNvPr id="3" name="Content Placeholder 2"/>
          <p:cNvSpPr>
            <a:spLocks noGrp="1"/>
          </p:cNvSpPr>
          <p:nvPr>
            <p:ph idx="1"/>
          </p:nvPr>
        </p:nvSpPr>
        <p:spPr>
          <a:xfrm>
            <a:off x="457200" y="1063229"/>
            <a:ext cx="8229600" cy="3531394"/>
          </a:xfrm>
        </p:spPr>
        <p:txBody>
          <a:bodyPr>
            <a:normAutofit fontScale="70000" lnSpcReduction="20000"/>
          </a:bodyPr>
          <a:lstStyle/>
          <a:p>
            <a:r>
              <a:rPr lang="en-US" sz="2400" dirty="0" smtClean="0"/>
              <a:t>Everything may function perfectly when it is deployed</a:t>
            </a:r>
          </a:p>
          <a:p>
            <a:r>
              <a:rPr lang="en-US" sz="2400" dirty="0" smtClean="0"/>
              <a:t>Eventually something is going to break</a:t>
            </a:r>
          </a:p>
          <a:p>
            <a:pPr lvl="1"/>
            <a:r>
              <a:rPr lang="en-US" sz="2200" dirty="0" smtClean="0"/>
              <a:t>Networks and systems are complex</a:t>
            </a:r>
          </a:p>
          <a:p>
            <a:pPr lvl="1"/>
            <a:r>
              <a:rPr lang="en-US" sz="2200" dirty="0" smtClean="0"/>
              <a:t>Bugs, mistakes, …</a:t>
            </a:r>
          </a:p>
          <a:p>
            <a:pPr lvl="1"/>
            <a:r>
              <a:rPr lang="en-US" sz="2200" dirty="0" smtClean="0"/>
              <a:t>Sometimes things just break – this is why we buy support contracts</a:t>
            </a:r>
          </a:p>
          <a:p>
            <a:r>
              <a:rPr lang="en-US" sz="2400" dirty="0" smtClean="0"/>
              <a:t>Must be able to find and fix problems when they occur</a:t>
            </a:r>
          </a:p>
          <a:p>
            <a:r>
              <a:rPr lang="en-US" sz="2400" dirty="0" smtClean="0"/>
              <a:t>Must be able to find problems in other networks (your network may be fine, but someone else’s problem can impact your users)</a:t>
            </a:r>
          </a:p>
          <a:p>
            <a:endParaRPr lang="en-US" sz="2400" dirty="0" smtClean="0"/>
          </a:p>
          <a:p>
            <a:r>
              <a:rPr lang="en-US" sz="2400" dirty="0"/>
              <a:t>TCP was intentionally designed to hide all transmission errors from the user:</a:t>
            </a:r>
          </a:p>
          <a:p>
            <a:pPr lvl="1"/>
            <a:r>
              <a:rPr lang="en-US" sz="2200" dirty="0"/>
              <a:t>“As long as the TCPs continue to function properly and the internet system does not become completely partitioned, no transmission errors will affect the users.” (From RFC793, 1981)</a:t>
            </a:r>
          </a:p>
          <a:p>
            <a:endParaRPr lang="en-US" sz="2400" dirty="0" smtClean="0"/>
          </a:p>
          <a:p>
            <a:endParaRPr lang="en-US" sz="2400" dirty="0" smtClean="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pic>
        <p:nvPicPr>
          <p:cNvPr id="6" name="Picture 5" descr="header.gi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39479" y="49115"/>
            <a:ext cx="1417307" cy="313727"/>
          </a:xfrm>
          <a:prstGeom prst="rect">
            <a:avLst/>
          </a:prstGeom>
        </p:spPr>
      </p:pic>
    </p:spTree>
    <p:extLst>
      <p:ext uri="{BB962C8B-B14F-4D97-AF65-F5344CB8AC3E}">
        <p14:creationId xmlns:p14="http://schemas.microsoft.com/office/powerpoint/2010/main" val="35847682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36448"/>
            <a:ext cx="8572500" cy="857250"/>
          </a:xfrm>
        </p:spPr>
        <p:txBody>
          <a:bodyPr/>
          <a:lstStyle/>
          <a:p>
            <a:r>
              <a:rPr lang="en-US" sz="3200" dirty="0" smtClean="0"/>
              <a:t>Soft Network Failures – Hidden Problems</a:t>
            </a:r>
          </a:p>
        </p:txBody>
      </p:sp>
      <p:sp>
        <p:nvSpPr>
          <p:cNvPr id="35843" name="Content Placeholder 2"/>
          <p:cNvSpPr>
            <a:spLocks noGrp="1"/>
          </p:cNvSpPr>
          <p:nvPr>
            <p:ph idx="1"/>
          </p:nvPr>
        </p:nvSpPr>
        <p:spPr/>
        <p:txBody>
          <a:bodyPr>
            <a:normAutofit fontScale="85000" lnSpcReduction="20000"/>
          </a:bodyPr>
          <a:lstStyle/>
          <a:p>
            <a:r>
              <a:rPr lang="en-US" dirty="0"/>
              <a:t>Hard failures are well-understood</a:t>
            </a:r>
          </a:p>
          <a:p>
            <a:pPr lvl="1"/>
            <a:r>
              <a:rPr lang="en-US" dirty="0"/>
              <a:t>Link down, system crash, software crash</a:t>
            </a:r>
          </a:p>
          <a:p>
            <a:pPr lvl="1"/>
            <a:r>
              <a:rPr lang="en-US" dirty="0"/>
              <a:t>Traditional network/system monitoring tools designed to quickly find hard </a:t>
            </a:r>
            <a:r>
              <a:rPr lang="en-US" dirty="0" smtClean="0"/>
              <a:t>failures</a:t>
            </a:r>
          </a:p>
          <a:p>
            <a:r>
              <a:rPr lang="en-US" dirty="0" smtClean="0"/>
              <a:t>Soft failures result in degraded capability</a:t>
            </a:r>
          </a:p>
          <a:p>
            <a:pPr lvl="1"/>
            <a:r>
              <a:rPr lang="en-US" dirty="0" smtClean="0"/>
              <a:t>Connectivity exists</a:t>
            </a:r>
          </a:p>
          <a:p>
            <a:pPr lvl="1"/>
            <a:r>
              <a:rPr lang="en-US" dirty="0" smtClean="0"/>
              <a:t>Performance impacted</a:t>
            </a:r>
          </a:p>
          <a:p>
            <a:pPr lvl="1"/>
            <a:r>
              <a:rPr lang="en-US" dirty="0" smtClean="0"/>
              <a:t>Typically something in the path is functioning, but not well</a:t>
            </a:r>
          </a:p>
          <a:p>
            <a:r>
              <a:rPr lang="en-US" dirty="0" smtClean="0"/>
              <a:t>Soft failures are hard to detect with traditional methods</a:t>
            </a:r>
          </a:p>
          <a:p>
            <a:pPr lvl="1"/>
            <a:r>
              <a:rPr lang="en-US" dirty="0" smtClean="0"/>
              <a:t>No obvious single event</a:t>
            </a:r>
          </a:p>
          <a:p>
            <a:pPr lvl="1"/>
            <a:r>
              <a:rPr lang="en-US" dirty="0" smtClean="0"/>
              <a:t>Sometimes no indication at all of any errors</a:t>
            </a:r>
          </a:p>
          <a:p>
            <a:r>
              <a:rPr lang="en-US" dirty="0" smtClean="0"/>
              <a:t>Independent testing is the only way to reliably find soft failures</a:t>
            </a:r>
          </a:p>
          <a:p>
            <a:endParaRPr lang="en-US" dirty="0" smtClean="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pic>
        <p:nvPicPr>
          <p:cNvPr id="6" name="Picture 5" descr="header.gi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39479" y="49115"/>
            <a:ext cx="1417307" cy="313727"/>
          </a:xfrm>
          <a:prstGeom prst="rect">
            <a:avLst/>
          </a:prstGeom>
        </p:spPr>
      </p:pic>
    </p:spTree>
    <p:extLst>
      <p:ext uri="{BB962C8B-B14F-4D97-AF65-F5344CB8AC3E}">
        <p14:creationId xmlns:p14="http://schemas.microsoft.com/office/powerpoint/2010/main" val="125384065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bwctl-agl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250" y="636846"/>
            <a:ext cx="5518150" cy="177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6"/>
          <p:cNvSpPr txBox="1">
            <a:spLocks noChangeArrowheads="1"/>
          </p:cNvSpPr>
          <p:nvPr/>
        </p:nvSpPr>
        <p:spPr bwMode="auto">
          <a:xfrm>
            <a:off x="5867400" y="1332310"/>
            <a:ext cx="243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Rebooted router with full route table</a:t>
            </a:r>
          </a:p>
        </p:txBody>
      </p:sp>
      <p:sp>
        <p:nvSpPr>
          <p:cNvPr id="25604" name="TextBox 7"/>
          <p:cNvSpPr txBox="1">
            <a:spLocks noChangeArrowheads="1"/>
          </p:cNvSpPr>
          <p:nvPr/>
        </p:nvSpPr>
        <p:spPr bwMode="auto">
          <a:xfrm>
            <a:off x="203947" y="3128102"/>
            <a:ext cx="1892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Gradual failure of optical line card</a:t>
            </a:r>
          </a:p>
        </p:txBody>
      </p:sp>
      <p:sp>
        <p:nvSpPr>
          <p:cNvPr id="9" name="Title 1"/>
          <p:cNvSpPr>
            <a:spLocks noGrp="1"/>
          </p:cNvSpPr>
          <p:nvPr>
            <p:ph type="title"/>
          </p:nvPr>
        </p:nvSpPr>
        <p:spPr>
          <a:xfrm>
            <a:off x="457200" y="-3571"/>
            <a:ext cx="7099300" cy="857250"/>
          </a:xfrm>
        </p:spPr>
        <p:txBody>
          <a:bodyPr/>
          <a:lstStyle/>
          <a:p>
            <a:r>
              <a:rPr lang="en-US" sz="3200" dirty="0" smtClean="0"/>
              <a:t>Sample Soft Failures</a:t>
            </a:r>
            <a:endParaRPr lang="en-US" sz="3200" dirty="0"/>
          </a:p>
        </p:txBody>
      </p:sp>
      <p:pic>
        <p:nvPicPr>
          <p:cNvPr id="11" name="Picture 10" descr="ps.pdf"/>
          <p:cNvPicPr>
            <a:picLocks noChangeAspect="1"/>
          </p:cNvPicPr>
          <p:nvPr/>
        </p:nvPicPr>
        <p:blipFill>
          <a:blip r:embed="rId4" cstate="print"/>
          <a:stretch>
            <a:fillRect/>
          </a:stretch>
        </p:blipFill>
        <p:spPr>
          <a:xfrm>
            <a:off x="2006600" y="2270475"/>
            <a:ext cx="7137400" cy="2419350"/>
          </a:xfrm>
          <a:prstGeom prst="rect">
            <a:avLst/>
          </a:prstGeom>
        </p:spPr>
      </p:pic>
      <p:pic>
        <p:nvPicPr>
          <p:cNvPr id="1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74019" y="2576604"/>
            <a:ext cx="5942365" cy="12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rot="16200000">
            <a:off x="2485043" y="2936542"/>
            <a:ext cx="531816" cy="307777"/>
          </a:xfrm>
          <a:prstGeom prst="rect">
            <a:avLst/>
          </a:prstGeom>
          <a:solidFill>
            <a:schemeClr val="bg1"/>
          </a:solidFill>
        </p:spPr>
        <p:txBody>
          <a:bodyPr wrap="none" rtlCol="0">
            <a:spAutoFit/>
          </a:bodyPr>
          <a:lstStyle/>
          <a:p>
            <a:pPr algn="ctr" defTabSz="914400"/>
            <a:r>
              <a:rPr lang="en-US" sz="1400" dirty="0" smtClean="0">
                <a:solidFill>
                  <a:srgbClr val="000000"/>
                </a:solidFill>
                <a:ea typeface="+mn-ea"/>
                <a:cs typeface="Arial" charset="0"/>
              </a:rPr>
              <a:t>Gb/s</a:t>
            </a:r>
            <a:endParaRPr lang="en-US" sz="1400" dirty="0">
              <a:solidFill>
                <a:srgbClr val="000000"/>
              </a:solidFill>
              <a:ea typeface="+mn-ea"/>
              <a:cs typeface="Arial" charset="0"/>
            </a:endParaRPr>
          </a:p>
        </p:txBody>
      </p:sp>
      <p:sp>
        <p:nvSpPr>
          <p:cNvPr id="15" name="Rounded Rectangular Callout 14"/>
          <p:cNvSpPr/>
          <p:nvPr/>
        </p:nvSpPr>
        <p:spPr>
          <a:xfrm>
            <a:off x="7348063" y="2292478"/>
            <a:ext cx="1351609" cy="345307"/>
          </a:xfrm>
          <a:prstGeom prst="wedgeRoundRectCallout">
            <a:avLst>
              <a:gd name="adj1" fmla="val -91344"/>
              <a:gd name="adj2" fmla="val 81473"/>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normal performance</a:t>
            </a:r>
            <a:endParaRPr lang="en-US" sz="1400" b="1" dirty="0" smtClean="0">
              <a:solidFill>
                <a:srgbClr val="000000"/>
              </a:solidFill>
              <a:latin typeface="Arial" pitchFamily="-65" charset="0"/>
              <a:ea typeface="Arial" pitchFamily="-65" charset="0"/>
              <a:cs typeface="Arial" pitchFamily="-65" charset="0"/>
            </a:endParaRPr>
          </a:p>
        </p:txBody>
      </p:sp>
      <p:sp>
        <p:nvSpPr>
          <p:cNvPr id="16" name="Rounded Rectangular Callout 15"/>
          <p:cNvSpPr/>
          <p:nvPr/>
        </p:nvSpPr>
        <p:spPr>
          <a:xfrm>
            <a:off x="6051225" y="2981343"/>
            <a:ext cx="1207835" cy="345307"/>
          </a:xfrm>
          <a:prstGeom prst="wedgeRoundRectCallout">
            <a:avLst>
              <a:gd name="adj1" fmla="val -103485"/>
              <a:gd name="adj2" fmla="val 73978"/>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degrading performance</a:t>
            </a:r>
            <a:endParaRPr lang="en-US" sz="1400" b="1" dirty="0" smtClean="0">
              <a:solidFill>
                <a:srgbClr val="000000"/>
              </a:solidFill>
              <a:latin typeface="Arial" pitchFamily="-65" charset="0"/>
              <a:ea typeface="Arial" pitchFamily="-65" charset="0"/>
              <a:cs typeface="Arial" pitchFamily="-65" charset="0"/>
            </a:endParaRPr>
          </a:p>
        </p:txBody>
      </p:sp>
      <p:sp>
        <p:nvSpPr>
          <p:cNvPr id="17" name="Rounded Rectangular Callout 16"/>
          <p:cNvSpPr/>
          <p:nvPr/>
        </p:nvSpPr>
        <p:spPr>
          <a:xfrm>
            <a:off x="7578238" y="3336322"/>
            <a:ext cx="920151" cy="172654"/>
          </a:xfrm>
          <a:prstGeom prst="wedgeRoundRectCallout">
            <a:avLst>
              <a:gd name="adj1" fmla="val 60555"/>
              <a:gd name="adj2" fmla="val 81473"/>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repair</a:t>
            </a:r>
            <a:endParaRPr lang="en-US" sz="1400" b="1" dirty="0" smtClean="0">
              <a:solidFill>
                <a:srgbClr val="000000"/>
              </a:solidFill>
              <a:latin typeface="Arial" pitchFamily="-65" charset="0"/>
              <a:ea typeface="Arial" pitchFamily="-65" charset="0"/>
              <a:cs typeface="Arial" pitchFamily="-65" charset="0"/>
            </a:endParaRPr>
          </a:p>
        </p:txBody>
      </p:sp>
      <p:cxnSp>
        <p:nvCxnSpPr>
          <p:cNvPr id="18" name="Straight Arrow Connector 17"/>
          <p:cNvCxnSpPr/>
          <p:nvPr/>
        </p:nvCxnSpPr>
        <p:spPr bwMode="auto">
          <a:xfrm>
            <a:off x="2954475" y="4082324"/>
            <a:ext cx="5934974" cy="0"/>
          </a:xfrm>
          <a:prstGeom prst="straightConnector1">
            <a:avLst/>
          </a:prstGeom>
          <a:noFill/>
          <a:ln w="19050" cap="flat" cmpd="sng" algn="ctr">
            <a:solidFill>
              <a:schemeClr val="tx1"/>
            </a:solidFill>
            <a:prstDash val="solid"/>
            <a:round/>
            <a:headEnd type="arrow" w="lg" len="lg"/>
            <a:tailEnd type="arrow" w="lg" len="lg"/>
          </a:ln>
          <a:effectLst/>
        </p:spPr>
      </p:cxnSp>
      <p:sp>
        <p:nvSpPr>
          <p:cNvPr id="19" name="TextBox 18"/>
          <p:cNvSpPr txBox="1"/>
          <p:nvPr/>
        </p:nvSpPr>
        <p:spPr>
          <a:xfrm>
            <a:off x="5225921" y="3952927"/>
            <a:ext cx="1266272" cy="338554"/>
          </a:xfrm>
          <a:prstGeom prst="rect">
            <a:avLst/>
          </a:prstGeom>
          <a:solidFill>
            <a:schemeClr val="bg1"/>
          </a:solidFill>
        </p:spPr>
        <p:txBody>
          <a:bodyPr wrap="none" lIns="0" tIns="0" rIns="0" bIns="0" rtlCol="0">
            <a:spAutoFit/>
          </a:bodyPr>
          <a:lstStyle/>
          <a:p>
            <a:pPr algn="ctr" defTabSz="914400"/>
            <a:r>
              <a:rPr lang="en-US" sz="2200" dirty="0" smtClean="0">
                <a:solidFill>
                  <a:srgbClr val="000000"/>
                </a:solidFill>
                <a:ea typeface="+mn-ea"/>
                <a:cs typeface="Arial" charset="0"/>
              </a:rPr>
              <a:t>one month</a:t>
            </a:r>
            <a:endParaRPr lang="en-US" sz="2200" dirty="0">
              <a:solidFill>
                <a:srgbClr val="000000"/>
              </a:solidFill>
              <a:ea typeface="+mn-ea"/>
              <a:cs typeface="Arial" charset="0"/>
            </a:endParaRPr>
          </a:p>
        </p:txBody>
      </p:sp>
      <p:sp>
        <p:nvSpPr>
          <p:cNvPr id="20"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38</a:t>
            </a:fld>
            <a:r>
              <a:rPr lang="en-US" sz="800" dirty="0">
                <a:solidFill>
                  <a:prstClr val="black"/>
                </a:solidFill>
                <a:latin typeface="Arial"/>
              </a:rPr>
              <a:t> – ESnet Science Engagement (</a:t>
            </a:r>
            <a:r>
              <a:rPr lang="en-US" sz="800" dirty="0">
                <a:solidFill>
                  <a:prstClr val="black"/>
                </a:solidFill>
                <a:latin typeface="Arial"/>
                <a:hlinkClick r:id="rId6"/>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23"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7"/>
              </a:rPr>
              <a:t>CC BY-NC-ND 4.0</a:t>
            </a:r>
            <a:r>
              <a:rPr lang="en-US" sz="800" dirty="0" smtClean="0">
                <a:ea typeface="+mn-ea"/>
                <a:cs typeface="+mn-cs"/>
              </a:rPr>
              <a:t> </a:t>
            </a:r>
          </a:p>
        </p:txBody>
      </p:sp>
      <p:pic>
        <p:nvPicPr>
          <p:cNvPr id="21" name="Picture 20" descr="header.gif"/>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39479" y="49115"/>
            <a:ext cx="1417307" cy="313727"/>
          </a:xfrm>
          <a:prstGeom prst="rect">
            <a:avLst/>
          </a:prstGeom>
        </p:spPr>
      </p:pic>
    </p:spTree>
    <p:extLst>
      <p:ext uri="{BB962C8B-B14F-4D97-AF65-F5344CB8AC3E}">
        <p14:creationId xmlns:p14="http://schemas.microsoft.com/office/powerpoint/2010/main" val="61010000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Testing Infrastructure – perfSONAR </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perfSONAR is:</a:t>
            </a:r>
          </a:p>
          <a:p>
            <a:pPr lvl="1"/>
            <a:r>
              <a:rPr lang="en-US" dirty="0" smtClean="0"/>
              <a:t>A widely-deployed test and measurement infrastructure</a:t>
            </a:r>
          </a:p>
          <a:p>
            <a:pPr lvl="2"/>
            <a:r>
              <a:rPr lang="en-US" dirty="0" smtClean="0"/>
              <a:t>ESnet, Internet2, US regional networks, international networks</a:t>
            </a:r>
          </a:p>
          <a:p>
            <a:pPr lvl="2"/>
            <a:r>
              <a:rPr lang="en-US" dirty="0" smtClean="0"/>
              <a:t>Laboratories, supercomputer centers, universities</a:t>
            </a:r>
          </a:p>
          <a:p>
            <a:pPr lvl="1"/>
            <a:r>
              <a:rPr lang="en-US" dirty="0" smtClean="0"/>
              <a:t>A suite of test and measurement tools</a:t>
            </a:r>
          </a:p>
          <a:p>
            <a:pPr lvl="1"/>
            <a:r>
              <a:rPr lang="en-US" dirty="0" smtClean="0"/>
              <a:t>A collaboration that builds and maintains the toolkit</a:t>
            </a:r>
          </a:p>
          <a:p>
            <a:r>
              <a:rPr lang="en-US" dirty="0" smtClean="0"/>
              <a:t>By installing perfSONAR, a site can leverage over 1100 test servers deployed around the world</a:t>
            </a:r>
          </a:p>
          <a:p>
            <a:r>
              <a:rPr lang="en-US" dirty="0" smtClean="0"/>
              <a:t>perfSONAR is ideal for finding soft failures</a:t>
            </a:r>
          </a:p>
          <a:p>
            <a:pPr lvl="1"/>
            <a:r>
              <a:rPr lang="en-US" dirty="0" smtClean="0"/>
              <a:t>Alert to existence of problems</a:t>
            </a:r>
          </a:p>
          <a:p>
            <a:pPr lvl="1"/>
            <a:r>
              <a:rPr lang="en-US" dirty="0" smtClean="0"/>
              <a:t>Fault isolation</a:t>
            </a:r>
          </a:p>
          <a:p>
            <a:pPr lvl="1"/>
            <a:r>
              <a:rPr lang="en-US" dirty="0" smtClean="0"/>
              <a:t>Verification of correct operation</a:t>
            </a:r>
            <a:endParaRPr lang="en-US" dirty="0"/>
          </a:p>
        </p:txBody>
      </p:sp>
      <p:sp>
        <p:nvSpPr>
          <p:cNvPr id="8"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pic>
        <p:nvPicPr>
          <p:cNvPr id="6" name="Picture 5" descr="header.gi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39479" y="49115"/>
            <a:ext cx="1417307" cy="313727"/>
          </a:xfrm>
          <a:prstGeom prst="rect">
            <a:avLst/>
          </a:prstGeom>
        </p:spPr>
      </p:pic>
    </p:spTree>
    <p:extLst>
      <p:ext uri="{BB962C8B-B14F-4D97-AF65-F5344CB8AC3E}">
        <p14:creationId xmlns:p14="http://schemas.microsoft.com/office/powerpoint/2010/main" val="37490171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10729"/>
            <a:ext cx="8267701" cy="749899"/>
          </a:xfrm>
        </p:spPr>
        <p:txBody>
          <a:bodyPr/>
          <a:lstStyle/>
          <a:p>
            <a:r>
              <a:rPr lang="en-US" sz="3200" dirty="0" smtClean="0"/>
              <a:t>Data Mobility </a:t>
            </a:r>
            <a:r>
              <a:rPr lang="en-US" sz="3200" dirty="0"/>
              <a:t>i</a:t>
            </a:r>
            <a:r>
              <a:rPr lang="en-US" sz="3200" dirty="0" smtClean="0"/>
              <a:t>n a Given </a:t>
            </a:r>
            <a:r>
              <a:rPr lang="en-US" sz="3200" dirty="0"/>
              <a:t>T</a:t>
            </a:r>
            <a:r>
              <a:rPr lang="en-US" sz="3200" dirty="0" smtClean="0"/>
              <a:t>ime </a:t>
            </a:r>
            <a:r>
              <a:rPr lang="en-US" sz="3200" dirty="0"/>
              <a:t>I</a:t>
            </a:r>
            <a:r>
              <a:rPr lang="en-US" sz="3200" dirty="0" smtClean="0"/>
              <a:t>nterval</a:t>
            </a:r>
            <a:endParaRPr lang="en-US" sz="3200" dirty="0"/>
          </a:p>
        </p:txBody>
      </p:sp>
      <p:sp>
        <p:nvSpPr>
          <p:cNvPr id="7" name="Text Box 1030"/>
          <p:cNvSpPr txBox="1">
            <a:spLocks noChangeArrowheads="1"/>
          </p:cNvSpPr>
          <p:nvPr/>
        </p:nvSpPr>
        <p:spPr bwMode="auto">
          <a:xfrm>
            <a:off x="1130300" y="3882629"/>
            <a:ext cx="8026400" cy="1200314"/>
          </a:xfrm>
          <a:prstGeom prst="rect">
            <a:avLst/>
          </a:prstGeom>
          <a:noFill/>
          <a:ln w="9525">
            <a:noFill/>
            <a:miter lim="800000"/>
            <a:headEnd/>
            <a:tailEnd/>
          </a:ln>
          <a:effectLst/>
        </p:spPr>
        <p:txBody>
          <a:bodyPr wrap="square" lIns="91427" tIns="45713" rIns="91427" bIns="45713">
            <a:prstTxWarp prst="textNoShape">
              <a:avLst/>
            </a:prstTxWarp>
            <a:spAutoFit/>
          </a:bodyPr>
          <a:lstStyle/>
          <a:p>
            <a:pPr>
              <a:spcBef>
                <a:spcPct val="50000"/>
              </a:spcBef>
            </a:pPr>
            <a:r>
              <a:rPr lang="en-US" dirty="0">
                <a:latin typeface="Helvetica" pitchFamily="-112" charset="0"/>
              </a:rPr>
              <a:t>This table available </a:t>
            </a:r>
            <a:r>
              <a:rPr lang="en-US" dirty="0" smtClean="0">
                <a:latin typeface="Helvetica" pitchFamily="-112" charset="0"/>
              </a:rPr>
              <a:t>at:</a:t>
            </a:r>
          </a:p>
          <a:p>
            <a:pPr>
              <a:spcBef>
                <a:spcPct val="50000"/>
              </a:spcBef>
            </a:pPr>
            <a:r>
              <a:rPr lang="en-US" dirty="0" smtClean="0">
                <a:latin typeface="Helvetica" pitchFamily="-112" charset="0"/>
                <a:hlinkClick r:id="rId3"/>
              </a:rPr>
              <a:t>http</a:t>
            </a:r>
            <a:r>
              <a:rPr lang="en-US" dirty="0">
                <a:latin typeface="Helvetica" pitchFamily="-112" charset="0"/>
                <a:hlinkClick r:id="rId3"/>
              </a:rPr>
              <a:t>://fasterdata.es.net/fasterdata-home/requirements-and-expectations</a:t>
            </a:r>
            <a:r>
              <a:rPr lang="en-US" dirty="0" smtClean="0">
                <a:latin typeface="Helvetica" pitchFamily="-112" charset="0"/>
                <a:hlinkClick r:id="rId3"/>
              </a:rPr>
              <a:t>/</a:t>
            </a:r>
            <a:endParaRPr lang="en-US" dirty="0">
              <a:latin typeface="Helvetica" pitchFamily="-112" charset="0"/>
            </a:endParaRPr>
          </a:p>
          <a:p>
            <a:pPr>
              <a:spcBef>
                <a:spcPct val="50000"/>
              </a:spcBef>
            </a:pPr>
            <a:endParaRPr lang="en-US" dirty="0" smtClean="0">
              <a:latin typeface="Helvetica" pitchFamily="-112" charset="0"/>
            </a:endParaRPr>
          </a:p>
        </p:txBody>
      </p:sp>
      <p:pic>
        <p:nvPicPr>
          <p:cNvPr id="8" name="Picture 7" descr="rates.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3748" y="860627"/>
            <a:ext cx="8740488" cy="3022002"/>
          </a:xfrm>
          <a:prstGeom prst="rect">
            <a:avLst/>
          </a:prstGeom>
        </p:spPr>
      </p:pic>
      <p:sp>
        <p:nvSpPr>
          <p:cNvPr id="10"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a:t>
            </a:fld>
            <a:r>
              <a:rPr lang="en-US" sz="800" dirty="0">
                <a:solidFill>
                  <a:prstClr val="black"/>
                </a:solidFill>
                <a:latin typeface="Arial"/>
              </a:rPr>
              <a:t> – ESnet Science Engagement (</a:t>
            </a:r>
            <a:r>
              <a:rPr lang="en-US" sz="800" dirty="0">
                <a:solidFill>
                  <a:prstClr val="black"/>
                </a:solidFill>
                <a:latin typeface="Arial"/>
                <a:hlinkClick r:id="rId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1"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6"/>
              </a:rPr>
              <a:t>CC BY-NC-ND 4.0</a:t>
            </a:r>
            <a:r>
              <a:rPr lang="en-US" sz="800" dirty="0" smtClean="0">
                <a:ea typeface="+mn-ea"/>
                <a:cs typeface="+mn-cs"/>
              </a:rPr>
              <a:t> </a:t>
            </a:r>
          </a:p>
        </p:txBody>
      </p:sp>
    </p:spTree>
    <p:extLst>
      <p:ext uri="{BB962C8B-B14F-4D97-AF65-F5344CB8AC3E}">
        <p14:creationId xmlns:p14="http://schemas.microsoft.com/office/powerpoint/2010/main" val="282627483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perfSONAR</a:t>
            </a:r>
            <a:r>
              <a:rPr lang="en-US" sz="3200" dirty="0" smtClean="0"/>
              <a:t> Deployment Footprint</a:t>
            </a:r>
            <a:endParaRPr lang="en-US" sz="3200" dirty="0"/>
          </a:p>
        </p:txBody>
      </p:sp>
      <p:pic>
        <p:nvPicPr>
          <p:cNvPr id="8" name="Picture 7" descr="20150504-pSDeployments-Pol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098" y="914400"/>
            <a:ext cx="6277720" cy="3557477"/>
          </a:xfrm>
          <a:prstGeom prst="rect">
            <a:avLst/>
          </a:prstGeom>
        </p:spPr>
      </p:pic>
      <p:sp>
        <p:nvSpPr>
          <p:cNvPr id="9"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40</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0"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pic>
        <p:nvPicPr>
          <p:cNvPr id="6" name="Picture 5" descr="header.gi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39479" y="49115"/>
            <a:ext cx="1417307" cy="313727"/>
          </a:xfrm>
          <a:prstGeom prst="rect">
            <a:avLst/>
          </a:prstGeom>
        </p:spPr>
      </p:pic>
    </p:spTree>
    <p:extLst>
      <p:ext uri="{BB962C8B-B14F-4D97-AF65-F5344CB8AC3E}">
        <p14:creationId xmlns:p14="http://schemas.microsoft.com/office/powerpoint/2010/main" val="73719858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27"/>
            <a:ext cx="7099300" cy="624509"/>
          </a:xfrm>
        </p:spPr>
        <p:txBody>
          <a:bodyPr/>
          <a:lstStyle/>
          <a:p>
            <a:r>
              <a:rPr lang="en-US" sz="3200" dirty="0" smtClean="0"/>
              <a:t>Lookup Service Directory </a:t>
            </a:r>
            <a:r>
              <a:rPr lang="en-US" sz="3200" dirty="0"/>
              <a:t>Search: </a:t>
            </a:r>
            <a:r>
              <a:rPr lang="en-US" sz="3200" dirty="0" smtClean="0"/>
              <a:t/>
            </a:r>
            <a:br>
              <a:rPr lang="en-US" sz="3200" dirty="0" smtClean="0"/>
            </a:br>
            <a:r>
              <a:rPr lang="en-US" sz="3200" dirty="0" smtClean="0">
                <a:hlinkClick r:id="rId3"/>
              </a:rPr>
              <a:t>http</a:t>
            </a:r>
            <a:r>
              <a:rPr lang="en-US" sz="3200" dirty="0">
                <a:hlinkClick r:id="rId3"/>
              </a:rPr>
              <a:t>://stats.es.net/ServicesDirectory</a:t>
            </a:r>
            <a:r>
              <a:rPr lang="en-US" sz="3200" dirty="0" smtClean="0">
                <a:hlinkClick r:id="rId3"/>
              </a:rPr>
              <a:t>/</a:t>
            </a:r>
            <a:r>
              <a:rPr lang="en-US" sz="3200" dirty="0" smtClean="0"/>
              <a:t> </a:t>
            </a:r>
            <a:endParaRPr lang="en-US" sz="3200" dirty="0"/>
          </a:p>
        </p:txBody>
      </p:sp>
      <p:pic>
        <p:nvPicPr>
          <p:cNvPr id="8" name="Content Placeholder 6" descr="Screen Shot 2014-01-11 at 8.54.46 AM.pdf"/>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l="-12211" t="-2962"/>
          <a:stretch/>
        </p:blipFill>
        <p:spPr>
          <a:xfrm>
            <a:off x="336783" y="1019764"/>
            <a:ext cx="7219717" cy="3796708"/>
          </a:xfrm>
        </p:spPr>
      </p:pic>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41</a:t>
            </a:fld>
            <a:r>
              <a:rPr lang="en-US" sz="800" dirty="0">
                <a:solidFill>
                  <a:prstClr val="black"/>
                </a:solidFill>
                <a:latin typeface="Arial"/>
              </a:rPr>
              <a:t> – ESnet Science Engagement (</a:t>
            </a:r>
            <a:r>
              <a:rPr lang="en-US" sz="800" dirty="0">
                <a:solidFill>
                  <a:prstClr val="black"/>
                </a:solidFill>
                <a:latin typeface="Arial"/>
                <a:hlinkClick r:id="rId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0"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6"/>
              </a:rPr>
              <a:t>CC BY-NC-ND 4.0</a:t>
            </a:r>
            <a:r>
              <a:rPr lang="en-US" sz="800" dirty="0" smtClean="0">
                <a:ea typeface="+mn-ea"/>
                <a:cs typeface="+mn-cs"/>
              </a:rPr>
              <a:t> </a:t>
            </a:r>
          </a:p>
        </p:txBody>
      </p:sp>
      <p:pic>
        <p:nvPicPr>
          <p:cNvPr id="6" name="Picture 5" descr="header.gi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39479" y="49115"/>
            <a:ext cx="1417307" cy="313727"/>
          </a:xfrm>
          <a:prstGeom prst="rect">
            <a:avLst/>
          </a:prstGeom>
        </p:spPr>
      </p:pic>
    </p:spTree>
    <p:extLst>
      <p:ext uri="{BB962C8B-B14F-4D97-AF65-F5344CB8AC3E}">
        <p14:creationId xmlns:p14="http://schemas.microsoft.com/office/powerpoint/2010/main" val="75304620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893" y="148015"/>
            <a:ext cx="7351907" cy="747335"/>
          </a:xfrm>
        </p:spPr>
        <p:txBody>
          <a:bodyPr/>
          <a:lstStyle/>
          <a:p>
            <a:r>
              <a:rPr lang="en-US" sz="3200" dirty="0" smtClean="0"/>
              <a:t>perfSONAR Dashboard: </a:t>
            </a:r>
            <a:r>
              <a:rPr lang="en-US" sz="3200" dirty="0" smtClean="0">
                <a:hlinkClick r:id="rId3"/>
              </a:rPr>
              <a:t>http://ps-dashboard.es.net</a:t>
            </a:r>
            <a:r>
              <a:rPr lang="en-US" sz="3200" dirty="0" smtClean="0"/>
              <a:t> </a:t>
            </a:r>
            <a:endParaRPr lang="en-US" sz="3200" dirty="0"/>
          </a:p>
        </p:txBody>
      </p:sp>
      <p:pic>
        <p:nvPicPr>
          <p:cNvPr id="7" name="Picture 6" descr="Screen Shot 2013-07-01 at 8.25.54 PM.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22502" y="1104900"/>
            <a:ext cx="4630489" cy="3681413"/>
          </a:xfrm>
          <a:prstGeom prst="rect">
            <a:avLst/>
          </a:prstGeom>
        </p:spPr>
      </p:pic>
      <p:sp>
        <p:nvSpPr>
          <p:cNvPr id="9"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42</a:t>
            </a:fld>
            <a:r>
              <a:rPr lang="en-US" sz="800" dirty="0">
                <a:solidFill>
                  <a:prstClr val="black"/>
                </a:solidFill>
                <a:latin typeface="Arial"/>
              </a:rPr>
              <a:t> – ESnet Science Engagement (</a:t>
            </a:r>
            <a:r>
              <a:rPr lang="en-US" sz="800" dirty="0">
                <a:solidFill>
                  <a:prstClr val="black"/>
                </a:solidFill>
                <a:latin typeface="Arial"/>
                <a:hlinkClick r:id="rId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0"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6"/>
              </a:rPr>
              <a:t>CC BY-NC-ND 4.0</a:t>
            </a:r>
            <a:r>
              <a:rPr lang="en-US" sz="800" dirty="0" smtClean="0">
                <a:ea typeface="+mn-ea"/>
                <a:cs typeface="+mn-cs"/>
              </a:rPr>
              <a:t> </a:t>
            </a:r>
          </a:p>
        </p:txBody>
      </p:sp>
      <p:pic>
        <p:nvPicPr>
          <p:cNvPr id="6" name="Picture 5" descr="header.gi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39479" y="49115"/>
            <a:ext cx="1417307" cy="313727"/>
          </a:xfrm>
          <a:prstGeom prst="rect">
            <a:avLst/>
          </a:prstGeom>
        </p:spPr>
      </p:pic>
    </p:spTree>
    <p:extLst>
      <p:ext uri="{BB962C8B-B14F-4D97-AF65-F5344CB8AC3E}">
        <p14:creationId xmlns:p14="http://schemas.microsoft.com/office/powerpoint/2010/main" val="98351588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Monitoring</a:t>
            </a:r>
          </a:p>
          <a:p>
            <a:pPr>
              <a:buFont typeface="Arial"/>
              <a:buChar char="•"/>
            </a:pPr>
            <a:r>
              <a:rPr lang="en-US" dirty="0" smtClean="0">
                <a:solidFill>
                  <a:srgbClr val="FF6600"/>
                </a:solidFill>
              </a:rPr>
              <a:t>Data Transfer Nodes &amp; Applications</a:t>
            </a:r>
          </a:p>
          <a:p>
            <a:pPr>
              <a:buFont typeface="Arial"/>
              <a:buChar char="•"/>
            </a:pPr>
            <a:r>
              <a:rPr lang="en-US" dirty="0" smtClean="0"/>
              <a:t>Science DMZ Security</a:t>
            </a:r>
          </a:p>
          <a:p>
            <a:pPr>
              <a:buFont typeface="Arial"/>
              <a:buChar char="•"/>
            </a:pPr>
            <a:r>
              <a:rPr lang="en-US" dirty="0"/>
              <a:t>User </a:t>
            </a:r>
            <a:r>
              <a:rPr lang="en-US" dirty="0" smtClean="0"/>
              <a:t>Engagement</a:t>
            </a:r>
          </a:p>
          <a:p>
            <a:pPr>
              <a:buFont typeface="Arial"/>
              <a:buChar char="•"/>
            </a:pPr>
            <a:r>
              <a:rPr lang="en-US" dirty="0" smtClean="0"/>
              <a:t>Wrap Up</a:t>
            </a:r>
          </a:p>
          <a:p>
            <a:pPr marL="0" indent="0"/>
            <a:endParaRPr lang="en-US" dirty="0" smtClean="0"/>
          </a:p>
          <a:p>
            <a:pPr marL="0" indent="0"/>
            <a:endParaRPr lang="en-US" dirty="0" smtClean="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247067412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05979"/>
            <a:ext cx="8229600" cy="857250"/>
          </a:xfrm>
        </p:spPr>
        <p:txBody>
          <a:bodyPr/>
          <a:lstStyle/>
          <a:p>
            <a:r>
              <a:rPr lang="en-US" sz="3200" dirty="0"/>
              <a:t>Dedicated Systems – </a:t>
            </a:r>
            <a:r>
              <a:rPr lang="en-US" sz="3200" dirty="0" smtClean="0"/>
              <a:t>Data </a:t>
            </a:r>
            <a:r>
              <a:rPr lang="en-US" sz="3200" dirty="0"/>
              <a:t>Transfer Node</a:t>
            </a:r>
          </a:p>
        </p:txBody>
      </p:sp>
      <p:sp>
        <p:nvSpPr>
          <p:cNvPr id="3" name="Content Placeholder 2"/>
          <p:cNvSpPr>
            <a:spLocks noGrp="1"/>
          </p:cNvSpPr>
          <p:nvPr>
            <p:ph idx="1"/>
          </p:nvPr>
        </p:nvSpPr>
        <p:spPr/>
        <p:txBody>
          <a:bodyPr>
            <a:normAutofit fontScale="92500" lnSpcReduction="20000"/>
          </a:bodyPr>
          <a:lstStyle/>
          <a:p>
            <a:r>
              <a:rPr lang="en-US" dirty="0" smtClean="0"/>
              <a:t>The DTN is dedicated to data transfer</a:t>
            </a:r>
          </a:p>
          <a:p>
            <a:r>
              <a:rPr lang="en-US" dirty="0" smtClean="0"/>
              <a:t>Set up </a:t>
            </a:r>
            <a:r>
              <a:rPr lang="en-US" b="1" dirty="0" smtClean="0">
                <a:solidFill>
                  <a:srgbClr val="FF6600"/>
                </a:solidFill>
              </a:rPr>
              <a:t>specifically</a:t>
            </a:r>
            <a:r>
              <a:rPr lang="en-US" dirty="0" smtClean="0"/>
              <a:t> for high-performance data movement</a:t>
            </a:r>
          </a:p>
          <a:p>
            <a:pPr lvl="1"/>
            <a:r>
              <a:rPr lang="en-US" dirty="0" smtClean="0"/>
              <a:t>System internals (BIOS, firmware, interrupts, etc.)</a:t>
            </a:r>
          </a:p>
          <a:p>
            <a:pPr lvl="1"/>
            <a:r>
              <a:rPr lang="en-US" dirty="0" smtClean="0"/>
              <a:t>Network stack</a:t>
            </a:r>
          </a:p>
          <a:p>
            <a:pPr lvl="1"/>
            <a:r>
              <a:rPr lang="en-US" dirty="0" smtClean="0"/>
              <a:t>Storage (global filesystem, Fibrechannel, local RAID, etc.)</a:t>
            </a:r>
          </a:p>
          <a:p>
            <a:pPr lvl="1"/>
            <a:r>
              <a:rPr lang="en-US" dirty="0" smtClean="0"/>
              <a:t>High performance tools</a:t>
            </a:r>
          </a:p>
          <a:p>
            <a:pPr lvl="1"/>
            <a:r>
              <a:rPr lang="en-US" dirty="0" smtClean="0"/>
              <a:t>No extraneous software</a:t>
            </a:r>
          </a:p>
          <a:p>
            <a:r>
              <a:rPr lang="en-US" b="1" i="1" dirty="0" smtClean="0"/>
              <a:t>Limitation of scope and function is powerful</a:t>
            </a:r>
          </a:p>
          <a:p>
            <a:pPr lvl="1"/>
            <a:r>
              <a:rPr lang="en-US" dirty="0" smtClean="0"/>
              <a:t>No conflicts with configuration for other tasks</a:t>
            </a:r>
          </a:p>
          <a:p>
            <a:pPr lvl="1"/>
            <a:r>
              <a:rPr lang="en-US" dirty="0" smtClean="0"/>
              <a:t>Small application set makes cybersecurity easier</a:t>
            </a:r>
            <a:endParaRPr lang="en-US" dirty="0"/>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241705130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Data Transfer Tools For DTNs</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Parallelism is important</a:t>
            </a:r>
          </a:p>
          <a:p>
            <a:pPr lvl="1"/>
            <a:r>
              <a:rPr lang="en-US" dirty="0" smtClean="0"/>
              <a:t>It is often easier to achieve a given performance level with four parallel connections than one connection</a:t>
            </a:r>
          </a:p>
          <a:p>
            <a:pPr lvl="1"/>
            <a:r>
              <a:rPr lang="en-US" dirty="0" smtClean="0"/>
              <a:t>Several tools offer parallel transfers, including Globus/GridFTP</a:t>
            </a:r>
          </a:p>
          <a:p>
            <a:r>
              <a:rPr lang="en-US" dirty="0" smtClean="0"/>
              <a:t>Latency interaction is critical</a:t>
            </a:r>
          </a:p>
          <a:p>
            <a:pPr lvl="1"/>
            <a:r>
              <a:rPr lang="en-US" dirty="0" smtClean="0"/>
              <a:t>Wide area data transfers have much higher latency than LAN transfers</a:t>
            </a:r>
          </a:p>
          <a:p>
            <a:pPr lvl="1"/>
            <a:r>
              <a:rPr lang="en-US" dirty="0" smtClean="0"/>
              <a:t>Many tools and protocols assume a LAN</a:t>
            </a:r>
          </a:p>
          <a:p>
            <a:r>
              <a:rPr lang="en-US" dirty="0" smtClean="0"/>
              <a:t>Workflow integration is important</a:t>
            </a:r>
          </a:p>
          <a:p>
            <a:r>
              <a:rPr lang="en-US" dirty="0" smtClean="0"/>
              <a:t>Key tools: Globus Online, HPN-SSH</a:t>
            </a:r>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360017244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sz="3200" dirty="0" smtClean="0"/>
              <a:t>Data Transfer Tool Comparison</a:t>
            </a:r>
            <a:endParaRPr lang="en-US" sz="3200" dirty="0"/>
          </a:p>
        </p:txBody>
      </p:sp>
      <p:sp>
        <p:nvSpPr>
          <p:cNvPr id="329731" name="Rectangle 3"/>
          <p:cNvSpPr>
            <a:spLocks noGrp="1" noChangeArrowheads="1"/>
          </p:cNvSpPr>
          <p:nvPr>
            <p:ph type="body" idx="1"/>
          </p:nvPr>
        </p:nvSpPr>
        <p:spPr>
          <a:xfrm>
            <a:off x="457200" y="1003146"/>
            <a:ext cx="8229600" cy="3780872"/>
          </a:xfrm>
        </p:spPr>
        <p:txBody>
          <a:bodyPr>
            <a:normAutofit fontScale="92500" lnSpcReduction="20000"/>
          </a:bodyPr>
          <a:lstStyle/>
          <a:p>
            <a:r>
              <a:rPr lang="en-US" dirty="0" smtClean="0"/>
              <a:t>In addition to the network, using the right data transfer tool is critical</a:t>
            </a:r>
          </a:p>
          <a:p>
            <a:pPr marL="0" indent="0"/>
            <a:r>
              <a:rPr lang="en-US" dirty="0" smtClean="0"/>
              <a:t>Data transfer test from Berkeley, CA to Argonne, IL (near Chicago). RTT = 53 ms, network capacity = 10Gbps.</a:t>
            </a:r>
          </a:p>
          <a:p>
            <a:pPr marL="0" indent="0"/>
            <a:endParaRPr lang="en-US" sz="1000" b="1" dirty="0" smtClean="0"/>
          </a:p>
          <a:p>
            <a:pPr lvl="2">
              <a:buNone/>
            </a:pPr>
            <a:r>
              <a:rPr lang="en-US" b="1" dirty="0" smtClean="0"/>
              <a:t>Tool				Throughput	</a:t>
            </a:r>
          </a:p>
          <a:p>
            <a:pPr lvl="2">
              <a:buNone/>
            </a:pPr>
            <a:r>
              <a:rPr lang="en-US" dirty="0" smtClean="0"/>
              <a:t>scp:				140 Mbps	</a:t>
            </a:r>
          </a:p>
          <a:p>
            <a:pPr lvl="2">
              <a:buNone/>
            </a:pPr>
            <a:r>
              <a:rPr lang="en-US" dirty="0" smtClean="0"/>
              <a:t>HPN patched scp:	1.2 Gbps</a:t>
            </a:r>
          </a:p>
          <a:p>
            <a:pPr lvl="2">
              <a:buNone/>
            </a:pPr>
            <a:r>
              <a:rPr lang="en-US" dirty="0" smtClean="0"/>
              <a:t>ftp						1.4 Gbps	</a:t>
            </a:r>
          </a:p>
          <a:p>
            <a:pPr lvl="2">
              <a:buNone/>
            </a:pPr>
            <a:endParaRPr lang="en-US" dirty="0" smtClean="0"/>
          </a:p>
          <a:p>
            <a:pPr lvl="2">
              <a:buNone/>
            </a:pPr>
            <a:r>
              <a:rPr lang="en-US" dirty="0" smtClean="0"/>
              <a:t>GridFTP, 4 streams	5.4 Gbps	</a:t>
            </a:r>
          </a:p>
          <a:p>
            <a:pPr lvl="2">
              <a:buNone/>
            </a:pPr>
            <a:r>
              <a:rPr lang="en-US" dirty="0" smtClean="0"/>
              <a:t>GridFTP, 8 streams	6.6 Gbps		</a:t>
            </a:r>
          </a:p>
          <a:p>
            <a:pPr lvl="2">
              <a:buNone/>
            </a:pPr>
            <a:endParaRPr lang="en-US" b="1" dirty="0" smtClean="0"/>
          </a:p>
          <a:p>
            <a:pPr lvl="2">
              <a:buNone/>
            </a:pPr>
            <a:r>
              <a:rPr lang="en-US" b="1" dirty="0" smtClean="0"/>
              <a:t>Note that to get more than 1 Gbps (125 MB/s) disk to disk requires properly engineered storage (RAID, parallel filesystem, etc.)</a:t>
            </a:r>
            <a:endParaRPr lang="en-US" dirty="0" smtClean="0"/>
          </a:p>
          <a:p>
            <a:pPr lvl="2">
              <a:buNone/>
            </a:pPr>
            <a:endParaRPr lang="en-US" dirty="0" smtClean="0"/>
          </a:p>
          <a:p>
            <a:pPr lvl="1"/>
            <a:endParaRPr lang="en-US" dirty="0"/>
          </a:p>
        </p:txBody>
      </p:sp>
      <p:sp>
        <p:nvSpPr>
          <p:cNvPr id="3" name="Left Brace 2"/>
          <p:cNvSpPr/>
          <p:nvPr/>
        </p:nvSpPr>
        <p:spPr>
          <a:xfrm flipH="1">
            <a:off x="4458839" y="3271771"/>
            <a:ext cx="243209" cy="476227"/>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pic>
        <p:nvPicPr>
          <p:cNvPr id="9" name="Picture 8" descr="globu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995" y="3114018"/>
            <a:ext cx="985161" cy="945222"/>
          </a:xfrm>
          <a:prstGeom prst="rect">
            <a:avLst/>
          </a:prstGeom>
        </p:spPr>
      </p:pic>
      <p:sp>
        <p:nvSpPr>
          <p:cNvPr id="11"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46</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2"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184549692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Monitoring</a:t>
            </a:r>
          </a:p>
          <a:p>
            <a:pPr>
              <a:buFont typeface="Arial"/>
              <a:buChar char="•"/>
            </a:pPr>
            <a:r>
              <a:rPr lang="en-US" dirty="0" smtClean="0"/>
              <a:t>Data Transfer Nodes &amp; Applications</a:t>
            </a:r>
          </a:p>
          <a:p>
            <a:pPr>
              <a:buFont typeface="Arial"/>
              <a:buChar char="•"/>
            </a:pPr>
            <a:r>
              <a:rPr lang="en-US" dirty="0" smtClean="0">
                <a:solidFill>
                  <a:srgbClr val="FF6600"/>
                </a:solidFill>
              </a:rPr>
              <a:t>Science DMZ Security</a:t>
            </a:r>
          </a:p>
          <a:p>
            <a:pPr>
              <a:buFont typeface="Arial"/>
              <a:buChar char="•"/>
            </a:pPr>
            <a:r>
              <a:rPr lang="en-US" dirty="0"/>
              <a:t>User </a:t>
            </a:r>
            <a:r>
              <a:rPr lang="en-US" dirty="0" smtClean="0"/>
              <a:t>Engagement</a:t>
            </a:r>
            <a:endParaRPr lang="en-US" dirty="0" smtClean="0">
              <a:solidFill>
                <a:srgbClr val="FF0000"/>
              </a:solidFill>
            </a:endParaRPr>
          </a:p>
          <a:p>
            <a:pPr>
              <a:buFont typeface="Arial"/>
              <a:buChar char="•"/>
            </a:pPr>
            <a:r>
              <a:rPr lang="en-US" dirty="0" smtClean="0"/>
              <a:t>Wrap Up</a:t>
            </a:r>
          </a:p>
          <a:p>
            <a:pPr marL="0" indent="0"/>
            <a:endParaRPr lang="en-US" dirty="0" smtClean="0"/>
          </a:p>
          <a:p>
            <a:pPr marL="0" indent="0"/>
            <a:endParaRPr lang="en-US" dirty="0" smtClean="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400027808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2400" dirty="0"/>
              <a:t>Goal – disentangle security policy and enforcement for science flows from security for business systems</a:t>
            </a:r>
          </a:p>
          <a:p>
            <a:r>
              <a:rPr lang="en-US" sz="2400" dirty="0"/>
              <a:t>Rationale</a:t>
            </a:r>
          </a:p>
          <a:p>
            <a:pPr lvl="1"/>
            <a:r>
              <a:rPr lang="en-US" dirty="0"/>
              <a:t>Science </a:t>
            </a:r>
            <a:r>
              <a:rPr lang="en-US" dirty="0" smtClean="0"/>
              <a:t>data traffic is simple </a:t>
            </a:r>
            <a:r>
              <a:rPr lang="en-US" dirty="0"/>
              <a:t>from a security perspective</a:t>
            </a:r>
          </a:p>
          <a:p>
            <a:pPr lvl="1"/>
            <a:r>
              <a:rPr lang="en-US" dirty="0"/>
              <a:t>Narrow application set on Science DMZ</a:t>
            </a:r>
          </a:p>
          <a:p>
            <a:pPr lvl="2"/>
            <a:r>
              <a:rPr lang="en-US" dirty="0"/>
              <a:t>Data transfer, data streaming packages</a:t>
            </a:r>
          </a:p>
          <a:p>
            <a:pPr lvl="2"/>
            <a:r>
              <a:rPr lang="en-US" dirty="0"/>
              <a:t>No printers, document readers, web browsers, building control systems, </a:t>
            </a:r>
            <a:r>
              <a:rPr lang="en-US" dirty="0" smtClean="0"/>
              <a:t>financial databases, staff </a:t>
            </a:r>
            <a:r>
              <a:rPr lang="en-US" dirty="0"/>
              <a:t>desktops, etc. </a:t>
            </a:r>
          </a:p>
          <a:p>
            <a:pPr lvl="1"/>
            <a:r>
              <a:rPr lang="en-US" dirty="0"/>
              <a:t>Security controls that are typically implemented to protect business resources often cause performance problems</a:t>
            </a:r>
          </a:p>
          <a:p>
            <a:pPr lvl="0"/>
            <a:r>
              <a:rPr lang="en-US" sz="2400" dirty="0" smtClean="0">
                <a:solidFill>
                  <a:prstClr val="black"/>
                </a:solidFill>
              </a:rPr>
              <a:t>Separation allows each to be optimized</a:t>
            </a:r>
            <a:endParaRPr lang="en-US" sz="2400" dirty="0">
              <a:solidFill>
                <a:prstClr val="black"/>
              </a:solidFill>
            </a:endParaRPr>
          </a:p>
          <a:p>
            <a:endParaRPr lang="en-US" dirty="0"/>
          </a:p>
        </p:txBody>
      </p:sp>
      <p:sp>
        <p:nvSpPr>
          <p:cNvPr id="7" name="Title 1"/>
          <p:cNvSpPr>
            <a:spLocks noGrp="1"/>
          </p:cNvSpPr>
          <p:nvPr>
            <p:ph type="title"/>
          </p:nvPr>
        </p:nvSpPr>
        <p:spPr>
          <a:xfrm>
            <a:off x="457200" y="205979"/>
            <a:ext cx="7099300" cy="857250"/>
          </a:xfrm>
        </p:spPr>
        <p:txBody>
          <a:bodyPr/>
          <a:lstStyle/>
          <a:p>
            <a:r>
              <a:rPr lang="en-US" sz="3200" dirty="0" smtClean="0"/>
              <a:t>Science DMZ Security</a:t>
            </a:r>
            <a:endParaRPr lang="en-US" sz="3200" dirty="0"/>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48</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3"/>
              </a:rPr>
              <a:t>CC BY-NC-ND 4.0</a:t>
            </a:r>
            <a:r>
              <a:rPr lang="en-US" sz="800" dirty="0" smtClean="0">
                <a:ea typeface="+mn-ea"/>
                <a:cs typeface="+mn-cs"/>
              </a:rPr>
              <a:t> </a:t>
            </a:r>
          </a:p>
        </p:txBody>
      </p:sp>
    </p:spTree>
    <p:extLst>
      <p:ext uri="{BB962C8B-B14F-4D97-AF65-F5344CB8AC3E}">
        <p14:creationId xmlns:p14="http://schemas.microsoft.com/office/powerpoint/2010/main" val="163398663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Performance Is A Core Requirement</a:t>
            </a:r>
            <a:endParaRPr lang="en-US" sz="3200" dirty="0"/>
          </a:p>
        </p:txBody>
      </p:sp>
      <p:sp>
        <p:nvSpPr>
          <p:cNvPr id="3" name="Content Placeholder 2"/>
          <p:cNvSpPr>
            <a:spLocks noGrp="1"/>
          </p:cNvSpPr>
          <p:nvPr>
            <p:ph idx="1"/>
          </p:nvPr>
        </p:nvSpPr>
        <p:spPr>
          <a:xfrm>
            <a:off x="457200" y="1063228"/>
            <a:ext cx="8229600" cy="3855065"/>
          </a:xfrm>
        </p:spPr>
        <p:txBody>
          <a:bodyPr>
            <a:normAutofit lnSpcReduction="10000"/>
          </a:bodyPr>
          <a:lstStyle/>
          <a:p>
            <a:r>
              <a:rPr lang="en-US" sz="2400" dirty="0" smtClean="0"/>
              <a:t>Core information security principles</a:t>
            </a:r>
          </a:p>
          <a:p>
            <a:pPr lvl="1"/>
            <a:r>
              <a:rPr lang="en-US" dirty="0" smtClean="0"/>
              <a:t>Confidentiality, Integrity, Availability (CIA)</a:t>
            </a:r>
          </a:p>
          <a:p>
            <a:pPr lvl="1"/>
            <a:r>
              <a:rPr lang="en-US" dirty="0" smtClean="0"/>
              <a:t>Often, CIA and risk mitigation result in poor performance</a:t>
            </a:r>
          </a:p>
          <a:p>
            <a:r>
              <a:rPr lang="en-US" sz="2400" dirty="0" smtClean="0"/>
              <a:t>In data-intensive science, performance is an additional core mission requirement: CIA </a:t>
            </a:r>
            <a:r>
              <a:rPr lang="en-US" sz="2400" dirty="0" smtClean="0">
                <a:sym typeface="Wingdings"/>
              </a:rPr>
              <a:t> </a:t>
            </a:r>
            <a:r>
              <a:rPr lang="en-US" sz="2400" dirty="0" smtClean="0"/>
              <a:t>PICA</a:t>
            </a:r>
          </a:p>
          <a:p>
            <a:pPr lvl="1"/>
            <a:r>
              <a:rPr lang="en-US" dirty="0" smtClean="0"/>
              <a:t>CIA principles are important, but </a:t>
            </a:r>
            <a:r>
              <a:rPr lang="en-US" b="1" i="1" dirty="0" smtClean="0"/>
              <a:t>if performance is compromised the science mission fails </a:t>
            </a:r>
          </a:p>
          <a:p>
            <a:pPr lvl="1"/>
            <a:r>
              <a:rPr lang="en-US" dirty="0" smtClean="0"/>
              <a:t>Not about “how much” security you have, but how the security is implemented</a:t>
            </a:r>
          </a:p>
          <a:p>
            <a:pPr lvl="1"/>
            <a:r>
              <a:rPr lang="en-US" dirty="0" smtClean="0"/>
              <a:t>Need a way to appropriately secure systems without performance compromises</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3161250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Central Role of the Network</a:t>
            </a:r>
            <a:endParaRPr lang="en-US" sz="3200" dirty="0"/>
          </a:p>
        </p:txBody>
      </p:sp>
      <p:sp>
        <p:nvSpPr>
          <p:cNvPr id="3" name="Content Placeholder 2"/>
          <p:cNvSpPr>
            <a:spLocks noGrp="1"/>
          </p:cNvSpPr>
          <p:nvPr>
            <p:ph idx="1"/>
          </p:nvPr>
        </p:nvSpPr>
        <p:spPr>
          <a:xfrm>
            <a:off x="457200" y="1209676"/>
            <a:ext cx="8229600" cy="3527822"/>
          </a:xfrm>
        </p:spPr>
        <p:txBody>
          <a:bodyPr>
            <a:normAutofit fontScale="92500" lnSpcReduction="20000"/>
          </a:bodyPr>
          <a:lstStyle/>
          <a:p>
            <a:r>
              <a:rPr lang="en-US" sz="1900" dirty="0" smtClean="0"/>
              <a:t>The very structure of modern science assumes science networks exist: high performance, feature rich, global scope</a:t>
            </a:r>
          </a:p>
          <a:p>
            <a:r>
              <a:rPr lang="en-US" sz="1900" dirty="0" smtClean="0"/>
              <a:t>What is “The Network” anyway?</a:t>
            </a:r>
          </a:p>
          <a:p>
            <a:pPr lvl="1"/>
            <a:r>
              <a:rPr lang="en-US" sz="1800" dirty="0" smtClean="0">
                <a:sym typeface="Wingdings"/>
              </a:rPr>
              <a:t>“</a:t>
            </a:r>
            <a:r>
              <a:rPr lang="en-US" sz="1800" dirty="0">
                <a:sym typeface="Wingdings"/>
              </a:rPr>
              <a:t>The Network” is the set of devices and applications involved in the use of a remote </a:t>
            </a:r>
            <a:r>
              <a:rPr lang="en-US" sz="1800" dirty="0" smtClean="0">
                <a:sym typeface="Wingdings"/>
              </a:rPr>
              <a:t>resource</a:t>
            </a:r>
          </a:p>
          <a:p>
            <a:pPr lvl="2"/>
            <a:r>
              <a:rPr lang="en-US" sz="1800" dirty="0" smtClean="0">
                <a:sym typeface="Wingdings"/>
              </a:rPr>
              <a:t>This is not about supercomputer interconnects</a:t>
            </a:r>
          </a:p>
          <a:p>
            <a:pPr lvl="2"/>
            <a:r>
              <a:rPr lang="en-US" sz="1800" dirty="0" smtClean="0">
                <a:sym typeface="Wingdings"/>
              </a:rPr>
              <a:t>This is about data flow from experiment to analysis, between facilities, etc.</a:t>
            </a:r>
            <a:endParaRPr lang="en-US" sz="1800" dirty="0">
              <a:sym typeface="Wingdings"/>
            </a:endParaRPr>
          </a:p>
          <a:p>
            <a:pPr lvl="1"/>
            <a:r>
              <a:rPr lang="en-US" sz="1800" dirty="0" smtClean="0">
                <a:sym typeface="Wingdings"/>
              </a:rPr>
              <a:t>User interfaces for “</a:t>
            </a:r>
            <a:r>
              <a:rPr lang="en-US" sz="1800" dirty="0">
                <a:sym typeface="Wingdings"/>
              </a:rPr>
              <a:t>The </a:t>
            </a:r>
            <a:r>
              <a:rPr lang="en-US" sz="1800" dirty="0" smtClean="0">
                <a:sym typeface="Wingdings"/>
              </a:rPr>
              <a:t>Network” – portal, data transfer tool, workflow engine</a:t>
            </a:r>
          </a:p>
          <a:p>
            <a:pPr lvl="1"/>
            <a:r>
              <a:rPr lang="en-US" sz="1800" dirty="0" smtClean="0">
                <a:sym typeface="Wingdings"/>
              </a:rPr>
              <a:t>Therefore, servers and applications must also be considered</a:t>
            </a:r>
          </a:p>
          <a:p>
            <a:r>
              <a:rPr lang="en-US" sz="1900" dirty="0" smtClean="0">
                <a:sym typeface="Wingdings"/>
              </a:rPr>
              <a:t>What </a:t>
            </a:r>
            <a:r>
              <a:rPr lang="en-US" sz="1900" dirty="0">
                <a:sym typeface="Wingdings"/>
              </a:rPr>
              <a:t>is important</a:t>
            </a:r>
            <a:r>
              <a:rPr lang="en-US" sz="1900" dirty="0" smtClean="0">
                <a:sym typeface="Wingdings"/>
              </a:rPr>
              <a:t>?  Ordered list:</a:t>
            </a:r>
            <a:endParaRPr lang="en-US" sz="1900" dirty="0">
              <a:sym typeface="Wingdings"/>
            </a:endParaRPr>
          </a:p>
          <a:p>
            <a:pPr marL="685800" lvl="1" indent="-457200">
              <a:buFont typeface="+mj-lt"/>
              <a:buAutoNum type="arabicPeriod"/>
            </a:pPr>
            <a:r>
              <a:rPr lang="en-US" sz="1800" dirty="0">
                <a:sym typeface="Wingdings"/>
              </a:rPr>
              <a:t>Correctness</a:t>
            </a:r>
          </a:p>
          <a:p>
            <a:pPr marL="685800" lvl="1" indent="-457200">
              <a:buFont typeface="+mj-lt"/>
              <a:buAutoNum type="arabicPeriod"/>
            </a:pPr>
            <a:r>
              <a:rPr lang="en-US" sz="1800" dirty="0">
                <a:sym typeface="Wingdings"/>
              </a:rPr>
              <a:t>Consistency</a:t>
            </a:r>
          </a:p>
          <a:p>
            <a:pPr marL="685800" lvl="1" indent="-457200">
              <a:buFont typeface="+mj-lt"/>
              <a:buAutoNum type="arabicPeriod"/>
            </a:pPr>
            <a:r>
              <a:rPr lang="en-US" sz="1800" dirty="0" smtClean="0">
                <a:sym typeface="Wingdings"/>
              </a:rPr>
              <a:t>Performance</a:t>
            </a:r>
            <a:endParaRPr lang="en-US" sz="1800" dirty="0"/>
          </a:p>
          <a:p>
            <a:endParaRPr lang="en-US" sz="1800" dirty="0" smtClean="0">
              <a:sym typeface="Wingdings"/>
            </a:endParaRPr>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173167252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Placement Outside the Firewall</a:t>
            </a:r>
            <a:endParaRPr lang="en-US" sz="3200" dirty="0"/>
          </a:p>
        </p:txBody>
      </p:sp>
      <p:sp>
        <p:nvSpPr>
          <p:cNvPr id="3" name="Content Placeholder 2"/>
          <p:cNvSpPr>
            <a:spLocks noGrp="1"/>
          </p:cNvSpPr>
          <p:nvPr>
            <p:ph idx="1"/>
          </p:nvPr>
        </p:nvSpPr>
        <p:spPr>
          <a:xfrm>
            <a:off x="457200" y="1114435"/>
            <a:ext cx="8229600" cy="3613538"/>
          </a:xfrm>
        </p:spPr>
        <p:txBody>
          <a:bodyPr>
            <a:normAutofit fontScale="92500" lnSpcReduction="20000"/>
          </a:bodyPr>
          <a:lstStyle/>
          <a:p>
            <a:r>
              <a:rPr lang="en-US" sz="2400" dirty="0" smtClean="0"/>
              <a:t>The Science DMZ resources are placed outside the enterprise firewall for performance reasons</a:t>
            </a:r>
          </a:p>
          <a:p>
            <a:pPr lvl="1"/>
            <a:r>
              <a:rPr lang="en-US" sz="2100" dirty="0" smtClean="0">
                <a:solidFill>
                  <a:prstClr val="black"/>
                </a:solidFill>
              </a:rPr>
              <a:t>The meaning of this is specific – </a:t>
            </a:r>
            <a:r>
              <a:rPr lang="en-US" sz="2100" b="1" i="1" dirty="0" smtClean="0">
                <a:solidFill>
                  <a:prstClr val="black"/>
                </a:solidFill>
              </a:rPr>
              <a:t>Science DMZ traffic does not traverse the firewall data plane</a:t>
            </a:r>
          </a:p>
          <a:p>
            <a:pPr lvl="1"/>
            <a:r>
              <a:rPr lang="en-US" sz="2100" dirty="0" smtClean="0">
                <a:solidFill>
                  <a:prstClr val="black"/>
                </a:solidFill>
              </a:rPr>
              <a:t>Packet filtering is fine – just don’t do it with a firewall</a:t>
            </a:r>
            <a:endParaRPr lang="en-US" sz="2100" dirty="0">
              <a:solidFill>
                <a:prstClr val="black"/>
              </a:solidFill>
            </a:endParaRPr>
          </a:p>
          <a:p>
            <a:r>
              <a:rPr lang="en-US" sz="2400" dirty="0" smtClean="0"/>
              <a:t>Lots of heartburn over this, especially from the perspective of a conventional firewall manager</a:t>
            </a:r>
          </a:p>
          <a:p>
            <a:pPr lvl="1"/>
            <a:r>
              <a:rPr lang="en-US" dirty="0" smtClean="0"/>
              <a:t>Lots of organizational policy directives mandating firewalls</a:t>
            </a:r>
          </a:p>
          <a:p>
            <a:pPr lvl="1"/>
            <a:r>
              <a:rPr lang="en-US" dirty="0" smtClean="0"/>
              <a:t>Firewalls are designed to protect converged enterprise networks</a:t>
            </a:r>
          </a:p>
          <a:p>
            <a:pPr lvl="1"/>
            <a:r>
              <a:rPr lang="en-US" dirty="0" smtClean="0"/>
              <a:t>Why would you put critical assets outside the firewall???</a:t>
            </a:r>
          </a:p>
          <a:p>
            <a:r>
              <a:rPr lang="en-US" sz="2400" dirty="0" smtClean="0"/>
              <a:t>The answer is that firewalls are typically a poor fit for high-performance science applications</a:t>
            </a:r>
          </a:p>
          <a:p>
            <a:endParaRPr lang="en-US" sz="2400" dirty="0" smtClean="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50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258845340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204"/>
            <a:ext cx="7099300" cy="857250"/>
          </a:xfrm>
        </p:spPr>
        <p:txBody>
          <a:bodyPr/>
          <a:lstStyle/>
          <a:p>
            <a:r>
              <a:rPr lang="en-US" sz="3200" dirty="0" smtClean="0"/>
              <a:t>Firewall Internals</a:t>
            </a:r>
            <a:endParaRPr lang="en-US" sz="3200" dirty="0"/>
          </a:p>
        </p:txBody>
      </p:sp>
      <p:sp>
        <p:nvSpPr>
          <p:cNvPr id="3" name="Content Placeholder 2"/>
          <p:cNvSpPr>
            <a:spLocks noGrp="1"/>
          </p:cNvSpPr>
          <p:nvPr>
            <p:ph idx="1"/>
          </p:nvPr>
        </p:nvSpPr>
        <p:spPr>
          <a:xfrm>
            <a:off x="457200" y="952500"/>
            <a:ext cx="7454900" cy="3912394"/>
          </a:xfrm>
        </p:spPr>
        <p:txBody>
          <a:bodyPr>
            <a:normAutofit fontScale="92500" lnSpcReduction="10000"/>
          </a:bodyPr>
          <a:lstStyle/>
          <a:p>
            <a:r>
              <a:rPr lang="en-US" sz="2200" dirty="0" smtClean="0"/>
              <a:t>Typical firewalls are composed of a set of processors which inspect traffic in parallel</a:t>
            </a:r>
          </a:p>
          <a:p>
            <a:pPr lvl="1"/>
            <a:r>
              <a:rPr lang="en-US" dirty="0" smtClean="0"/>
              <a:t>Traffic distributed among processors such that all traffic for a particular connection goes to the same processor</a:t>
            </a:r>
          </a:p>
          <a:p>
            <a:pPr lvl="1"/>
            <a:r>
              <a:rPr lang="en-US" dirty="0" smtClean="0"/>
              <a:t>Simplifies state management</a:t>
            </a:r>
          </a:p>
          <a:p>
            <a:pPr lvl="1"/>
            <a:r>
              <a:rPr lang="en-US" dirty="0" smtClean="0"/>
              <a:t>Parallelization scales deep analysis</a:t>
            </a:r>
          </a:p>
          <a:p>
            <a:r>
              <a:rPr lang="en-US" sz="2200" dirty="0" smtClean="0"/>
              <a:t>Excellent fit for enterprise traffic profile</a:t>
            </a:r>
          </a:p>
          <a:p>
            <a:pPr lvl="1"/>
            <a:r>
              <a:rPr lang="en-US" dirty="0" smtClean="0"/>
              <a:t>High connection count, low per-connection data rate</a:t>
            </a:r>
          </a:p>
          <a:p>
            <a:pPr lvl="1"/>
            <a:r>
              <a:rPr lang="en-US" dirty="0" smtClean="0"/>
              <a:t>Complex protocols with embedded threats</a:t>
            </a:r>
          </a:p>
          <a:p>
            <a:r>
              <a:rPr lang="en-US" sz="2200" dirty="0" smtClean="0"/>
              <a:t>Each processor is a fraction of firewall link speed</a:t>
            </a:r>
          </a:p>
          <a:p>
            <a:pPr lvl="1"/>
            <a:r>
              <a:rPr lang="en-US" dirty="0" smtClean="0"/>
              <a:t>Significant limitation for data-intensive science applications</a:t>
            </a:r>
          </a:p>
          <a:p>
            <a:pPr lvl="1"/>
            <a:r>
              <a:rPr lang="en-US" dirty="0" smtClean="0"/>
              <a:t>Overload causes packet loss – performance crashes</a:t>
            </a:r>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51</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30485234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What’s Inside Your Firewall?</a:t>
            </a:r>
            <a:endParaRPr lang="en-US" sz="3200" dirty="0"/>
          </a:p>
        </p:txBody>
      </p:sp>
      <p:sp>
        <p:nvSpPr>
          <p:cNvPr id="3" name="Content Placeholder 2"/>
          <p:cNvSpPr>
            <a:spLocks noGrp="1"/>
          </p:cNvSpPr>
          <p:nvPr>
            <p:ph idx="1"/>
          </p:nvPr>
        </p:nvSpPr>
        <p:spPr>
          <a:xfrm>
            <a:off x="457200" y="1117830"/>
            <a:ext cx="8510426" cy="3664744"/>
          </a:xfrm>
        </p:spPr>
        <p:txBody>
          <a:bodyPr>
            <a:normAutofit fontScale="92500" lnSpcReduction="20000"/>
          </a:bodyPr>
          <a:lstStyle/>
          <a:p>
            <a:r>
              <a:rPr lang="en-US" sz="2200" dirty="0" smtClean="0"/>
              <a:t>Vendor: “but wait </a:t>
            </a:r>
            <a:r>
              <a:rPr lang="en-US" sz="2200" dirty="0"/>
              <a:t>– we don’t do this anymore!”</a:t>
            </a:r>
          </a:p>
          <a:p>
            <a:pPr lvl="1"/>
            <a:r>
              <a:rPr lang="en-US" dirty="0"/>
              <a:t>It is true that </a:t>
            </a:r>
            <a:r>
              <a:rPr lang="en-US" dirty="0" smtClean="0"/>
              <a:t>vendors </a:t>
            </a:r>
            <a:r>
              <a:rPr lang="en-US" dirty="0"/>
              <a:t>are working toward line-rate 10G firewalls, and some may even have them </a:t>
            </a:r>
            <a:r>
              <a:rPr lang="en-US" dirty="0" smtClean="0"/>
              <a:t>now</a:t>
            </a:r>
          </a:p>
          <a:p>
            <a:pPr lvl="1"/>
            <a:r>
              <a:rPr lang="en-US" dirty="0" smtClean="0"/>
              <a:t>10GE has </a:t>
            </a:r>
            <a:r>
              <a:rPr lang="en-US" dirty="0"/>
              <a:t>been deployed in science environments for over 10 </a:t>
            </a:r>
            <a:r>
              <a:rPr lang="en-US" dirty="0" smtClean="0"/>
              <a:t>years</a:t>
            </a:r>
          </a:p>
          <a:p>
            <a:pPr lvl="1"/>
            <a:r>
              <a:rPr lang="en-US" dirty="0"/>
              <a:t>F</a:t>
            </a:r>
            <a:r>
              <a:rPr lang="en-US" dirty="0" smtClean="0"/>
              <a:t>irewall internals have only recently started to catch up with the 10G world</a:t>
            </a:r>
            <a:endParaRPr lang="en-US" dirty="0"/>
          </a:p>
          <a:p>
            <a:pPr lvl="1"/>
            <a:r>
              <a:rPr lang="en-US" dirty="0"/>
              <a:t>100GE is being deployed now, 40Gbps host interfaces are available </a:t>
            </a:r>
            <a:r>
              <a:rPr lang="en-US" dirty="0" smtClean="0"/>
              <a:t>now</a:t>
            </a:r>
          </a:p>
          <a:p>
            <a:pPr lvl="1"/>
            <a:r>
              <a:rPr lang="en-US" dirty="0" smtClean="0"/>
              <a:t>Firewalls are behind again</a:t>
            </a:r>
            <a:endParaRPr lang="en-US" dirty="0"/>
          </a:p>
          <a:p>
            <a:r>
              <a:rPr lang="en-US" sz="2200" dirty="0" smtClean="0"/>
              <a:t>In general, IT shops want to get 5+ years out of a firewall purchase</a:t>
            </a:r>
          </a:p>
          <a:p>
            <a:pPr lvl="1"/>
            <a:r>
              <a:rPr lang="en-US" sz="2100" dirty="0" smtClean="0"/>
              <a:t>This often means that the firewall is years behind the technology curve</a:t>
            </a:r>
          </a:p>
          <a:p>
            <a:pPr lvl="1"/>
            <a:r>
              <a:rPr lang="en-US" sz="2100" dirty="0" smtClean="0"/>
              <a:t>Whatever you deploy now, that’s the hardware feature set you get</a:t>
            </a:r>
          </a:p>
          <a:p>
            <a:pPr lvl="1"/>
            <a:r>
              <a:rPr lang="en-US" sz="2100" dirty="0" smtClean="0"/>
              <a:t>When a new science project tries to deploy data-intensive resources, they get whatever feature set was purchased several years ago</a:t>
            </a:r>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52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61480288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Firewall State Table</a:t>
            </a:r>
            <a:endParaRPr lang="en-US" sz="3200" dirty="0"/>
          </a:p>
        </p:txBody>
      </p:sp>
      <p:sp>
        <p:nvSpPr>
          <p:cNvPr id="3" name="Content Placeholder 2"/>
          <p:cNvSpPr>
            <a:spLocks noGrp="1"/>
          </p:cNvSpPr>
          <p:nvPr>
            <p:ph idx="1"/>
          </p:nvPr>
        </p:nvSpPr>
        <p:spPr/>
        <p:txBody>
          <a:bodyPr>
            <a:normAutofit fontScale="85000" lnSpcReduction="20000"/>
          </a:bodyPr>
          <a:lstStyle/>
          <a:p>
            <a:r>
              <a:rPr lang="en-US" sz="2400" dirty="0" smtClean="0"/>
              <a:t>Many firewalls use a state table to improve performance</a:t>
            </a:r>
          </a:p>
          <a:p>
            <a:pPr lvl="1"/>
            <a:r>
              <a:rPr lang="en-US" dirty="0" smtClean="0"/>
              <a:t>State table lookup is fast</a:t>
            </a:r>
          </a:p>
          <a:p>
            <a:pPr lvl="1"/>
            <a:r>
              <a:rPr lang="en-US" dirty="0" smtClean="0"/>
              <a:t>No need to process entire </a:t>
            </a:r>
            <a:r>
              <a:rPr lang="en-US" dirty="0" err="1" smtClean="0"/>
              <a:t>ruleset</a:t>
            </a:r>
            <a:r>
              <a:rPr lang="en-US" dirty="0" smtClean="0"/>
              <a:t> for every packet</a:t>
            </a:r>
          </a:p>
          <a:p>
            <a:pPr lvl="1"/>
            <a:r>
              <a:rPr lang="en-US" dirty="0" smtClean="0"/>
              <a:t>Also allows session tracking (e.g. TCP sequence numbers)</a:t>
            </a:r>
          </a:p>
          <a:p>
            <a:r>
              <a:rPr lang="en-US" sz="2400" dirty="0" smtClean="0"/>
              <a:t>State table built dynamically</a:t>
            </a:r>
          </a:p>
          <a:p>
            <a:pPr lvl="1"/>
            <a:r>
              <a:rPr lang="en-US" dirty="0" smtClean="0"/>
              <a:t>Incoming packets are matched against the state table</a:t>
            </a:r>
          </a:p>
          <a:p>
            <a:pPr lvl="1"/>
            <a:r>
              <a:rPr lang="en-US" dirty="0" smtClean="0"/>
              <a:t>If no state table entry, go to the </a:t>
            </a:r>
            <a:r>
              <a:rPr lang="en-US" dirty="0" err="1" smtClean="0"/>
              <a:t>ruleset</a:t>
            </a:r>
            <a:endParaRPr lang="en-US" dirty="0" smtClean="0"/>
          </a:p>
          <a:p>
            <a:pPr lvl="1"/>
            <a:r>
              <a:rPr lang="en-US" dirty="0" smtClean="0"/>
              <a:t>If permitted by </a:t>
            </a:r>
            <a:r>
              <a:rPr lang="en-US" dirty="0" err="1" smtClean="0"/>
              <a:t>ruleset</a:t>
            </a:r>
            <a:r>
              <a:rPr lang="en-US" dirty="0" smtClean="0"/>
              <a:t>, create state table entry</a:t>
            </a:r>
          </a:p>
          <a:p>
            <a:pPr lvl="1"/>
            <a:r>
              <a:rPr lang="en-US" dirty="0" smtClean="0"/>
              <a:t>Remove state table entry after observing connection teardown</a:t>
            </a:r>
          </a:p>
          <a:p>
            <a:r>
              <a:rPr lang="en-US" sz="2400" dirty="0" smtClean="0"/>
              <a:t>Semantically similar to punt-and-switch model of traffic forwarding used on many older routers</a:t>
            </a:r>
            <a:endParaRPr lang="en-US" sz="2400" dirty="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53</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3"/>
              </a:rPr>
              <a:t>CC BY-NC-ND 4.0</a:t>
            </a:r>
            <a:r>
              <a:rPr lang="en-US" sz="800" dirty="0" smtClean="0">
                <a:ea typeface="+mn-ea"/>
                <a:cs typeface="+mn-cs"/>
              </a:rPr>
              <a:t> </a:t>
            </a:r>
          </a:p>
        </p:txBody>
      </p:sp>
    </p:spTree>
    <p:extLst>
      <p:ext uri="{BB962C8B-B14F-4D97-AF65-F5344CB8AC3E}">
        <p14:creationId xmlns:p14="http://schemas.microsoft.com/office/powerpoint/2010/main" val="218813801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State Table Issues</a:t>
            </a:r>
            <a:endParaRPr lang="en-US" sz="3200" dirty="0"/>
          </a:p>
        </p:txBody>
      </p:sp>
      <p:sp>
        <p:nvSpPr>
          <p:cNvPr id="3" name="Content Placeholder 2"/>
          <p:cNvSpPr>
            <a:spLocks noGrp="1"/>
          </p:cNvSpPr>
          <p:nvPr>
            <p:ph idx="1"/>
          </p:nvPr>
        </p:nvSpPr>
        <p:spPr>
          <a:xfrm>
            <a:off x="457200" y="1063229"/>
            <a:ext cx="8229600" cy="3801665"/>
          </a:xfrm>
        </p:spPr>
        <p:txBody>
          <a:bodyPr>
            <a:normAutofit fontScale="85000" lnSpcReduction="20000"/>
          </a:bodyPr>
          <a:lstStyle/>
          <a:p>
            <a:r>
              <a:rPr lang="en-US" dirty="0" smtClean="0"/>
              <a:t>If the state table is not pruned, it will overflow</a:t>
            </a:r>
          </a:p>
          <a:p>
            <a:pPr lvl="1"/>
            <a:r>
              <a:rPr lang="en-US" dirty="0" smtClean="0"/>
              <a:t>Not all connections close cleanly</a:t>
            </a:r>
          </a:p>
          <a:p>
            <a:pPr lvl="2"/>
            <a:r>
              <a:rPr lang="en-US" dirty="0" smtClean="0"/>
              <a:t>I shut my laptop and go to a meeting</a:t>
            </a:r>
          </a:p>
          <a:p>
            <a:pPr lvl="2"/>
            <a:r>
              <a:rPr lang="en-US" dirty="0" smtClean="0"/>
              <a:t>Software crashes happen</a:t>
            </a:r>
          </a:p>
          <a:p>
            <a:pPr lvl="1"/>
            <a:r>
              <a:rPr lang="en-US" dirty="0" smtClean="0"/>
              <a:t>Some attacks try to fill state tables</a:t>
            </a:r>
          </a:p>
          <a:p>
            <a:r>
              <a:rPr lang="en-US" dirty="0" smtClean="0"/>
              <a:t>Solution: put a timer on state table entries</a:t>
            </a:r>
          </a:p>
          <a:p>
            <a:pPr lvl="1"/>
            <a:r>
              <a:rPr lang="en-US" dirty="0" smtClean="0"/>
              <a:t>When a packet matches the state table entry, update the timer</a:t>
            </a:r>
          </a:p>
          <a:p>
            <a:pPr lvl="1"/>
            <a:r>
              <a:rPr lang="en-US" dirty="0" smtClean="0"/>
              <a:t>If the timer expires, delete the state table entry</a:t>
            </a:r>
            <a:endParaRPr lang="en-US" dirty="0"/>
          </a:p>
          <a:p>
            <a:r>
              <a:rPr lang="en-US" dirty="0" smtClean="0"/>
              <a:t>What if I just pause for a few minutes?</a:t>
            </a:r>
          </a:p>
          <a:p>
            <a:pPr lvl="1"/>
            <a:r>
              <a:rPr lang="en-US" dirty="0" smtClean="0"/>
              <a:t>This turns out to be a problem – state table timers are typically in the 5-15 minute range, while host </a:t>
            </a:r>
            <a:r>
              <a:rPr lang="en-US" dirty="0" err="1" smtClean="0"/>
              <a:t>keepalive</a:t>
            </a:r>
            <a:r>
              <a:rPr lang="en-US" dirty="0" smtClean="0"/>
              <a:t> timers are 2 hours</a:t>
            </a:r>
          </a:p>
          <a:p>
            <a:pPr lvl="1"/>
            <a:r>
              <a:rPr lang="en-US" dirty="0" smtClean="0"/>
              <a:t>If a connection pauses (e.g. control channel waits for a large transfer), the firewall will delete the state table entry from under it – the control connection now hangs</a:t>
            </a:r>
          </a:p>
          <a:p>
            <a:pPr lvl="1"/>
            <a:r>
              <a:rPr lang="en-US" dirty="0" smtClean="0"/>
              <a:t>We have seen this in production environments</a:t>
            </a:r>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54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133664180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192882"/>
            <a:ext cx="7810500" cy="857250"/>
          </a:xfrm>
        </p:spPr>
        <p:txBody>
          <a:bodyPr/>
          <a:lstStyle/>
          <a:p>
            <a:r>
              <a:rPr lang="en-US" sz="3200" dirty="0" smtClean="0"/>
              <a:t>Firewall Capabilities and Science Traffic</a:t>
            </a:r>
            <a:endParaRPr lang="en-US" sz="3200" dirty="0"/>
          </a:p>
        </p:txBody>
      </p:sp>
      <p:sp>
        <p:nvSpPr>
          <p:cNvPr id="3" name="Content Placeholder 2"/>
          <p:cNvSpPr>
            <a:spLocks noGrp="1"/>
          </p:cNvSpPr>
          <p:nvPr>
            <p:ph idx="1"/>
          </p:nvPr>
        </p:nvSpPr>
        <p:spPr>
          <a:xfrm>
            <a:off x="457200" y="1161716"/>
            <a:ext cx="8229600" cy="3703177"/>
          </a:xfrm>
        </p:spPr>
        <p:txBody>
          <a:bodyPr>
            <a:normAutofit lnSpcReduction="10000"/>
          </a:bodyPr>
          <a:lstStyle/>
          <a:p>
            <a:r>
              <a:rPr lang="en-US" dirty="0" smtClean="0"/>
              <a:t>Firewalls have a lot of sophistication in an enterprise setting</a:t>
            </a:r>
          </a:p>
          <a:p>
            <a:pPr lvl="1"/>
            <a:r>
              <a:rPr lang="en-US" dirty="0" smtClean="0"/>
              <a:t>Application layer protocol analysis (HTTP, POP, MSRPC, etc.)</a:t>
            </a:r>
          </a:p>
          <a:p>
            <a:pPr lvl="1"/>
            <a:r>
              <a:rPr lang="en-US" dirty="0" smtClean="0"/>
              <a:t>Built-in VPN servers</a:t>
            </a:r>
          </a:p>
          <a:p>
            <a:pPr lvl="1"/>
            <a:r>
              <a:rPr lang="en-US" dirty="0" smtClean="0"/>
              <a:t>User awareness</a:t>
            </a:r>
          </a:p>
          <a:p>
            <a:r>
              <a:rPr lang="en-US" dirty="0" smtClean="0"/>
              <a:t>Data-intensive science flows typically don’t match this profile</a:t>
            </a:r>
          </a:p>
          <a:p>
            <a:pPr lvl="1"/>
            <a:r>
              <a:rPr lang="en-US" dirty="0" smtClean="0"/>
              <a:t>Common case – data on filesystem A needs to be on filesystem Z</a:t>
            </a:r>
          </a:p>
          <a:p>
            <a:pPr lvl="2"/>
            <a:r>
              <a:rPr lang="en-US" dirty="0" smtClean="0"/>
              <a:t>Data transfer tool verifies credentials over an encrypted channel</a:t>
            </a:r>
          </a:p>
          <a:p>
            <a:pPr lvl="2"/>
            <a:r>
              <a:rPr lang="en-US" dirty="0" smtClean="0"/>
              <a:t>Then open a socket or set of sockets, and send data until done (1TB, 10TB, 100TB, …)</a:t>
            </a:r>
          </a:p>
          <a:p>
            <a:pPr lvl="1"/>
            <a:r>
              <a:rPr lang="en-US" dirty="0" smtClean="0"/>
              <a:t>One workflow can use 10% to 50% or more of a 10G network link</a:t>
            </a:r>
          </a:p>
          <a:p>
            <a:r>
              <a:rPr lang="en-US" dirty="0" smtClean="0"/>
              <a:t>Do we have to use a firewall?</a:t>
            </a:r>
          </a:p>
          <a:p>
            <a:pPr lvl="1"/>
            <a:endParaRPr lang="en-US" dirty="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55</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3"/>
              </a:rPr>
              <a:t>CC BY-NC-ND 4.0</a:t>
            </a:r>
            <a:r>
              <a:rPr lang="en-US" sz="800" dirty="0" smtClean="0">
                <a:ea typeface="+mn-ea"/>
                <a:cs typeface="+mn-cs"/>
              </a:rPr>
              <a:t> </a:t>
            </a:r>
          </a:p>
        </p:txBody>
      </p:sp>
    </p:spTree>
    <p:extLst>
      <p:ext uri="{BB962C8B-B14F-4D97-AF65-F5344CB8AC3E}">
        <p14:creationId xmlns:p14="http://schemas.microsoft.com/office/powerpoint/2010/main" val="26521736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Firewalls As Access Lists</a:t>
            </a:r>
            <a:endParaRPr lang="en-US" sz="3200" dirty="0"/>
          </a:p>
        </p:txBody>
      </p:sp>
      <p:sp>
        <p:nvSpPr>
          <p:cNvPr id="3" name="Content Placeholder 2"/>
          <p:cNvSpPr>
            <a:spLocks noGrp="1"/>
          </p:cNvSpPr>
          <p:nvPr>
            <p:ph idx="1"/>
          </p:nvPr>
        </p:nvSpPr>
        <p:spPr>
          <a:xfrm>
            <a:off x="457200" y="1063229"/>
            <a:ext cx="8229600" cy="3801665"/>
          </a:xfrm>
        </p:spPr>
        <p:txBody>
          <a:bodyPr>
            <a:normAutofit fontScale="92500"/>
          </a:bodyPr>
          <a:lstStyle/>
          <a:p>
            <a:r>
              <a:rPr lang="en-US" sz="2400" dirty="0" smtClean="0"/>
              <a:t>When you ask a firewall administrator to allow data transfers through the firewall, what do they ask for?</a:t>
            </a:r>
          </a:p>
          <a:p>
            <a:pPr lvl="1"/>
            <a:r>
              <a:rPr lang="en-US" dirty="0" smtClean="0"/>
              <a:t>IP address of your host</a:t>
            </a:r>
          </a:p>
          <a:p>
            <a:pPr lvl="1"/>
            <a:r>
              <a:rPr lang="en-US" dirty="0" smtClean="0"/>
              <a:t>IP address of the remote host</a:t>
            </a:r>
          </a:p>
          <a:p>
            <a:pPr lvl="1"/>
            <a:r>
              <a:rPr lang="en-US" dirty="0" smtClean="0"/>
              <a:t>Port range</a:t>
            </a:r>
          </a:p>
          <a:p>
            <a:pPr lvl="1"/>
            <a:r>
              <a:rPr lang="en-US" b="1" i="1" dirty="0" smtClean="0"/>
              <a:t>That looks like an ACL to me!</a:t>
            </a:r>
          </a:p>
          <a:p>
            <a:r>
              <a:rPr lang="en-US" sz="2400" dirty="0" smtClean="0"/>
              <a:t>No special config for advanced protocol analysis – just address/port</a:t>
            </a:r>
          </a:p>
          <a:p>
            <a:r>
              <a:rPr lang="en-US" sz="2400" dirty="0" smtClean="0"/>
              <a:t>Router ACLs are better than firewalls at address/</a:t>
            </a:r>
            <a:r>
              <a:rPr lang="en-US" sz="2400" smtClean="0"/>
              <a:t>port filtering</a:t>
            </a:r>
            <a:endParaRPr lang="en-US" sz="2400" dirty="0" smtClean="0"/>
          </a:p>
          <a:p>
            <a:pPr lvl="1"/>
            <a:r>
              <a:rPr lang="en-US" dirty="0" smtClean="0"/>
              <a:t>ACL capabilities are typically built into the router</a:t>
            </a:r>
          </a:p>
          <a:p>
            <a:pPr lvl="1"/>
            <a:r>
              <a:rPr lang="en-US" dirty="0" smtClean="0"/>
              <a:t>Router ACLs typically do not drop traffic permitted by policy </a:t>
            </a:r>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56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144623238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Security Without Firewalls</a:t>
            </a:r>
            <a:endParaRPr lang="en-US" sz="3200" dirty="0"/>
          </a:p>
        </p:txBody>
      </p:sp>
      <p:sp>
        <p:nvSpPr>
          <p:cNvPr id="3" name="Content Placeholder 2"/>
          <p:cNvSpPr>
            <a:spLocks noGrp="1"/>
          </p:cNvSpPr>
          <p:nvPr>
            <p:ph idx="1"/>
          </p:nvPr>
        </p:nvSpPr>
        <p:spPr>
          <a:xfrm>
            <a:off x="457200" y="1063229"/>
            <a:ext cx="8229600" cy="3801665"/>
          </a:xfrm>
        </p:spPr>
        <p:txBody>
          <a:bodyPr>
            <a:normAutofit fontScale="92500" lnSpcReduction="10000"/>
          </a:bodyPr>
          <a:lstStyle/>
          <a:p>
            <a:r>
              <a:rPr lang="en-US" sz="2400" dirty="0" smtClean="0"/>
              <a:t>Data intensive science traffic interacts poorly with firewalls</a:t>
            </a:r>
          </a:p>
          <a:p>
            <a:r>
              <a:rPr lang="en-US" sz="2400" dirty="0" smtClean="0"/>
              <a:t>Does this mean we ignore security?  </a:t>
            </a:r>
            <a:r>
              <a:rPr lang="en-US" sz="2400" b="1" i="1" dirty="0" smtClean="0"/>
              <a:t>NO!</a:t>
            </a:r>
          </a:p>
          <a:p>
            <a:pPr lvl="1"/>
            <a:r>
              <a:rPr lang="en-US" sz="2400" dirty="0" smtClean="0"/>
              <a:t>We </a:t>
            </a:r>
            <a:r>
              <a:rPr lang="en-US" sz="2400" b="1" dirty="0" smtClean="0"/>
              <a:t>must</a:t>
            </a:r>
            <a:r>
              <a:rPr lang="en-US" sz="2400" dirty="0" smtClean="0"/>
              <a:t> protect our systems</a:t>
            </a:r>
          </a:p>
          <a:p>
            <a:pPr lvl="1"/>
            <a:r>
              <a:rPr lang="en-US" sz="2400" dirty="0" smtClean="0"/>
              <a:t>We just need to find a way to do security that does not prevent us from getting the science done</a:t>
            </a:r>
          </a:p>
          <a:p>
            <a:r>
              <a:rPr lang="en-US" sz="2400" b="1" i="1" dirty="0" smtClean="0"/>
              <a:t>Key point – security policies and mechanisms that protect the Science DMZ should be implemented so that they do not compromise performance</a:t>
            </a:r>
            <a:endParaRPr lang="en-US" sz="2400" b="1" i="1" dirty="0"/>
          </a:p>
          <a:p>
            <a:r>
              <a:rPr lang="en-US" sz="2400" dirty="0"/>
              <a:t>Traffic permitted by policy should not experience performance impact as a result of the application of policy</a:t>
            </a:r>
          </a:p>
          <a:p>
            <a:endParaRPr lang="en-US" sz="2400" dirty="0" smtClean="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57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395769133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204"/>
            <a:ext cx="7099300" cy="857250"/>
          </a:xfrm>
        </p:spPr>
        <p:txBody>
          <a:bodyPr/>
          <a:lstStyle/>
          <a:p>
            <a:r>
              <a:rPr lang="en-US" sz="3200" dirty="0" smtClean="0"/>
              <a:t>Firewall Performance Example</a:t>
            </a:r>
            <a:endParaRPr lang="en-US" sz="3200" dirty="0"/>
          </a:p>
        </p:txBody>
      </p:sp>
      <p:sp>
        <p:nvSpPr>
          <p:cNvPr id="3" name="Content Placeholder 2"/>
          <p:cNvSpPr>
            <a:spLocks noGrp="1"/>
          </p:cNvSpPr>
          <p:nvPr>
            <p:ph idx="1"/>
          </p:nvPr>
        </p:nvSpPr>
        <p:spPr>
          <a:xfrm>
            <a:off x="457200" y="813751"/>
            <a:ext cx="8229600" cy="2329500"/>
          </a:xfrm>
        </p:spPr>
        <p:txBody>
          <a:bodyPr>
            <a:normAutofit lnSpcReduction="10000"/>
          </a:bodyPr>
          <a:lstStyle/>
          <a:p>
            <a:r>
              <a:rPr lang="en-US" dirty="0" smtClean="0"/>
              <a:t>Observed performance, via </a:t>
            </a:r>
            <a:r>
              <a:rPr lang="en-US" dirty="0" err="1" smtClean="0"/>
              <a:t>perfSONAR</a:t>
            </a:r>
            <a:r>
              <a:rPr lang="en-US" dirty="0" smtClean="0"/>
              <a:t>, through a firewall:</a:t>
            </a:r>
          </a:p>
          <a:p>
            <a:endParaRPr lang="en-US" dirty="0"/>
          </a:p>
          <a:p>
            <a:endParaRPr lang="en-US" dirty="0" smtClean="0"/>
          </a:p>
          <a:p>
            <a:endParaRPr lang="en-US" dirty="0"/>
          </a:p>
          <a:p>
            <a:endParaRPr lang="en-US" dirty="0" smtClean="0"/>
          </a:p>
          <a:p>
            <a:r>
              <a:rPr lang="en-US" dirty="0" smtClean="0"/>
              <a:t>Observed performance, via </a:t>
            </a:r>
            <a:r>
              <a:rPr lang="en-US" dirty="0" err="1" smtClean="0"/>
              <a:t>perfSONAR</a:t>
            </a:r>
            <a:r>
              <a:rPr lang="en-US" dirty="0" smtClean="0"/>
              <a:t>, bypassing firewall:</a:t>
            </a:r>
          </a:p>
        </p:txBody>
      </p:sp>
      <p:pic>
        <p:nvPicPr>
          <p:cNvPr id="6" name="Picture 1" descr="20121108-Brown1-CU_1G.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70234" y="1097756"/>
            <a:ext cx="6173767" cy="152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20121108-Brown2-CU_1G.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970234" y="2858035"/>
            <a:ext cx="6173767" cy="150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266700" y="1635579"/>
            <a:ext cx="2513033" cy="7300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0"/>
              </a:spcAft>
            </a:pPr>
            <a:r>
              <a:rPr lang="en-US" kern="600" dirty="0" smtClean="0">
                <a:solidFill>
                  <a:srgbClr val="FF6600"/>
                </a:solidFill>
              </a:rPr>
              <a:t>     Almost 20 times</a:t>
            </a:r>
            <a:r>
              <a:rPr lang="en-US" kern="600" dirty="0">
                <a:solidFill>
                  <a:srgbClr val="FF6600"/>
                </a:solidFill>
              </a:rPr>
              <a:t> </a:t>
            </a:r>
            <a:r>
              <a:rPr lang="en-US" kern="600" dirty="0" smtClean="0">
                <a:solidFill>
                  <a:srgbClr val="FF6600"/>
                </a:solidFill>
              </a:rPr>
              <a:t>slower through the firewall</a:t>
            </a:r>
          </a:p>
        </p:txBody>
      </p:sp>
      <p:sp>
        <p:nvSpPr>
          <p:cNvPr id="9" name="Content Placeholder 2"/>
          <p:cNvSpPr txBox="1">
            <a:spLocks/>
          </p:cNvSpPr>
          <p:nvPr/>
        </p:nvSpPr>
        <p:spPr bwMode="auto">
          <a:xfrm>
            <a:off x="279401" y="3286977"/>
            <a:ext cx="2848769" cy="10719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0"/>
              </a:spcAft>
            </a:pPr>
            <a:r>
              <a:rPr lang="en-US" kern="600" dirty="0" smtClean="0">
                <a:solidFill>
                  <a:srgbClr val="FF6600"/>
                </a:solidFill>
              </a:rPr>
              <a:t>     Huge improvement without the firewall</a:t>
            </a:r>
          </a:p>
        </p:txBody>
      </p:sp>
      <p:sp>
        <p:nvSpPr>
          <p:cNvPr id="11"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58</a:t>
            </a:fld>
            <a:r>
              <a:rPr lang="en-US" sz="800" dirty="0">
                <a:solidFill>
                  <a:prstClr val="black"/>
                </a:solidFill>
                <a:latin typeface="Arial"/>
              </a:rPr>
              <a:t> – ESnet Science Engagement (</a:t>
            </a:r>
            <a:r>
              <a:rPr lang="en-US" sz="800" dirty="0">
                <a:solidFill>
                  <a:prstClr val="black"/>
                </a:solidFill>
                <a:latin typeface="Arial"/>
                <a:hlinkClick r:id="rId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2"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6"/>
              </a:rPr>
              <a:t>CC BY-NC-ND 4.0</a:t>
            </a:r>
            <a:r>
              <a:rPr lang="en-US" sz="800" dirty="0" smtClean="0">
                <a:ea typeface="+mn-ea"/>
                <a:cs typeface="+mn-cs"/>
              </a:rPr>
              <a:t> </a:t>
            </a:r>
          </a:p>
        </p:txBody>
      </p:sp>
    </p:spTree>
    <p:extLst>
      <p:ext uri="{BB962C8B-B14F-4D97-AF65-F5344CB8AC3E}">
        <p14:creationId xmlns:p14="http://schemas.microsoft.com/office/powerpoint/2010/main" val="44776881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If Not Firewalls, Then What?</a:t>
            </a:r>
            <a:endParaRPr lang="en-US" sz="3200" dirty="0"/>
          </a:p>
        </p:txBody>
      </p:sp>
      <p:sp>
        <p:nvSpPr>
          <p:cNvPr id="3" name="Content Placeholder 2"/>
          <p:cNvSpPr>
            <a:spLocks noGrp="1"/>
          </p:cNvSpPr>
          <p:nvPr>
            <p:ph idx="1"/>
          </p:nvPr>
        </p:nvSpPr>
        <p:spPr/>
        <p:txBody>
          <a:bodyPr>
            <a:normAutofit lnSpcReduction="10000"/>
          </a:bodyPr>
          <a:lstStyle/>
          <a:p>
            <a:pPr>
              <a:buFont typeface="Arial"/>
              <a:buChar char="•"/>
            </a:pPr>
            <a:r>
              <a:rPr lang="en-US" sz="2400" dirty="0" smtClean="0"/>
              <a:t>Remember – the goal is to protect systems in a way that allows the science mission to succeed</a:t>
            </a:r>
          </a:p>
          <a:p>
            <a:pPr>
              <a:buFont typeface="Arial"/>
              <a:buChar char="•"/>
            </a:pPr>
            <a:r>
              <a:rPr lang="en-US" sz="2400" dirty="0"/>
              <a:t>I like something I heard at NERSC – paraphrasing: “Security controls should enhance the utility of science infrastructure.</a:t>
            </a:r>
            <a:r>
              <a:rPr lang="en-US" sz="2400" dirty="0" smtClean="0"/>
              <a:t>”</a:t>
            </a:r>
          </a:p>
          <a:p>
            <a:pPr>
              <a:buFont typeface="Arial"/>
              <a:buChar char="•"/>
            </a:pPr>
            <a:r>
              <a:rPr lang="en-US" sz="2400" dirty="0" smtClean="0"/>
              <a:t>There are multiple ways to solve this – some are technical, and some are organizational/sociological</a:t>
            </a:r>
          </a:p>
          <a:p>
            <a:pPr>
              <a:buFont typeface="Arial"/>
              <a:buChar char="•"/>
            </a:pPr>
            <a:r>
              <a:rPr lang="en-US" sz="2400" dirty="0" smtClean="0"/>
              <a:t>I’m not going to lie to you – this is harder than just putting up a firewall and closing your eyes</a:t>
            </a:r>
            <a:endParaRPr lang="en-US" sz="2400" dirty="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59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29596552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TCP – Ubiquitous and Fragile</a:t>
            </a:r>
            <a:endParaRPr lang="en-US" sz="3200" dirty="0"/>
          </a:p>
        </p:txBody>
      </p:sp>
      <p:sp>
        <p:nvSpPr>
          <p:cNvPr id="3" name="Content Placeholder 2"/>
          <p:cNvSpPr>
            <a:spLocks noGrp="1"/>
          </p:cNvSpPr>
          <p:nvPr>
            <p:ph idx="1"/>
          </p:nvPr>
        </p:nvSpPr>
        <p:spPr/>
        <p:txBody>
          <a:bodyPr>
            <a:normAutofit fontScale="92500"/>
          </a:bodyPr>
          <a:lstStyle/>
          <a:p>
            <a:r>
              <a:rPr lang="en-US" dirty="0" smtClean="0"/>
              <a:t>Networks provide connectivity between hosts – how do hosts see the network?</a:t>
            </a:r>
          </a:p>
          <a:p>
            <a:pPr lvl="1"/>
            <a:r>
              <a:rPr lang="en-US" dirty="0" smtClean="0"/>
              <a:t>From an application’s perspective, the interface to “the other end” is a socket</a:t>
            </a:r>
          </a:p>
          <a:p>
            <a:pPr lvl="1"/>
            <a:r>
              <a:rPr lang="en-US" dirty="0" smtClean="0"/>
              <a:t>Communication is between applications – mostly over TCP</a:t>
            </a:r>
          </a:p>
          <a:p>
            <a:r>
              <a:rPr lang="en-US" dirty="0" smtClean="0"/>
              <a:t>TCP – the fragile workhorse</a:t>
            </a:r>
          </a:p>
          <a:p>
            <a:pPr lvl="1"/>
            <a:r>
              <a:rPr lang="en-US" dirty="0" smtClean="0"/>
              <a:t>TCP is (for very good reasons) timid – packet loss is interpreted as congestion</a:t>
            </a:r>
          </a:p>
          <a:p>
            <a:pPr lvl="1"/>
            <a:r>
              <a:rPr lang="en-US" dirty="0" smtClean="0"/>
              <a:t>Packet loss in conjunction with latency is a performance killer</a:t>
            </a:r>
          </a:p>
          <a:p>
            <a:pPr lvl="1"/>
            <a:r>
              <a:rPr lang="en-US" dirty="0"/>
              <a:t>Like it or not, TCP is used for the vast majority of data transfer </a:t>
            </a:r>
            <a:r>
              <a:rPr lang="en-US" dirty="0" smtClean="0"/>
              <a:t>applications (more than 95% of ESnet traffic is TCP)</a:t>
            </a:r>
          </a:p>
        </p:txBody>
      </p:sp>
      <p:sp>
        <p:nvSpPr>
          <p:cNvPr id="8"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172927718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Other Technical Capabilities</a:t>
            </a:r>
            <a:endParaRPr lang="en-US" sz="3200" dirty="0"/>
          </a:p>
        </p:txBody>
      </p:sp>
      <p:sp>
        <p:nvSpPr>
          <p:cNvPr id="3" name="Content Placeholder 2"/>
          <p:cNvSpPr>
            <a:spLocks noGrp="1"/>
          </p:cNvSpPr>
          <p:nvPr>
            <p:ph idx="1"/>
          </p:nvPr>
        </p:nvSpPr>
        <p:spPr>
          <a:xfrm>
            <a:off x="457200" y="1011208"/>
            <a:ext cx="8229600" cy="3801665"/>
          </a:xfrm>
        </p:spPr>
        <p:txBody>
          <a:bodyPr>
            <a:normAutofit fontScale="85000" lnSpcReduction="10000"/>
          </a:bodyPr>
          <a:lstStyle/>
          <a:p>
            <a:r>
              <a:rPr lang="en-US" sz="2400" dirty="0" smtClean="0"/>
              <a:t>Intrusion Detection Systems (IDS)</a:t>
            </a:r>
          </a:p>
          <a:p>
            <a:pPr lvl="1"/>
            <a:r>
              <a:rPr lang="en-US" dirty="0" smtClean="0"/>
              <a:t>One </a:t>
            </a:r>
            <a:r>
              <a:rPr lang="en-US" dirty="0"/>
              <a:t>example is Bro </a:t>
            </a:r>
            <a:r>
              <a:rPr lang="en-US" dirty="0" smtClean="0"/>
              <a:t>– </a:t>
            </a:r>
            <a:r>
              <a:rPr lang="en-US" dirty="0" smtClean="0">
                <a:hlinkClick r:id="rId2"/>
              </a:rPr>
              <a:t>http</a:t>
            </a:r>
            <a:r>
              <a:rPr lang="en-US" dirty="0">
                <a:hlinkClick r:id="rId2"/>
              </a:rPr>
              <a:t>://bro-</a:t>
            </a:r>
            <a:r>
              <a:rPr lang="en-US" dirty="0" smtClean="0">
                <a:hlinkClick r:id="rId2"/>
              </a:rPr>
              <a:t>ids.org/</a:t>
            </a:r>
            <a:endParaRPr lang="en-US" dirty="0" smtClean="0"/>
          </a:p>
          <a:p>
            <a:pPr lvl="1"/>
            <a:r>
              <a:rPr lang="en-US" dirty="0" smtClean="0"/>
              <a:t>Bro is high-performance and battle-tested</a:t>
            </a:r>
          </a:p>
          <a:p>
            <a:pPr lvl="2"/>
            <a:r>
              <a:rPr lang="en-US" sz="1800" dirty="0" smtClean="0"/>
              <a:t>Bro protects several high-performance national assets</a:t>
            </a:r>
          </a:p>
          <a:p>
            <a:pPr lvl="2"/>
            <a:r>
              <a:rPr lang="en-US" sz="1800" dirty="0" smtClean="0"/>
              <a:t>Bro can be scaled with clustering: </a:t>
            </a:r>
            <a:r>
              <a:rPr lang="en-US" sz="1800" dirty="0">
                <a:hlinkClick r:id="rId3"/>
              </a:rPr>
              <a:t>http://www.bro-ids.org/documentation/</a:t>
            </a:r>
            <a:r>
              <a:rPr lang="en-US" sz="1800" dirty="0" smtClean="0">
                <a:hlinkClick r:id="rId3"/>
              </a:rPr>
              <a:t>cluster.html</a:t>
            </a:r>
            <a:endParaRPr lang="en-US" sz="1800" dirty="0" smtClean="0"/>
          </a:p>
          <a:p>
            <a:pPr lvl="1"/>
            <a:r>
              <a:rPr lang="en-US" dirty="0" smtClean="0"/>
              <a:t>Other IDS solutions are available also</a:t>
            </a:r>
            <a:endParaRPr lang="en-US" dirty="0"/>
          </a:p>
          <a:p>
            <a:r>
              <a:rPr lang="en-US" sz="2400" dirty="0" smtClean="0"/>
              <a:t>Netflow and IPFIX can provide intelligence, but not filtering</a:t>
            </a:r>
          </a:p>
          <a:p>
            <a:r>
              <a:rPr lang="en-US" sz="2400" dirty="0" err="1" smtClean="0"/>
              <a:t>Openflow</a:t>
            </a:r>
            <a:r>
              <a:rPr lang="en-US" sz="2400" dirty="0" smtClean="0"/>
              <a:t> and SDN</a:t>
            </a:r>
            <a:endParaRPr lang="en-US" sz="2400" dirty="0"/>
          </a:p>
          <a:p>
            <a:pPr lvl="1"/>
            <a:r>
              <a:rPr lang="en-US" dirty="0" smtClean="0"/>
              <a:t>Using </a:t>
            </a:r>
            <a:r>
              <a:rPr lang="en-US" dirty="0" err="1" smtClean="0"/>
              <a:t>Openflow</a:t>
            </a:r>
            <a:r>
              <a:rPr lang="en-US" dirty="0" smtClean="0"/>
              <a:t> to control access to a network-based service seems pretty obvious</a:t>
            </a:r>
            <a:endParaRPr lang="en-US" dirty="0"/>
          </a:p>
          <a:p>
            <a:pPr lvl="1"/>
            <a:r>
              <a:rPr lang="en-US" dirty="0" smtClean="0"/>
              <a:t>This could significantly reduce the attack surface for any authenticated network service</a:t>
            </a:r>
          </a:p>
          <a:p>
            <a:pPr lvl="1"/>
            <a:r>
              <a:rPr lang="en-US" dirty="0" smtClean="0"/>
              <a:t>This would only work if the </a:t>
            </a:r>
            <a:r>
              <a:rPr lang="en-US" dirty="0" err="1" smtClean="0"/>
              <a:t>Openflow</a:t>
            </a:r>
            <a:r>
              <a:rPr lang="en-US" dirty="0" smtClean="0"/>
              <a:t> device had a robust data plane</a:t>
            </a:r>
            <a:endParaRPr lang="en-US" dirty="0"/>
          </a:p>
          <a:p>
            <a:endParaRPr lang="en-US" dirty="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60</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74936033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Other Technical Capabilities (2)</a:t>
            </a:r>
            <a:endParaRPr lang="en-US" sz="3200" dirty="0"/>
          </a:p>
        </p:txBody>
      </p:sp>
      <p:sp>
        <p:nvSpPr>
          <p:cNvPr id="3" name="Content Placeholder 2"/>
          <p:cNvSpPr>
            <a:spLocks noGrp="1"/>
          </p:cNvSpPr>
          <p:nvPr>
            <p:ph idx="1"/>
          </p:nvPr>
        </p:nvSpPr>
        <p:spPr>
          <a:xfrm>
            <a:off x="457200" y="1094318"/>
            <a:ext cx="8229600" cy="3664744"/>
          </a:xfrm>
        </p:spPr>
        <p:txBody>
          <a:bodyPr>
            <a:normAutofit fontScale="92500" lnSpcReduction="20000"/>
          </a:bodyPr>
          <a:lstStyle/>
          <a:p>
            <a:r>
              <a:rPr lang="en-US" sz="2400" dirty="0" smtClean="0"/>
              <a:t>Aggressive access lists</a:t>
            </a:r>
          </a:p>
          <a:p>
            <a:pPr lvl="1"/>
            <a:r>
              <a:rPr lang="en-US" dirty="0" smtClean="0"/>
              <a:t>More useful with project-specific DTNs</a:t>
            </a:r>
          </a:p>
          <a:p>
            <a:pPr lvl="1"/>
            <a:r>
              <a:rPr lang="en-US" dirty="0" smtClean="0"/>
              <a:t>If the purpose of the DTN is to exchange data with a small set of remote collaborators, the ACL is pretty easy to write</a:t>
            </a:r>
          </a:p>
          <a:p>
            <a:pPr lvl="1"/>
            <a:r>
              <a:rPr lang="en-US" dirty="0" smtClean="0"/>
              <a:t>Large-scale data distribution servers are hard to handle this way (but then, the firewall </a:t>
            </a:r>
            <a:r>
              <a:rPr lang="en-US" dirty="0" err="1" smtClean="0"/>
              <a:t>ruleset</a:t>
            </a:r>
            <a:r>
              <a:rPr lang="en-US" dirty="0" smtClean="0"/>
              <a:t> for such a service would be pretty open too)</a:t>
            </a:r>
          </a:p>
          <a:p>
            <a:r>
              <a:rPr lang="en-US" sz="2400" dirty="0" smtClean="0"/>
              <a:t>Limitation of the application set</a:t>
            </a:r>
          </a:p>
          <a:p>
            <a:pPr lvl="1"/>
            <a:r>
              <a:rPr lang="en-US" dirty="0"/>
              <a:t>One of the reasons to limit the application set in the Science DMZ is to make it easier to protect</a:t>
            </a:r>
          </a:p>
          <a:p>
            <a:pPr lvl="1"/>
            <a:r>
              <a:rPr lang="en-US" dirty="0" smtClean="0"/>
              <a:t>Keep desktop applications off the DTN (and watch for them anyway using logging, </a:t>
            </a:r>
            <a:r>
              <a:rPr lang="en-US" dirty="0" err="1" smtClean="0"/>
              <a:t>netflow</a:t>
            </a:r>
            <a:r>
              <a:rPr lang="en-US" dirty="0" smtClean="0"/>
              <a:t>, </a:t>
            </a:r>
            <a:r>
              <a:rPr lang="en-US" dirty="0" err="1" smtClean="0"/>
              <a:t>etc</a:t>
            </a:r>
            <a:r>
              <a:rPr lang="en-US" dirty="0" smtClean="0"/>
              <a:t> – take violations seriously)</a:t>
            </a:r>
          </a:p>
          <a:p>
            <a:pPr lvl="1"/>
            <a:r>
              <a:rPr lang="en-US" dirty="0" smtClean="0"/>
              <a:t>This requires collaboration between people – networking, security, systems, and scientists</a:t>
            </a:r>
            <a:endParaRPr lang="en-US" dirty="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61</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3"/>
              </a:rPr>
              <a:t>CC BY-NC-ND 4.0</a:t>
            </a:r>
            <a:r>
              <a:rPr lang="en-US" sz="800" dirty="0" smtClean="0">
                <a:ea typeface="+mn-ea"/>
                <a:cs typeface="+mn-cs"/>
              </a:rPr>
              <a:t> </a:t>
            </a:r>
          </a:p>
        </p:txBody>
      </p:sp>
    </p:spTree>
    <p:extLst>
      <p:ext uri="{BB962C8B-B14F-4D97-AF65-F5344CB8AC3E}">
        <p14:creationId xmlns:p14="http://schemas.microsoft.com/office/powerpoint/2010/main" val="225725107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Collaboration Within The Organization</a:t>
            </a:r>
            <a:endParaRPr lang="en-US" sz="3200" dirty="0"/>
          </a:p>
        </p:txBody>
      </p:sp>
      <p:sp>
        <p:nvSpPr>
          <p:cNvPr id="3" name="Content Placeholder 2"/>
          <p:cNvSpPr>
            <a:spLocks noGrp="1"/>
          </p:cNvSpPr>
          <p:nvPr>
            <p:ph idx="1"/>
          </p:nvPr>
        </p:nvSpPr>
        <p:spPr>
          <a:xfrm>
            <a:off x="457200" y="1035712"/>
            <a:ext cx="8229600" cy="3750866"/>
          </a:xfrm>
        </p:spPr>
        <p:txBody>
          <a:bodyPr>
            <a:normAutofit fontScale="77500" lnSpcReduction="20000"/>
          </a:bodyPr>
          <a:lstStyle/>
          <a:p>
            <a:r>
              <a:rPr lang="en-US" sz="2600" dirty="0" smtClean="0"/>
              <a:t>All stakeholders should collaborate on Science DMZ design, policy, and enforcement</a:t>
            </a:r>
          </a:p>
          <a:p>
            <a:r>
              <a:rPr lang="en-US" sz="2600" dirty="0" smtClean="0"/>
              <a:t>The security people have to be on board</a:t>
            </a:r>
          </a:p>
          <a:p>
            <a:pPr lvl="1"/>
            <a:r>
              <a:rPr lang="en-US" dirty="0" smtClean="0"/>
              <a:t>Remember: security people already have political cover – it’s called the firewall</a:t>
            </a:r>
          </a:p>
          <a:p>
            <a:pPr lvl="1"/>
            <a:r>
              <a:rPr lang="en-US" dirty="0" smtClean="0"/>
              <a:t>If a host gets compromised, the security officer can say they did their due diligence because there was a firewall in place</a:t>
            </a:r>
          </a:p>
          <a:p>
            <a:pPr lvl="1"/>
            <a:r>
              <a:rPr lang="en-US" dirty="0" smtClean="0"/>
              <a:t>If the deployment of a Science DMZ is going to jeopardize the job of the security officer, expect pushback</a:t>
            </a:r>
          </a:p>
          <a:p>
            <a:r>
              <a:rPr lang="en-US" sz="2600" dirty="0" smtClean="0"/>
              <a:t>The Science DMZ is a strategic asset, and should be understood by the strategic thinkers in the organization</a:t>
            </a:r>
          </a:p>
          <a:p>
            <a:pPr lvl="1"/>
            <a:r>
              <a:rPr lang="en-US" dirty="0" smtClean="0"/>
              <a:t>Changes in security models</a:t>
            </a:r>
          </a:p>
          <a:p>
            <a:pPr lvl="1"/>
            <a:r>
              <a:rPr lang="en-US" dirty="0" smtClean="0"/>
              <a:t>Changes in operational models</a:t>
            </a:r>
          </a:p>
          <a:p>
            <a:pPr lvl="1"/>
            <a:r>
              <a:rPr lang="en-US" dirty="0" smtClean="0"/>
              <a:t>Enhanced ability to compete for funding</a:t>
            </a:r>
          </a:p>
          <a:p>
            <a:pPr lvl="1"/>
            <a:r>
              <a:rPr lang="en-US" dirty="0" smtClean="0"/>
              <a:t>Increased institutional capability – greater science output</a:t>
            </a:r>
          </a:p>
          <a:p>
            <a:pPr lvl="1"/>
            <a:endParaRPr lang="en-US" dirty="0" smtClean="0"/>
          </a:p>
          <a:p>
            <a:endParaRPr lang="en-US" dirty="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62</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3"/>
              </a:rPr>
              <a:t>CC BY-NC-ND 4.0</a:t>
            </a:r>
            <a:r>
              <a:rPr lang="en-US" sz="800" dirty="0" smtClean="0">
                <a:ea typeface="+mn-ea"/>
                <a:cs typeface="+mn-cs"/>
              </a:rPr>
              <a:t> </a:t>
            </a:r>
          </a:p>
        </p:txBody>
      </p:sp>
    </p:spTree>
    <p:extLst>
      <p:ext uri="{BB962C8B-B14F-4D97-AF65-F5344CB8AC3E}">
        <p14:creationId xmlns:p14="http://schemas.microsoft.com/office/powerpoint/2010/main" val="6291272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Monitoring</a:t>
            </a:r>
          </a:p>
          <a:p>
            <a:pPr>
              <a:buFont typeface="Arial"/>
              <a:buChar char="•"/>
            </a:pPr>
            <a:r>
              <a:rPr lang="en-US" dirty="0" smtClean="0"/>
              <a:t>Data Transfer Nodes &amp; Applications</a:t>
            </a:r>
          </a:p>
          <a:p>
            <a:pPr>
              <a:buFont typeface="Arial"/>
              <a:buChar char="•"/>
            </a:pPr>
            <a:r>
              <a:rPr lang="en-US" dirty="0" smtClean="0"/>
              <a:t>Science DMZ Security</a:t>
            </a:r>
          </a:p>
          <a:p>
            <a:pPr>
              <a:buFont typeface="Arial"/>
              <a:buChar char="•"/>
            </a:pPr>
            <a:r>
              <a:rPr lang="en-US" dirty="0" smtClean="0">
                <a:solidFill>
                  <a:srgbClr val="FF6600"/>
                </a:solidFill>
              </a:rPr>
              <a:t>User Engagement</a:t>
            </a:r>
          </a:p>
          <a:p>
            <a:pPr>
              <a:buFont typeface="Arial"/>
              <a:buChar char="•"/>
            </a:pPr>
            <a:r>
              <a:rPr lang="en-US" dirty="0" smtClean="0"/>
              <a:t>Wrap Up</a:t>
            </a:r>
          </a:p>
          <a:p>
            <a:pPr marL="0" indent="0"/>
            <a:endParaRPr lang="en-US" dirty="0" smtClean="0"/>
          </a:p>
          <a:p>
            <a:pPr marL="0" indent="0"/>
            <a:endParaRPr lang="en-US" dirty="0" smtClean="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63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205029141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233" y="38100"/>
            <a:ext cx="8386067" cy="522900"/>
          </a:xfrm>
        </p:spPr>
        <p:txBody>
          <a:bodyPr/>
          <a:lstStyle/>
          <a:p>
            <a:r>
              <a:rPr lang="en-US" sz="3200" dirty="0" smtClean="0"/>
              <a:t>Science DMZ </a:t>
            </a:r>
            <a:r>
              <a:rPr lang="en-US" sz="3200" dirty="0" err="1" smtClean="0"/>
              <a:t>Superfecta</a:t>
            </a:r>
            <a:r>
              <a:rPr lang="en-US" sz="3200" dirty="0" smtClean="0"/>
              <a:t>: Engagement</a:t>
            </a:r>
            <a:endParaRPr lang="en-US" sz="3200" dirty="0"/>
          </a:p>
        </p:txBody>
      </p:sp>
      <p:sp>
        <p:nvSpPr>
          <p:cNvPr id="8" name="TextBox 7"/>
          <p:cNvSpPr txBox="1"/>
          <p:nvPr/>
        </p:nvSpPr>
        <p:spPr>
          <a:xfrm>
            <a:off x="514451" y="1297778"/>
            <a:ext cx="2908300" cy="1015663"/>
          </a:xfrm>
          <a:prstGeom prst="rect">
            <a:avLst/>
          </a:prstGeom>
          <a:noFill/>
        </p:spPr>
        <p:txBody>
          <a:bodyPr wrap="square" rtlCol="0">
            <a:spAutoFit/>
          </a:bodyPr>
          <a:lstStyle/>
          <a:p>
            <a:pPr marL="0" lvl="1"/>
            <a:r>
              <a:rPr lang="en-US" dirty="0"/>
              <a:t>Data Transfer </a:t>
            </a:r>
            <a:r>
              <a:rPr lang="en-US" dirty="0" smtClean="0"/>
              <a:t>Node</a:t>
            </a:r>
          </a:p>
          <a:p>
            <a:pPr marL="285750" indent="-285750">
              <a:buFont typeface="Arial"/>
              <a:buChar char="•"/>
            </a:pPr>
            <a:r>
              <a:rPr lang="en-US" sz="1400" dirty="0"/>
              <a:t>High performance</a:t>
            </a:r>
          </a:p>
          <a:p>
            <a:pPr marL="285750" indent="-285750">
              <a:buFont typeface="Arial"/>
              <a:buChar char="•"/>
            </a:pPr>
            <a:r>
              <a:rPr lang="en-US" sz="1400" dirty="0" smtClean="0"/>
              <a:t>Configured </a:t>
            </a:r>
            <a:r>
              <a:rPr lang="en-US" sz="1400" dirty="0"/>
              <a:t>for data transfer</a:t>
            </a:r>
          </a:p>
          <a:p>
            <a:pPr marL="285750" indent="-285750">
              <a:buFont typeface="Arial"/>
              <a:buChar char="•"/>
            </a:pPr>
            <a:r>
              <a:rPr lang="en-US" sz="1400" dirty="0"/>
              <a:t>Proper tools</a:t>
            </a:r>
          </a:p>
        </p:txBody>
      </p:sp>
      <p:sp>
        <p:nvSpPr>
          <p:cNvPr id="17" name="TextBox 16"/>
          <p:cNvSpPr txBox="1"/>
          <p:nvPr/>
        </p:nvSpPr>
        <p:spPr>
          <a:xfrm>
            <a:off x="6527144" y="2835901"/>
            <a:ext cx="2421118" cy="1446550"/>
          </a:xfrm>
          <a:prstGeom prst="rect">
            <a:avLst/>
          </a:prstGeom>
          <a:noFill/>
        </p:spPr>
        <p:txBody>
          <a:bodyPr wrap="square" rtlCol="0">
            <a:spAutoFit/>
          </a:bodyPr>
          <a:lstStyle/>
          <a:p>
            <a:r>
              <a:rPr lang="en-US" dirty="0" err="1" smtClean="0"/>
              <a:t>perfSONAR</a:t>
            </a:r>
            <a:r>
              <a:rPr lang="en-US" dirty="0" smtClean="0"/>
              <a:t>            </a:t>
            </a:r>
          </a:p>
          <a:p>
            <a:pPr marL="285750" indent="-285750">
              <a:buFont typeface="Arial"/>
              <a:buChar char="•"/>
            </a:pPr>
            <a:r>
              <a:rPr lang="en-US" sz="1400" dirty="0" smtClean="0"/>
              <a:t>Enables fault isolation</a:t>
            </a:r>
          </a:p>
          <a:p>
            <a:pPr marL="285750" indent="-285750">
              <a:buFont typeface="Arial"/>
              <a:buChar char="•"/>
            </a:pPr>
            <a:r>
              <a:rPr lang="en-US" sz="1400" dirty="0" smtClean="0"/>
              <a:t>Verify </a:t>
            </a:r>
            <a:r>
              <a:rPr lang="en-US" sz="1400" dirty="0"/>
              <a:t>correct operation</a:t>
            </a:r>
          </a:p>
          <a:p>
            <a:pPr marL="285750" indent="-285750">
              <a:buFont typeface="Arial"/>
              <a:buChar char="•"/>
            </a:pPr>
            <a:r>
              <a:rPr lang="en-US" sz="1400" dirty="0"/>
              <a:t>Widely </a:t>
            </a:r>
            <a:r>
              <a:rPr lang="en-US" sz="1400" dirty="0" smtClean="0"/>
              <a:t>deployed in ESnet and other networks, as well as sites and facilities</a:t>
            </a:r>
            <a:endParaRPr lang="en-US" sz="1400" dirty="0"/>
          </a:p>
        </p:txBody>
      </p:sp>
      <p:sp>
        <p:nvSpPr>
          <p:cNvPr id="19" name="TextBox 18"/>
          <p:cNvSpPr txBox="1"/>
          <p:nvPr/>
        </p:nvSpPr>
        <p:spPr>
          <a:xfrm>
            <a:off x="1453054" y="3559176"/>
            <a:ext cx="3144824" cy="1231106"/>
          </a:xfrm>
          <a:prstGeom prst="rect">
            <a:avLst/>
          </a:prstGeom>
          <a:noFill/>
        </p:spPr>
        <p:txBody>
          <a:bodyPr wrap="square" rtlCol="0">
            <a:spAutoFit/>
          </a:bodyPr>
          <a:lstStyle/>
          <a:p>
            <a:r>
              <a:rPr lang="en-US" dirty="0" smtClean="0"/>
              <a:t>Science DMZ</a:t>
            </a:r>
          </a:p>
          <a:p>
            <a:pPr marL="285750" indent="-285750">
              <a:buFont typeface="Arial"/>
              <a:buChar char="•"/>
            </a:pPr>
            <a:r>
              <a:rPr lang="en-US" sz="1400" dirty="0" smtClean="0"/>
              <a:t>Dedicated location for DTN</a:t>
            </a:r>
          </a:p>
          <a:p>
            <a:pPr marL="285750" indent="-285750">
              <a:buFont typeface="Arial"/>
              <a:buChar char="•"/>
            </a:pPr>
            <a:r>
              <a:rPr lang="en-US" sz="1400" dirty="0" smtClean="0"/>
              <a:t>Proper security </a:t>
            </a:r>
          </a:p>
          <a:p>
            <a:pPr marL="285750" indent="-285750">
              <a:buFont typeface="Arial"/>
              <a:buChar char="•"/>
            </a:pPr>
            <a:r>
              <a:rPr lang="en-US" sz="1400" dirty="0" smtClean="0"/>
              <a:t>Easy to deploy - no </a:t>
            </a:r>
            <a:r>
              <a:rPr lang="en-US" sz="1400" dirty="0"/>
              <a:t>need to redesign the whole </a:t>
            </a:r>
            <a:r>
              <a:rPr lang="en-US" sz="1400" dirty="0" smtClean="0"/>
              <a:t>network</a:t>
            </a:r>
            <a:endParaRPr lang="en-US" sz="1400" dirty="0"/>
          </a:p>
        </p:txBody>
      </p:sp>
      <p:grpSp>
        <p:nvGrpSpPr>
          <p:cNvPr id="22" name="Group 21"/>
          <p:cNvGrpSpPr/>
          <p:nvPr/>
        </p:nvGrpSpPr>
        <p:grpSpPr>
          <a:xfrm>
            <a:off x="4620510" y="1676400"/>
            <a:ext cx="1906634" cy="1724345"/>
            <a:chOff x="3948446" y="3263045"/>
            <a:chExt cx="2633711" cy="2528156"/>
          </a:xfrm>
        </p:grpSpPr>
        <p:sp>
          <p:nvSpPr>
            <p:cNvPr id="26" name="Freeform 25"/>
            <p:cNvSpPr/>
            <p:nvPr/>
          </p:nvSpPr>
          <p:spPr>
            <a:xfrm>
              <a:off x="3948446" y="32630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45744" tIns="629920" rIns="229616"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30" name="TextBox 29"/>
            <p:cNvSpPr txBox="1"/>
            <p:nvPr/>
          </p:nvSpPr>
          <p:spPr>
            <a:xfrm>
              <a:off x="4404000" y="3906207"/>
              <a:ext cx="1930399" cy="1289860"/>
            </a:xfrm>
            <a:prstGeom prst="rect">
              <a:avLst/>
            </a:prstGeom>
            <a:noFill/>
          </p:spPr>
          <p:txBody>
            <a:bodyPr wrap="square" rtlCol="0">
              <a:spAutoFit/>
            </a:bodyPr>
            <a:lstStyle/>
            <a:p>
              <a:pPr algn="ctr"/>
              <a:r>
                <a:rPr lang="en-US" sz="1400" dirty="0" smtClean="0"/>
                <a:t>Performance Testing &amp; Measurement</a:t>
              </a:r>
              <a:endParaRPr lang="en-US" sz="1400" dirty="0"/>
            </a:p>
          </p:txBody>
        </p:sp>
      </p:grpSp>
      <p:grpSp>
        <p:nvGrpSpPr>
          <p:cNvPr id="31" name="Group 30"/>
          <p:cNvGrpSpPr/>
          <p:nvPr/>
        </p:nvGrpSpPr>
        <p:grpSpPr>
          <a:xfrm>
            <a:off x="2886754" y="1676400"/>
            <a:ext cx="1883515" cy="1724345"/>
            <a:chOff x="3948446" y="3263045"/>
            <a:chExt cx="2633711" cy="2528156"/>
          </a:xfrm>
        </p:grpSpPr>
        <p:sp>
          <p:nvSpPr>
            <p:cNvPr id="32" name="Freeform 31"/>
            <p:cNvSpPr/>
            <p:nvPr/>
          </p:nvSpPr>
          <p:spPr>
            <a:xfrm>
              <a:off x="3948446" y="32630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45744" tIns="629920" rIns="229616"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33" name="TextBox 32"/>
            <p:cNvSpPr txBox="1"/>
            <p:nvPr/>
          </p:nvSpPr>
          <p:spPr>
            <a:xfrm>
              <a:off x="4142406" y="3906207"/>
              <a:ext cx="1930400" cy="1289860"/>
            </a:xfrm>
            <a:prstGeom prst="rect">
              <a:avLst/>
            </a:prstGeom>
            <a:noFill/>
          </p:spPr>
          <p:txBody>
            <a:bodyPr wrap="square" rtlCol="0">
              <a:spAutoFit/>
            </a:bodyPr>
            <a:lstStyle/>
            <a:p>
              <a:pPr algn="ctr"/>
              <a:r>
                <a:rPr lang="en-US" sz="1400" dirty="0" smtClean="0"/>
                <a:t>Dedicated Systems for Data Transfer</a:t>
              </a:r>
              <a:endParaRPr lang="en-US" sz="1400" dirty="0"/>
            </a:p>
          </p:txBody>
        </p:sp>
      </p:grpSp>
      <p:grpSp>
        <p:nvGrpSpPr>
          <p:cNvPr id="34" name="Group 33"/>
          <p:cNvGrpSpPr/>
          <p:nvPr/>
        </p:nvGrpSpPr>
        <p:grpSpPr>
          <a:xfrm>
            <a:off x="3678623" y="977900"/>
            <a:ext cx="1947477" cy="1764560"/>
            <a:chOff x="3948446" y="3263045"/>
            <a:chExt cx="2633711" cy="2528156"/>
          </a:xfrm>
        </p:grpSpPr>
        <p:sp>
          <p:nvSpPr>
            <p:cNvPr id="35" name="Freeform 34"/>
            <p:cNvSpPr/>
            <p:nvPr/>
          </p:nvSpPr>
          <p:spPr>
            <a:xfrm>
              <a:off x="3948446" y="32630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45744" tIns="629920" rIns="229616"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36" name="TextBox 35"/>
            <p:cNvSpPr txBox="1"/>
            <p:nvPr/>
          </p:nvSpPr>
          <p:spPr>
            <a:xfrm>
              <a:off x="4314442" y="4063207"/>
              <a:ext cx="1930398" cy="913650"/>
            </a:xfrm>
            <a:prstGeom prst="rect">
              <a:avLst/>
            </a:prstGeom>
            <a:noFill/>
          </p:spPr>
          <p:txBody>
            <a:bodyPr wrap="square" rtlCol="0">
              <a:spAutoFit/>
            </a:bodyPr>
            <a:lstStyle/>
            <a:p>
              <a:pPr algn="ctr"/>
              <a:r>
                <a:rPr lang="en-US" sz="1400" dirty="0" smtClean="0"/>
                <a:t>Engagement with Network Users</a:t>
              </a:r>
              <a:endParaRPr lang="en-US" sz="1400" dirty="0"/>
            </a:p>
          </p:txBody>
        </p:sp>
      </p:grpSp>
      <p:grpSp>
        <p:nvGrpSpPr>
          <p:cNvPr id="37" name="Group 36"/>
          <p:cNvGrpSpPr/>
          <p:nvPr/>
        </p:nvGrpSpPr>
        <p:grpSpPr>
          <a:xfrm>
            <a:off x="3678623" y="2554952"/>
            <a:ext cx="1947477" cy="1788448"/>
            <a:chOff x="3948446" y="3263045"/>
            <a:chExt cx="2633711" cy="2528156"/>
          </a:xfrm>
        </p:grpSpPr>
        <p:sp>
          <p:nvSpPr>
            <p:cNvPr id="38" name="Freeform 37"/>
            <p:cNvSpPr/>
            <p:nvPr/>
          </p:nvSpPr>
          <p:spPr>
            <a:xfrm>
              <a:off x="3948446" y="32630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45744" tIns="629920" rIns="229616"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39" name="TextBox 38"/>
            <p:cNvSpPr txBox="1"/>
            <p:nvPr/>
          </p:nvSpPr>
          <p:spPr>
            <a:xfrm>
              <a:off x="4327451" y="4057107"/>
              <a:ext cx="1930398" cy="913650"/>
            </a:xfrm>
            <a:prstGeom prst="rect">
              <a:avLst/>
            </a:prstGeom>
            <a:noFill/>
          </p:spPr>
          <p:txBody>
            <a:bodyPr wrap="square" rtlCol="0">
              <a:spAutoFit/>
            </a:bodyPr>
            <a:lstStyle/>
            <a:p>
              <a:pPr algn="ctr"/>
              <a:r>
                <a:rPr lang="en-US" sz="1400" dirty="0" smtClean="0"/>
                <a:t>Network Architecture</a:t>
              </a:r>
              <a:endParaRPr lang="en-US" sz="1400" dirty="0"/>
            </a:p>
          </p:txBody>
        </p:sp>
      </p:grpSp>
      <p:sp>
        <p:nvSpPr>
          <p:cNvPr id="40" name="TextBox 39"/>
          <p:cNvSpPr txBox="1"/>
          <p:nvPr/>
        </p:nvSpPr>
        <p:spPr>
          <a:xfrm>
            <a:off x="5593650" y="660737"/>
            <a:ext cx="3290699" cy="1015663"/>
          </a:xfrm>
          <a:prstGeom prst="rect">
            <a:avLst/>
          </a:prstGeom>
          <a:noFill/>
        </p:spPr>
        <p:txBody>
          <a:bodyPr wrap="square" rtlCol="0">
            <a:spAutoFit/>
          </a:bodyPr>
          <a:lstStyle/>
          <a:p>
            <a:pPr marL="0" lvl="1"/>
            <a:r>
              <a:rPr lang="en-US" b="1" dirty="0" smtClean="0"/>
              <a:t>Engagement</a:t>
            </a:r>
          </a:p>
          <a:p>
            <a:pPr marL="285750" indent="-285750">
              <a:buFont typeface="Arial"/>
              <a:buChar char="•"/>
            </a:pPr>
            <a:r>
              <a:rPr lang="en-US" sz="1400" b="1" dirty="0" smtClean="0"/>
              <a:t>Partnerships</a:t>
            </a:r>
          </a:p>
          <a:p>
            <a:pPr marL="285750" indent="-285750">
              <a:buFont typeface="Arial"/>
              <a:buChar char="•"/>
            </a:pPr>
            <a:r>
              <a:rPr lang="en-US" sz="1400" b="1" dirty="0" smtClean="0"/>
              <a:t>Education &amp; Consulting</a:t>
            </a:r>
          </a:p>
          <a:p>
            <a:pPr marL="285750" indent="-285750">
              <a:buFont typeface="Arial"/>
              <a:buChar char="•"/>
            </a:pPr>
            <a:r>
              <a:rPr lang="en-US" sz="1400" b="1" dirty="0" smtClean="0"/>
              <a:t>Resources &amp; Knowledgebase</a:t>
            </a:r>
            <a:endParaRPr lang="en-US" sz="1400" b="1" dirty="0"/>
          </a:p>
        </p:txBody>
      </p:sp>
      <p:sp>
        <p:nvSpPr>
          <p:cNvPr id="23"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64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25"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46843202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4-02-18 at 8.34.56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6010" y="988024"/>
            <a:ext cx="4475090" cy="3293666"/>
          </a:xfrm>
          <a:prstGeom prst="rect">
            <a:avLst/>
          </a:prstGeom>
        </p:spPr>
      </p:pic>
      <p:sp>
        <p:nvSpPr>
          <p:cNvPr id="2" name="Title 1"/>
          <p:cNvSpPr>
            <a:spLocks noGrp="1"/>
          </p:cNvSpPr>
          <p:nvPr>
            <p:ph type="title"/>
          </p:nvPr>
        </p:nvSpPr>
        <p:spPr/>
        <p:txBody>
          <a:bodyPr/>
          <a:lstStyle/>
          <a:p>
            <a:r>
              <a:rPr lang="en-US" sz="3200" dirty="0" smtClean="0"/>
              <a:t>Challenges to Network Adoption</a:t>
            </a:r>
            <a:endParaRPr lang="en-US" sz="3200" dirty="0"/>
          </a:p>
        </p:txBody>
      </p:sp>
      <p:sp>
        <p:nvSpPr>
          <p:cNvPr id="6" name="Content Placeholder 5"/>
          <p:cNvSpPr>
            <a:spLocks noGrp="1"/>
          </p:cNvSpPr>
          <p:nvPr>
            <p:ph sz="half" idx="1"/>
          </p:nvPr>
        </p:nvSpPr>
        <p:spPr>
          <a:xfrm>
            <a:off x="355600" y="988024"/>
            <a:ext cx="3711308" cy="3194447"/>
          </a:xfrm>
        </p:spPr>
        <p:txBody>
          <a:bodyPr>
            <a:normAutofit fontScale="70000" lnSpcReduction="20000"/>
          </a:bodyPr>
          <a:lstStyle/>
          <a:p>
            <a:pPr marL="0" indent="0"/>
            <a:endParaRPr lang="en-US" dirty="0" smtClean="0">
              <a:solidFill>
                <a:prstClr val="black"/>
              </a:solidFill>
            </a:endParaRPr>
          </a:p>
          <a:p>
            <a:pPr marL="285750" indent="-285750">
              <a:buFont typeface="Arial"/>
              <a:buChar char="•"/>
            </a:pPr>
            <a:r>
              <a:rPr lang="en-US" dirty="0" smtClean="0">
                <a:solidFill>
                  <a:prstClr val="black"/>
                </a:solidFill>
              </a:rPr>
              <a:t>C</a:t>
            </a:r>
            <a:r>
              <a:rPr lang="en-US" dirty="0" smtClean="0"/>
              <a:t>auses of performance issues are complicated for users.</a:t>
            </a:r>
          </a:p>
          <a:p>
            <a:pPr marL="285750" lvl="0" indent="-285750">
              <a:buFont typeface="Arial"/>
              <a:buChar char="•"/>
            </a:pPr>
            <a:r>
              <a:rPr lang="en-US" dirty="0" smtClean="0"/>
              <a:t>Lack of communication and collaboration between the CIO’s office and researchers on campus.</a:t>
            </a:r>
          </a:p>
          <a:p>
            <a:pPr marL="285750" lvl="0" indent="-285750">
              <a:buFont typeface="Arial"/>
              <a:buChar char="•"/>
            </a:pPr>
            <a:r>
              <a:rPr lang="en-US" dirty="0" smtClean="0"/>
              <a:t>Lack </a:t>
            </a:r>
            <a:r>
              <a:rPr lang="en-US" dirty="0"/>
              <a:t>of IT expertise within a science collaboration or experimental facility </a:t>
            </a:r>
            <a:endParaRPr lang="en-US" dirty="0" smtClean="0"/>
          </a:p>
          <a:p>
            <a:pPr marL="285750" indent="-285750">
              <a:buFont typeface="Arial"/>
              <a:buChar char="•"/>
            </a:pPr>
            <a:r>
              <a:rPr lang="en-US" dirty="0" smtClean="0"/>
              <a:t>User’s performance expectations </a:t>
            </a:r>
            <a:r>
              <a:rPr lang="en-US" dirty="0"/>
              <a:t>are low (“The network is too slow</a:t>
            </a:r>
            <a:r>
              <a:rPr lang="en-US" dirty="0" smtClean="0"/>
              <a:t>”, “</a:t>
            </a:r>
            <a:r>
              <a:rPr lang="en-US" dirty="0"/>
              <a:t>I tried it and it didn’t work</a:t>
            </a:r>
            <a:r>
              <a:rPr lang="en-US" dirty="0" smtClean="0"/>
              <a:t>”)</a:t>
            </a:r>
            <a:r>
              <a:rPr lang="en-US" dirty="0"/>
              <a:t>. </a:t>
            </a:r>
          </a:p>
          <a:p>
            <a:pPr marL="285750" lvl="0" indent="-285750">
              <a:buFont typeface="Arial"/>
              <a:buChar char="•"/>
            </a:pPr>
            <a:r>
              <a:rPr lang="en-US" dirty="0" smtClean="0"/>
              <a:t>Cultural change is hard </a:t>
            </a:r>
            <a:r>
              <a:rPr lang="en-US" dirty="0"/>
              <a:t>(“we’ve always shipped disks!”).</a:t>
            </a:r>
          </a:p>
          <a:p>
            <a:pPr marL="285750" lvl="0" indent="-285750">
              <a:buFont typeface="Arial"/>
              <a:buChar char="•"/>
            </a:pPr>
            <a:r>
              <a:rPr lang="en-US" dirty="0" smtClean="0"/>
              <a:t>Scientists want to do science not IT support</a:t>
            </a:r>
          </a:p>
        </p:txBody>
      </p:sp>
      <p:sp>
        <p:nvSpPr>
          <p:cNvPr id="5" name="TextBox 4"/>
          <p:cNvSpPr txBox="1"/>
          <p:nvPr/>
        </p:nvSpPr>
        <p:spPr>
          <a:xfrm>
            <a:off x="1739900" y="2196026"/>
            <a:ext cx="6197600"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400" b="1" dirty="0" smtClean="0"/>
              <a:t>The Capability Gap</a:t>
            </a:r>
            <a:endParaRPr lang="en-US" sz="4400" b="1" dirty="0"/>
          </a:p>
        </p:txBody>
      </p:sp>
      <p:sp>
        <p:nvSpPr>
          <p:cNvPr id="11"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65</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2"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1222271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Monitoring</a:t>
            </a:r>
          </a:p>
          <a:p>
            <a:pPr>
              <a:buFont typeface="Arial"/>
              <a:buChar char="•"/>
            </a:pPr>
            <a:r>
              <a:rPr lang="en-US" dirty="0" smtClean="0"/>
              <a:t>Data Transfer Nodes &amp; Applications</a:t>
            </a:r>
          </a:p>
          <a:p>
            <a:pPr>
              <a:buFont typeface="Arial"/>
              <a:buChar char="•"/>
            </a:pPr>
            <a:r>
              <a:rPr lang="en-US" dirty="0"/>
              <a:t>On the Topic of </a:t>
            </a:r>
            <a:r>
              <a:rPr lang="en-US" dirty="0" smtClean="0"/>
              <a:t>Security</a:t>
            </a:r>
          </a:p>
          <a:p>
            <a:pPr>
              <a:buFont typeface="Arial"/>
              <a:buChar char="•"/>
            </a:pPr>
            <a:r>
              <a:rPr lang="en-US" dirty="0"/>
              <a:t>User </a:t>
            </a:r>
            <a:r>
              <a:rPr lang="en-US" dirty="0" smtClean="0"/>
              <a:t>Engagement</a:t>
            </a:r>
          </a:p>
          <a:p>
            <a:pPr>
              <a:buFont typeface="Arial"/>
              <a:buChar char="•"/>
            </a:pPr>
            <a:r>
              <a:rPr lang="en-US" dirty="0" smtClean="0">
                <a:solidFill>
                  <a:srgbClr val="FF6600"/>
                </a:solidFill>
              </a:rPr>
              <a:t>Wrap Up</a:t>
            </a:r>
          </a:p>
          <a:p>
            <a:pPr marL="0" indent="0"/>
            <a:endParaRPr lang="en-US" dirty="0" smtClean="0"/>
          </a:p>
          <a:p>
            <a:pPr marL="0" indent="0"/>
            <a:endParaRPr lang="en-US" dirty="0" smtClean="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66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398313129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The Science DMZ design pattern is highly adaptable to </a:t>
            </a:r>
            <a:r>
              <a:rPr lang="en-US" dirty="0" smtClean="0"/>
              <a:t>new technologies</a:t>
            </a:r>
          </a:p>
          <a:p>
            <a:pPr lvl="1"/>
            <a:r>
              <a:rPr lang="en-US" dirty="0" smtClean="0"/>
              <a:t>Software Defined Networking (SDN)</a:t>
            </a:r>
          </a:p>
          <a:p>
            <a:pPr lvl="1"/>
            <a:r>
              <a:rPr lang="en-US" dirty="0" smtClean="0"/>
              <a:t>Non-IP protocols (RDMA over Ethernet)</a:t>
            </a:r>
            <a:endParaRPr lang="en-US" dirty="0"/>
          </a:p>
          <a:p>
            <a:r>
              <a:rPr lang="en-US" dirty="0" smtClean="0"/>
              <a:t>Deploying new technologies in a Science DMZ is straightforward</a:t>
            </a:r>
          </a:p>
          <a:p>
            <a:pPr lvl="1"/>
            <a:r>
              <a:rPr lang="en-US" dirty="0"/>
              <a:t>The basic elements are the same</a:t>
            </a:r>
          </a:p>
          <a:p>
            <a:pPr lvl="2"/>
            <a:r>
              <a:rPr lang="en-US" dirty="0"/>
              <a:t>Capable infrastructure designed for the task</a:t>
            </a:r>
          </a:p>
          <a:p>
            <a:pPr lvl="2"/>
            <a:r>
              <a:rPr lang="en-US" dirty="0"/>
              <a:t>Test and measurement to verify correct operation</a:t>
            </a:r>
          </a:p>
          <a:p>
            <a:pPr lvl="2"/>
            <a:r>
              <a:rPr lang="en-US" dirty="0"/>
              <a:t>Security policy well-matched to the </a:t>
            </a:r>
            <a:r>
              <a:rPr lang="en-US" dirty="0" smtClean="0"/>
              <a:t>environment</a:t>
            </a:r>
            <a:endParaRPr lang="en-US" dirty="0"/>
          </a:p>
          <a:p>
            <a:pPr lvl="2"/>
            <a:r>
              <a:rPr lang="en-US" dirty="0" smtClean="0"/>
              <a:t>Application </a:t>
            </a:r>
            <a:r>
              <a:rPr lang="en-US" dirty="0"/>
              <a:t>set strictly limited to </a:t>
            </a:r>
            <a:r>
              <a:rPr lang="en-US"/>
              <a:t>reduce </a:t>
            </a:r>
            <a:r>
              <a:rPr lang="en-US" smtClean="0"/>
              <a:t>security risk</a:t>
            </a:r>
            <a:endParaRPr lang="en-US" dirty="0" smtClean="0"/>
          </a:p>
          <a:p>
            <a:pPr lvl="1"/>
            <a:r>
              <a:rPr lang="en-US" dirty="0" smtClean="0"/>
              <a:t>Change footprint is small – often just a single router or switch</a:t>
            </a:r>
          </a:p>
          <a:p>
            <a:pPr lvl="1"/>
            <a:r>
              <a:rPr lang="en-US" dirty="0" smtClean="0"/>
              <a:t>The rest of the infrastructure need not change</a:t>
            </a:r>
            <a:endParaRPr lang="en-US" dirty="0"/>
          </a:p>
          <a:p>
            <a:endParaRPr lang="en-US" dirty="0"/>
          </a:p>
        </p:txBody>
      </p:sp>
      <p:sp>
        <p:nvSpPr>
          <p:cNvPr id="7" name="Title 1"/>
          <p:cNvSpPr>
            <a:spLocks noGrp="1"/>
          </p:cNvSpPr>
          <p:nvPr>
            <p:ph type="title"/>
          </p:nvPr>
        </p:nvSpPr>
        <p:spPr>
          <a:xfrm>
            <a:off x="457200" y="205979"/>
            <a:ext cx="7099300" cy="857250"/>
          </a:xfrm>
        </p:spPr>
        <p:txBody>
          <a:bodyPr/>
          <a:lstStyle/>
          <a:p>
            <a:r>
              <a:rPr lang="en-US" sz="3200" dirty="0" smtClean="0"/>
              <a:t>Futures</a:t>
            </a:r>
            <a:endParaRPr lang="en-US" sz="3200" dirty="0"/>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67</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3"/>
              </a:rPr>
              <a:t>CC BY-NC-ND 4.0</a:t>
            </a:r>
            <a:r>
              <a:rPr lang="en-US" sz="800" dirty="0" smtClean="0">
                <a:ea typeface="+mn-ea"/>
                <a:cs typeface="+mn-cs"/>
              </a:rPr>
              <a:t> </a:t>
            </a:r>
          </a:p>
        </p:txBody>
      </p:sp>
    </p:spTree>
    <p:extLst>
      <p:ext uri="{BB962C8B-B14F-4D97-AF65-F5344CB8AC3E}">
        <p14:creationId xmlns:p14="http://schemas.microsoft.com/office/powerpoint/2010/main" val="188920552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The Science DMZ design pattern provides a flexible model for supporting high-performance data transfers and workflows</a:t>
            </a:r>
          </a:p>
          <a:p>
            <a:r>
              <a:rPr lang="en-US" dirty="0" smtClean="0"/>
              <a:t>Key elements:</a:t>
            </a:r>
          </a:p>
          <a:p>
            <a:pPr lvl="1"/>
            <a:r>
              <a:rPr lang="en-US" dirty="0" smtClean="0"/>
              <a:t>Accommodation of TCP</a:t>
            </a:r>
          </a:p>
          <a:p>
            <a:pPr lvl="2"/>
            <a:r>
              <a:rPr lang="en-US" dirty="0" smtClean="0"/>
              <a:t>Sufficient bandwidth to avoid congestion</a:t>
            </a:r>
          </a:p>
          <a:p>
            <a:pPr lvl="2"/>
            <a:r>
              <a:rPr lang="en-US" dirty="0" smtClean="0"/>
              <a:t>Loss-free IP service</a:t>
            </a:r>
          </a:p>
          <a:p>
            <a:pPr lvl="1"/>
            <a:r>
              <a:rPr lang="en-US" dirty="0" smtClean="0"/>
              <a:t>Location – near the site perimeter if possible</a:t>
            </a:r>
          </a:p>
          <a:p>
            <a:pPr lvl="1"/>
            <a:r>
              <a:rPr lang="en-US" dirty="0" smtClean="0"/>
              <a:t>Test and measurement</a:t>
            </a:r>
          </a:p>
          <a:p>
            <a:pPr lvl="1"/>
            <a:r>
              <a:rPr lang="en-US" dirty="0" smtClean="0"/>
              <a:t>Dedicated systems</a:t>
            </a:r>
          </a:p>
          <a:p>
            <a:pPr lvl="1"/>
            <a:r>
              <a:rPr lang="en-US" dirty="0" smtClean="0"/>
              <a:t>Appropriate security</a:t>
            </a:r>
          </a:p>
          <a:p>
            <a:r>
              <a:rPr lang="en-US" dirty="0" smtClean="0"/>
              <a:t>Support for advanced capabilities (e.g. SDN) is much easier with </a:t>
            </a:r>
            <a:r>
              <a:rPr lang="en-US" smtClean="0"/>
              <a:t>a Science DMZ</a:t>
            </a:r>
            <a:endParaRPr lang="en-US" dirty="0"/>
          </a:p>
        </p:txBody>
      </p:sp>
      <p:sp>
        <p:nvSpPr>
          <p:cNvPr id="6" name="Title 1"/>
          <p:cNvSpPr txBox="1">
            <a:spLocks/>
          </p:cNvSpPr>
          <p:nvPr/>
        </p:nvSpPr>
        <p:spPr bwMode="auto">
          <a:xfrm>
            <a:off x="609600" y="320279"/>
            <a:ext cx="70993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3200" dirty="0" err="1" smtClean="0"/>
              <a:t>Wrapup</a:t>
            </a:r>
            <a:endParaRPr lang="en-US" sz="3200" dirty="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68</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0"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3"/>
              </a:rPr>
              <a:t>CC BY-NC-ND 4.0</a:t>
            </a:r>
            <a:r>
              <a:rPr lang="en-US" sz="800" dirty="0" smtClean="0">
                <a:ea typeface="+mn-ea"/>
                <a:cs typeface="+mn-cs"/>
              </a:rPr>
              <a:t> </a:t>
            </a:r>
          </a:p>
        </p:txBody>
      </p:sp>
    </p:spTree>
    <p:extLst>
      <p:ext uri="{BB962C8B-B14F-4D97-AF65-F5344CB8AC3E}">
        <p14:creationId xmlns:p14="http://schemas.microsoft.com/office/powerpoint/2010/main" val="391093199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825" y="138813"/>
            <a:ext cx="6456037" cy="431907"/>
          </a:xfrm>
        </p:spPr>
        <p:txBody>
          <a:bodyPr/>
          <a:lstStyle/>
          <a:p>
            <a:r>
              <a:rPr lang="en-US" sz="3200" dirty="0" smtClean="0"/>
              <a:t>The Science DMZ in 1 Slide</a:t>
            </a:r>
            <a:endParaRPr lang="en-US" sz="3200" dirty="0"/>
          </a:p>
        </p:txBody>
      </p:sp>
      <p:sp>
        <p:nvSpPr>
          <p:cNvPr id="2" name="Content Placeholder 1"/>
          <p:cNvSpPr>
            <a:spLocks noGrp="1"/>
          </p:cNvSpPr>
          <p:nvPr>
            <p:ph idx="1"/>
          </p:nvPr>
        </p:nvSpPr>
        <p:spPr>
          <a:xfrm>
            <a:off x="193268" y="637886"/>
            <a:ext cx="8493532" cy="4252736"/>
          </a:xfrm>
        </p:spPr>
        <p:txBody>
          <a:bodyPr>
            <a:noAutofit/>
          </a:bodyPr>
          <a:lstStyle/>
          <a:p>
            <a:pPr marL="0" indent="0">
              <a:buNone/>
            </a:pPr>
            <a:r>
              <a:rPr lang="en-US" sz="1600" dirty="0" smtClean="0"/>
              <a:t>Consists of </a:t>
            </a:r>
            <a:r>
              <a:rPr lang="en-US" sz="1600" b="1" dirty="0" smtClean="0"/>
              <a:t>three key components</a:t>
            </a:r>
            <a:r>
              <a:rPr lang="en-US" sz="1600" dirty="0" smtClean="0"/>
              <a:t>, all required:</a:t>
            </a:r>
          </a:p>
          <a:p>
            <a:r>
              <a:rPr lang="en-US" sz="1600" dirty="0" smtClean="0"/>
              <a:t>“Friction free” network path</a:t>
            </a:r>
          </a:p>
          <a:p>
            <a:pPr lvl="1"/>
            <a:r>
              <a:rPr lang="en-US" sz="1600" dirty="0" smtClean="0"/>
              <a:t>Highly capable network devices (wire-speed, deep queues)</a:t>
            </a:r>
          </a:p>
          <a:p>
            <a:pPr lvl="1"/>
            <a:r>
              <a:rPr lang="en-US" sz="1600" dirty="0" smtClean="0"/>
              <a:t>Virtual circuit connectivity option</a:t>
            </a:r>
          </a:p>
          <a:p>
            <a:pPr lvl="1"/>
            <a:r>
              <a:rPr lang="en-US" sz="1600" dirty="0" smtClean="0"/>
              <a:t>Security policy and enforcement specific to science workflows</a:t>
            </a:r>
          </a:p>
          <a:p>
            <a:pPr lvl="1"/>
            <a:r>
              <a:rPr lang="en-US" sz="1600" dirty="0" smtClean="0"/>
              <a:t>Located at or near site perimeter if possible</a:t>
            </a:r>
          </a:p>
          <a:p>
            <a:r>
              <a:rPr lang="en-US" sz="1600" dirty="0" smtClean="0"/>
              <a:t>Dedicated, high-performance Data Transfer Nodes (DTNs)</a:t>
            </a:r>
            <a:endParaRPr lang="en-US" sz="1600" dirty="0"/>
          </a:p>
          <a:p>
            <a:pPr lvl="1"/>
            <a:r>
              <a:rPr lang="en-US" sz="1600" dirty="0" smtClean="0"/>
              <a:t>Hardware, operating system, libraries all optimized for transfer</a:t>
            </a:r>
          </a:p>
          <a:p>
            <a:pPr lvl="1"/>
            <a:r>
              <a:rPr lang="en-US" sz="1600" dirty="0" smtClean="0"/>
              <a:t>Includes optimized data transfer tools such as Globus Online</a:t>
            </a:r>
            <a:r>
              <a:rPr lang="en-US" sz="1600" dirty="0"/>
              <a:t> </a:t>
            </a:r>
            <a:r>
              <a:rPr lang="en-US" sz="1600" dirty="0" smtClean="0"/>
              <a:t>and GridFTP</a:t>
            </a:r>
          </a:p>
          <a:p>
            <a:r>
              <a:rPr lang="en-US" sz="1600" dirty="0" smtClean="0"/>
              <a:t>Performance measurement/test node</a:t>
            </a:r>
          </a:p>
          <a:p>
            <a:pPr lvl="1"/>
            <a:r>
              <a:rPr lang="en-US" sz="1600" dirty="0" err="1" smtClean="0"/>
              <a:t>perfSONAR</a:t>
            </a:r>
            <a:endParaRPr lang="en-US" sz="1600" dirty="0" smtClean="0"/>
          </a:p>
          <a:p>
            <a:r>
              <a:rPr lang="en-US" sz="1600" dirty="0" smtClean="0"/>
              <a:t>Engagement with end users</a:t>
            </a:r>
            <a:endParaRPr lang="en-US" sz="1600" dirty="0"/>
          </a:p>
          <a:p>
            <a:pPr marL="0" lvl="1" indent="-57150">
              <a:buNone/>
            </a:pPr>
            <a:r>
              <a:rPr lang="en-US" dirty="0" smtClean="0"/>
              <a:t>				Details at </a:t>
            </a:r>
            <a:r>
              <a:rPr lang="en-US" dirty="0" smtClean="0">
                <a:hlinkClick r:id="rId3"/>
              </a:rPr>
              <a:t>http</a:t>
            </a:r>
            <a:r>
              <a:rPr lang="en-US" dirty="0">
                <a:hlinkClick r:id="rId3"/>
              </a:rPr>
              <a:t>://fasterdata.es.net/science-dmz</a:t>
            </a:r>
            <a:r>
              <a:rPr lang="en-US" dirty="0" smtClean="0">
                <a:hlinkClick r:id="rId3"/>
              </a:rPr>
              <a:t>/</a:t>
            </a:r>
            <a:r>
              <a:rPr lang="en-US" dirty="0" smtClean="0"/>
              <a:t> </a:t>
            </a:r>
            <a:endParaRPr lang="en-US" dirty="0"/>
          </a:p>
        </p:txBody>
      </p:sp>
      <p:pic>
        <p:nvPicPr>
          <p:cNvPr id="12" name="Picture 11" descr="header.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5486" y="3642600"/>
            <a:ext cx="2143253" cy="474418"/>
          </a:xfrm>
          <a:prstGeom prst="rect">
            <a:avLst/>
          </a:prstGeom>
        </p:spPr>
      </p:pic>
      <p:pic>
        <p:nvPicPr>
          <p:cNvPr id="13" name="Picture 12" descr="300px-Free_body_frictionless.svg.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17862" y="279400"/>
            <a:ext cx="2278529" cy="1549400"/>
          </a:xfrm>
          <a:prstGeom prst="rect">
            <a:avLst/>
          </a:prstGeom>
        </p:spPr>
      </p:pic>
      <p:sp>
        <p:nvSpPr>
          <p:cNvPr id="14" name="Title 1"/>
          <p:cNvSpPr txBox="1">
            <a:spLocks/>
          </p:cNvSpPr>
          <p:nvPr/>
        </p:nvSpPr>
        <p:spPr bwMode="auto">
          <a:xfrm>
            <a:off x="7630665" y="1717158"/>
            <a:ext cx="1468074" cy="266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600" dirty="0">
                <a:solidFill>
                  <a:srgbClr val="FF0000"/>
                </a:solidFill>
              </a:rPr>
              <a:t>© 2013 </a:t>
            </a:r>
            <a:r>
              <a:rPr lang="en-US" sz="600" dirty="0" smtClean="0">
                <a:solidFill>
                  <a:srgbClr val="FF0000"/>
                </a:solidFill>
              </a:rPr>
              <a:t>Wikipedia</a:t>
            </a:r>
            <a:endParaRPr lang="en-US" sz="600" dirty="0">
              <a:solidFill>
                <a:srgbClr val="FF0000"/>
              </a:solidFill>
            </a:endParaRPr>
          </a:p>
        </p:txBody>
      </p:sp>
      <p:pic>
        <p:nvPicPr>
          <p:cNvPr id="16" name="Picture 15" descr="globu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1739" y="2276396"/>
            <a:ext cx="939800" cy="901700"/>
          </a:xfrm>
          <a:prstGeom prst="rect">
            <a:avLst/>
          </a:prstGeom>
        </p:spPr>
      </p:pic>
      <p:sp>
        <p:nvSpPr>
          <p:cNvPr id="10"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69</a:t>
            </a:fld>
            <a:r>
              <a:rPr lang="en-US" sz="800" dirty="0">
                <a:solidFill>
                  <a:prstClr val="black"/>
                </a:solidFill>
                <a:latin typeface="Arial"/>
              </a:rPr>
              <a:t> – ESnet Science Engagement (</a:t>
            </a:r>
            <a:r>
              <a:rPr lang="en-US" sz="800" dirty="0">
                <a:solidFill>
                  <a:prstClr val="black"/>
                </a:solidFill>
                <a:latin typeface="Arial"/>
                <a:hlinkClick r:id="rId7"/>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7"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8"/>
              </a:rPr>
              <a:t>CC BY-NC-ND 4.0</a:t>
            </a:r>
            <a:r>
              <a:rPr lang="en-US" sz="800" dirty="0" smtClean="0">
                <a:ea typeface="+mn-ea"/>
                <a:cs typeface="+mn-cs"/>
              </a:rPr>
              <a:t> </a:t>
            </a:r>
          </a:p>
        </p:txBody>
      </p:sp>
    </p:spTree>
    <p:extLst>
      <p:ext uri="{BB962C8B-B14F-4D97-AF65-F5344CB8AC3E}">
        <p14:creationId xmlns:p14="http://schemas.microsoft.com/office/powerpoint/2010/main" val="39564050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96875" y="8335"/>
            <a:ext cx="7285038" cy="857250"/>
          </a:xfrm>
        </p:spPr>
        <p:txBody>
          <a:bodyPr/>
          <a:lstStyle/>
          <a:p>
            <a:r>
              <a:rPr lang="en-US">
                <a:latin typeface="Arial Narrow" charset="0"/>
              </a:rPr>
              <a:t>A small amount of packet loss makes a huge difference in TCP performance</a:t>
            </a:r>
          </a:p>
        </p:txBody>
      </p:sp>
      <p:sp>
        <p:nvSpPr>
          <p:cNvPr id="23554" name="Content Placeholder 2"/>
          <p:cNvSpPr>
            <a:spLocks noGrp="1"/>
          </p:cNvSpPr>
          <p:nvPr>
            <p:ph idx="1"/>
          </p:nvPr>
        </p:nvSpPr>
        <p:spPr/>
        <p:txBody>
          <a:bodyPr/>
          <a:lstStyle/>
          <a:p>
            <a:endParaRPr lang="en-US">
              <a:latin typeface="Arial Narrow" charset="0"/>
            </a:endParaRPr>
          </a:p>
        </p:txBody>
      </p:sp>
      <p:pic>
        <p:nvPicPr>
          <p:cNvPr id="23556"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4163" y="1021556"/>
            <a:ext cx="8767762"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2171700" y="2591991"/>
            <a:ext cx="838200" cy="350044"/>
          </a:xfrm>
          <a:prstGeom prst="wedgeRoundRectCallout">
            <a:avLst>
              <a:gd name="adj1" fmla="val -143822"/>
              <a:gd name="adj2" fmla="val -4011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Metro Area</a:t>
            </a:r>
          </a:p>
        </p:txBody>
      </p:sp>
      <p:sp>
        <p:nvSpPr>
          <p:cNvPr id="8" name="Rounded Rectangular Callout 7"/>
          <p:cNvSpPr/>
          <p:nvPr/>
        </p:nvSpPr>
        <p:spPr>
          <a:xfrm>
            <a:off x="2430463" y="1879997"/>
            <a:ext cx="836612" cy="475059"/>
          </a:xfrm>
          <a:prstGeom prst="wedgeRoundRectCallout">
            <a:avLst>
              <a:gd name="adj1" fmla="val -227975"/>
              <a:gd name="adj2" fmla="val -8535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Local</a:t>
            </a:r>
          </a:p>
          <a:p>
            <a:pPr algn="ctr" defTabSz="914400" eaLnBrk="0" hangingPunct="0">
              <a:defRPr/>
            </a:pPr>
            <a:r>
              <a:rPr lang="en-US" sz="1200" dirty="0">
                <a:solidFill>
                  <a:srgbClr val="000000"/>
                </a:solidFill>
                <a:ea typeface="+mn-ea"/>
                <a:cs typeface="Arial" charset="0"/>
              </a:rPr>
              <a:t>(LAN)</a:t>
            </a:r>
          </a:p>
        </p:txBody>
      </p:sp>
      <p:sp>
        <p:nvSpPr>
          <p:cNvPr id="9" name="Rounded Rectangular Callout 8"/>
          <p:cNvSpPr/>
          <p:nvPr/>
        </p:nvSpPr>
        <p:spPr>
          <a:xfrm>
            <a:off x="3392488" y="2600325"/>
            <a:ext cx="836612" cy="348854"/>
          </a:xfrm>
          <a:prstGeom prst="wedgeRoundRectCallout">
            <a:avLst>
              <a:gd name="adj1" fmla="val -204254"/>
              <a:gd name="adj2" fmla="val 22155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Regional</a:t>
            </a:r>
          </a:p>
        </p:txBody>
      </p:sp>
      <p:sp>
        <p:nvSpPr>
          <p:cNvPr id="10" name="Rounded Rectangular Callout 9"/>
          <p:cNvSpPr/>
          <p:nvPr/>
        </p:nvSpPr>
        <p:spPr>
          <a:xfrm>
            <a:off x="5043489" y="2843212"/>
            <a:ext cx="928687" cy="348854"/>
          </a:xfrm>
          <a:prstGeom prst="wedgeRoundRectCallout">
            <a:avLst>
              <a:gd name="adj1" fmla="val 162253"/>
              <a:gd name="adj2" fmla="val 205386"/>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Continental</a:t>
            </a:r>
          </a:p>
        </p:txBody>
      </p:sp>
      <p:sp>
        <p:nvSpPr>
          <p:cNvPr id="11" name="Rounded Rectangular Callout 10"/>
          <p:cNvSpPr/>
          <p:nvPr/>
        </p:nvSpPr>
        <p:spPr>
          <a:xfrm>
            <a:off x="6818313" y="2338387"/>
            <a:ext cx="1281112" cy="348854"/>
          </a:xfrm>
          <a:prstGeom prst="wedgeRoundRectCallout">
            <a:avLst>
              <a:gd name="adj1" fmla="val 105870"/>
              <a:gd name="adj2" fmla="val 34883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International</a:t>
            </a:r>
          </a:p>
        </p:txBody>
      </p:sp>
      <p:sp>
        <p:nvSpPr>
          <p:cNvPr id="12" name="Rectangle 11"/>
          <p:cNvSpPr/>
          <p:nvPr/>
        </p:nvSpPr>
        <p:spPr>
          <a:xfrm>
            <a:off x="457200" y="4404122"/>
            <a:ext cx="8350250" cy="323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7526338" y="4642247"/>
            <a:ext cx="1281112" cy="0"/>
          </a:xfrm>
          <a:prstGeom prst="line">
            <a:avLst/>
          </a:prstGeom>
          <a:ln w="762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183188" y="4647010"/>
            <a:ext cx="1281112" cy="0"/>
          </a:xfrm>
          <a:prstGeom prst="line">
            <a:avLst/>
          </a:prstGeom>
          <a:ln w="76200">
            <a:solidFill>
              <a:srgbClr val="9FC244"/>
            </a:solidFill>
            <a:prstDash val="sys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57488" y="4642247"/>
            <a:ext cx="1281112"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7201" y="4641056"/>
            <a:ext cx="1281113" cy="0"/>
          </a:xfrm>
          <a:prstGeom prst="line">
            <a:avLst/>
          </a:prstGeom>
          <a:ln w="762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3567" name="TextBox 23"/>
          <p:cNvSpPr txBox="1">
            <a:spLocks noChangeArrowheads="1"/>
          </p:cNvSpPr>
          <p:nvPr/>
        </p:nvSpPr>
        <p:spPr bwMode="auto">
          <a:xfrm>
            <a:off x="361950" y="4411266"/>
            <a:ext cx="177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(TCP Reno)</a:t>
            </a:r>
          </a:p>
        </p:txBody>
      </p:sp>
      <p:sp>
        <p:nvSpPr>
          <p:cNvPr id="23568" name="TextBox 24"/>
          <p:cNvSpPr txBox="1">
            <a:spLocks noChangeArrowheads="1"/>
          </p:cNvSpPr>
          <p:nvPr/>
        </p:nvSpPr>
        <p:spPr bwMode="auto">
          <a:xfrm>
            <a:off x="2660650" y="4410075"/>
            <a:ext cx="1563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(HTCP)</a:t>
            </a:r>
          </a:p>
        </p:txBody>
      </p:sp>
      <p:sp>
        <p:nvSpPr>
          <p:cNvPr id="23569" name="TextBox 25"/>
          <p:cNvSpPr txBox="1">
            <a:spLocks noChangeArrowheads="1"/>
          </p:cNvSpPr>
          <p:nvPr/>
        </p:nvSpPr>
        <p:spPr bwMode="auto">
          <a:xfrm>
            <a:off x="5081589" y="4410075"/>
            <a:ext cx="19843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dirty="0"/>
              <a:t>Theoretical (TCP Reno)</a:t>
            </a:r>
          </a:p>
        </p:txBody>
      </p:sp>
      <p:sp>
        <p:nvSpPr>
          <p:cNvPr id="23570" name="TextBox 26"/>
          <p:cNvSpPr txBox="1">
            <a:spLocks noChangeArrowheads="1"/>
          </p:cNvSpPr>
          <p:nvPr/>
        </p:nvSpPr>
        <p:spPr bwMode="auto">
          <a:xfrm>
            <a:off x="7426326" y="4408885"/>
            <a:ext cx="173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(no loss)</a:t>
            </a:r>
          </a:p>
        </p:txBody>
      </p:sp>
      <p:sp>
        <p:nvSpPr>
          <p:cNvPr id="23571" name="TextBox 13"/>
          <p:cNvSpPr txBox="1">
            <a:spLocks noChangeArrowheads="1"/>
          </p:cNvSpPr>
          <p:nvPr/>
        </p:nvSpPr>
        <p:spPr bwMode="auto">
          <a:xfrm>
            <a:off x="4138613" y="1764308"/>
            <a:ext cx="33877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800" b="1" dirty="0"/>
              <a:t>With loss, high performance  beyond metro distances is essentially impossible</a:t>
            </a:r>
          </a:p>
        </p:txBody>
      </p:sp>
      <p:sp>
        <p:nvSpPr>
          <p:cNvPr id="24"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7</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27"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283385392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Links</a:t>
            </a:r>
            <a:endParaRPr lang="en-US" sz="3200" dirty="0"/>
          </a:p>
        </p:txBody>
      </p:sp>
      <p:sp>
        <p:nvSpPr>
          <p:cNvPr id="3" name="Content Placeholder 2"/>
          <p:cNvSpPr>
            <a:spLocks noGrp="1"/>
          </p:cNvSpPr>
          <p:nvPr>
            <p:ph idx="1"/>
          </p:nvPr>
        </p:nvSpPr>
        <p:spPr/>
        <p:txBody>
          <a:bodyPr>
            <a:normAutofit/>
          </a:bodyPr>
          <a:lstStyle/>
          <a:p>
            <a:pPr lvl="1"/>
            <a:r>
              <a:rPr lang="en-US" dirty="0" smtClean="0"/>
              <a:t>ESnet fasterdata knowledge base</a:t>
            </a:r>
          </a:p>
          <a:p>
            <a:pPr lvl="2"/>
            <a:r>
              <a:rPr lang="en-US" dirty="0" smtClean="0">
                <a:hlinkClick r:id="rId2"/>
              </a:rPr>
              <a:t>http</a:t>
            </a:r>
            <a:r>
              <a:rPr lang="en-US" dirty="0">
                <a:hlinkClick r:id="rId2"/>
              </a:rPr>
              <a:t>://fasterdata.es.net</a:t>
            </a:r>
            <a:r>
              <a:rPr lang="en-US" dirty="0" smtClean="0">
                <a:hlinkClick r:id="rId2"/>
              </a:rPr>
              <a:t>/</a:t>
            </a:r>
            <a:endParaRPr lang="en-US" dirty="0" smtClean="0"/>
          </a:p>
          <a:p>
            <a:pPr lvl="1"/>
            <a:r>
              <a:rPr lang="en-US" dirty="0" smtClean="0"/>
              <a:t>Science DMZ paper</a:t>
            </a:r>
          </a:p>
          <a:p>
            <a:pPr lvl="2"/>
            <a:r>
              <a:rPr lang="en-US" dirty="0" smtClean="0">
                <a:hlinkClick r:id="rId3"/>
              </a:rPr>
              <a:t>http</a:t>
            </a:r>
            <a:r>
              <a:rPr lang="en-US" dirty="0">
                <a:hlinkClick r:id="rId3"/>
              </a:rPr>
              <a:t>://www.es.net/assets/pubs_presos/sc13sciDMZ-</a:t>
            </a:r>
            <a:r>
              <a:rPr lang="en-US" dirty="0" smtClean="0">
                <a:hlinkClick r:id="rId3"/>
              </a:rPr>
              <a:t>final.pdf</a:t>
            </a:r>
            <a:endParaRPr lang="en-US" dirty="0"/>
          </a:p>
          <a:p>
            <a:pPr lvl="1"/>
            <a:r>
              <a:rPr lang="en-US" dirty="0" smtClean="0"/>
              <a:t>Science DMZ email list</a:t>
            </a:r>
          </a:p>
          <a:p>
            <a:pPr lvl="2"/>
            <a:r>
              <a:rPr lang="en-US" dirty="0">
                <a:hlinkClick r:id="rId4"/>
              </a:rPr>
              <a:t>https://gab.es.net/mailman/listinfo/</a:t>
            </a:r>
            <a:r>
              <a:rPr lang="en-US" dirty="0" smtClean="0">
                <a:hlinkClick r:id="rId4"/>
              </a:rPr>
              <a:t>sciencedmz</a:t>
            </a:r>
            <a:endParaRPr lang="en-US" dirty="0" smtClean="0"/>
          </a:p>
          <a:p>
            <a:pPr lvl="1"/>
            <a:r>
              <a:rPr lang="en-US" dirty="0"/>
              <a:t>perfSONAR</a:t>
            </a:r>
          </a:p>
          <a:p>
            <a:pPr lvl="2"/>
            <a:r>
              <a:rPr lang="en-US" dirty="0">
                <a:hlinkClick r:id="rId5"/>
              </a:rPr>
              <a:t>http://fasterdata.es.net/performance-testing/perfsonar</a:t>
            </a:r>
            <a:r>
              <a:rPr lang="en-US" dirty="0" smtClean="0">
                <a:hlinkClick r:id="rId5"/>
              </a:rPr>
              <a:t>/</a:t>
            </a:r>
            <a:endParaRPr lang="en-US" dirty="0" smtClean="0"/>
          </a:p>
          <a:p>
            <a:pPr lvl="2"/>
            <a:r>
              <a:rPr lang="en-US" dirty="0">
                <a:hlinkClick r:id="rId6"/>
              </a:rPr>
              <a:t>http:/</a:t>
            </a:r>
            <a:r>
              <a:rPr lang="en-US" dirty="0" smtClean="0">
                <a:hlinkClick r:id="rId6"/>
              </a:rPr>
              <a:t>/www.perfsonar.net</a:t>
            </a:r>
            <a:r>
              <a:rPr lang="en-US" dirty="0" smtClean="0"/>
              <a:t>  </a:t>
            </a:r>
          </a:p>
          <a:p>
            <a:pPr marL="228600" lvl="1" indent="0">
              <a:buNone/>
            </a:pPr>
            <a:endParaRPr lang="en-US" dirty="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70</a:t>
            </a:fld>
            <a:r>
              <a:rPr lang="en-US" sz="800" dirty="0">
                <a:solidFill>
                  <a:prstClr val="black"/>
                </a:solidFill>
                <a:latin typeface="Arial"/>
              </a:rPr>
              <a:t> – ESnet Science Engagement (</a:t>
            </a:r>
            <a:r>
              <a:rPr lang="en-US" sz="800" dirty="0">
                <a:solidFill>
                  <a:prstClr val="black"/>
                </a:solidFill>
                <a:latin typeface="Arial"/>
                <a:hlinkClick r:id="rId7"/>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8"/>
              </a:rPr>
              <a:t>CC BY-NC-ND 4.0</a:t>
            </a:r>
            <a:r>
              <a:rPr lang="en-US" sz="800" dirty="0" smtClean="0">
                <a:ea typeface="+mn-ea"/>
                <a:cs typeface="+mn-cs"/>
              </a:rPr>
              <a:t> </a:t>
            </a:r>
          </a:p>
        </p:txBody>
      </p:sp>
    </p:spTree>
    <p:extLst>
      <p:ext uri="{BB962C8B-B14F-4D97-AF65-F5344CB8AC3E}">
        <p14:creationId xmlns:p14="http://schemas.microsoft.com/office/powerpoint/2010/main" val="383003545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49680"/>
            <a:ext cx="7762875" cy="1562100"/>
          </a:xfrm>
        </p:spPr>
        <p:txBody>
          <a:bodyPr/>
          <a:lstStyle/>
          <a:p>
            <a:r>
              <a:rPr lang="en-US" dirty="0" smtClean="0"/>
              <a:t>Thanks!</a:t>
            </a:r>
            <a:endParaRPr lang="en-US" dirty="0"/>
          </a:p>
        </p:txBody>
      </p:sp>
      <p:sp>
        <p:nvSpPr>
          <p:cNvPr id="3" name="Subtitle 2"/>
          <p:cNvSpPr>
            <a:spLocks noGrp="1"/>
          </p:cNvSpPr>
          <p:nvPr>
            <p:ph type="subTitle" idx="1"/>
          </p:nvPr>
        </p:nvSpPr>
        <p:spPr>
          <a:xfrm>
            <a:off x="914400" y="2901951"/>
            <a:ext cx="3912903" cy="993775"/>
          </a:xfrm>
        </p:spPr>
        <p:txBody>
          <a:bodyPr>
            <a:noAutofit/>
          </a:bodyPr>
          <a:lstStyle/>
          <a:p>
            <a:pPr>
              <a:spcBef>
                <a:spcPts val="300"/>
              </a:spcBef>
              <a:spcAft>
                <a:spcPts val="300"/>
              </a:spcAft>
            </a:pPr>
            <a:r>
              <a:rPr lang="en-US" sz="1800" dirty="0" smtClean="0"/>
              <a:t>Energy Sciences Network (ESnet)</a:t>
            </a:r>
          </a:p>
          <a:p>
            <a:pPr>
              <a:spcBef>
                <a:spcPts val="300"/>
              </a:spcBef>
              <a:spcAft>
                <a:spcPts val="300"/>
              </a:spcAft>
            </a:pPr>
            <a:r>
              <a:rPr lang="en-US" sz="1800" dirty="0" smtClean="0"/>
              <a:t>Lawrence Berkeley National Laboratory</a:t>
            </a:r>
          </a:p>
        </p:txBody>
      </p:sp>
      <p:sp>
        <p:nvSpPr>
          <p:cNvPr id="6" name="Text Placeholder 5"/>
          <p:cNvSpPr>
            <a:spLocks noGrp="1"/>
          </p:cNvSpPr>
          <p:nvPr>
            <p:ph type="body" sz="quarter" idx="13"/>
          </p:nvPr>
        </p:nvSpPr>
        <p:spPr/>
        <p:txBody>
          <a:bodyPr/>
          <a:lstStyle/>
          <a:p>
            <a:r>
              <a:rPr lang="en-US" dirty="0" smtClean="0">
                <a:hlinkClick r:id="rId2"/>
              </a:rPr>
              <a:t>http://fasterdata.es.net/</a:t>
            </a:r>
            <a:endParaRPr lang="en-US" dirty="0" smtClean="0"/>
          </a:p>
          <a:p>
            <a:r>
              <a:rPr lang="en-US" dirty="0" smtClean="0">
                <a:hlinkClick r:id="rId3"/>
              </a:rPr>
              <a:t>http://my.es.net/</a:t>
            </a:r>
            <a:endParaRPr lang="en-US" dirty="0" smtClean="0"/>
          </a:p>
          <a:p>
            <a:r>
              <a:rPr lang="en-US" dirty="0" smtClean="0">
                <a:hlinkClick r:id="rId4"/>
              </a:rPr>
              <a:t>http://www.es.net/</a:t>
            </a:r>
            <a:endParaRPr lang="en-US" dirty="0"/>
          </a:p>
        </p:txBody>
      </p:sp>
      <p:cxnSp>
        <p:nvCxnSpPr>
          <p:cNvPr id="5" name="Straight Connector 4"/>
          <p:cNvCxnSpPr/>
          <p:nvPr/>
        </p:nvCxnSpPr>
        <p:spPr>
          <a:xfrm>
            <a:off x="4827303" y="2908880"/>
            <a:ext cx="0" cy="96321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634107" y="0"/>
            <a:ext cx="4509893" cy="1200328"/>
          </a:xfrm>
          <a:prstGeom prst="rect">
            <a:avLst/>
          </a:prstGeom>
          <a:noFill/>
        </p:spPr>
        <p:txBody>
          <a:bodyPr wrap="square" rtlCol="0">
            <a:spAutoFit/>
          </a:bodyPr>
          <a:lstStyle/>
          <a:p>
            <a:r>
              <a:rPr lang="en-US" sz="800" dirty="0"/>
              <a:t>This document is a result of work by ESnet for the </a:t>
            </a:r>
            <a:r>
              <a:rPr lang="en-US" sz="800" dirty="0" err="1"/>
              <a:t>Fasterdata</a:t>
            </a:r>
            <a:r>
              <a:rPr lang="en-US" sz="800" dirty="0"/>
              <a:t> knowledgebase (</a:t>
            </a:r>
            <a:r>
              <a:rPr lang="en-US" sz="800" dirty="0">
                <a:hlinkClick r:id="rId5"/>
              </a:rPr>
              <a:t>http://</a:t>
            </a:r>
            <a:r>
              <a:rPr lang="en-US" sz="800" dirty="0" smtClean="0">
                <a:hlinkClick r:id="rId5"/>
              </a:rPr>
              <a:t>fasterdata.es.net</a:t>
            </a:r>
            <a:r>
              <a:rPr lang="en-US" sz="800" dirty="0" smtClean="0"/>
              <a:t>) </a:t>
            </a:r>
            <a:r>
              <a:rPr lang="en-US" sz="800" dirty="0"/>
              <a:t>and is licensed under CC BY-NC-ND 4.0 (</a:t>
            </a:r>
            <a:r>
              <a:rPr lang="en-US" sz="800" dirty="0">
                <a:hlinkClick r:id="rId6"/>
              </a:rPr>
              <a:t>https://creativecommons.org/licenses/by-nc-nd/4.0</a:t>
            </a:r>
            <a:r>
              <a:rPr lang="en-US" sz="800" dirty="0" smtClean="0">
                <a:hlinkClick r:id="rId6"/>
              </a:rPr>
              <a:t>/</a:t>
            </a:r>
            <a:r>
              <a:rPr lang="en-US" sz="800" dirty="0" smtClean="0"/>
              <a:t>)</a:t>
            </a:r>
            <a:r>
              <a:rPr lang="en-US" sz="800" dirty="0"/>
              <a:t>. </a:t>
            </a:r>
          </a:p>
          <a:p>
            <a:endParaRPr lang="en-US" sz="800" dirty="0"/>
          </a:p>
          <a:p>
            <a:r>
              <a:rPr lang="en-US" sz="800" dirty="0"/>
              <a:t>© 2015, The Regents of the University of California, through Lawrence Berkeley National Laboratory (subject to receipt of any required approvals from the U.S. Dept. of Energy).  All rights reserved.</a:t>
            </a:r>
          </a:p>
          <a:p>
            <a:endParaRPr lang="en-US" sz="800" dirty="0"/>
          </a:p>
          <a:p>
            <a:r>
              <a:rPr lang="en-US" sz="800" b="1" i="1" dirty="0"/>
              <a:t>NOTICE</a:t>
            </a:r>
            <a:r>
              <a:rPr lang="en-US" sz="800" dirty="0"/>
              <a:t>.  This material is owned by the U.S. Department of Energy.  As such, the U.S. Government has been granted for itself and others acting on its behalf a paid-up, nonexclusive, irrevocable, worldwide license in the material to reproduce, prepare derivative works, and perform publicly and display publicly. </a:t>
            </a:r>
          </a:p>
        </p:txBody>
      </p:sp>
    </p:spTree>
    <p:extLst>
      <p:ext uri="{BB962C8B-B14F-4D97-AF65-F5344CB8AC3E}">
        <p14:creationId xmlns:p14="http://schemas.microsoft.com/office/powerpoint/2010/main" val="126207090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 – Firewall Internals</a:t>
            </a:r>
            <a:endParaRPr lang="en-US" dirty="0"/>
          </a:p>
        </p:txBody>
      </p:sp>
      <p:sp>
        <p:nvSpPr>
          <p:cNvPr id="5"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72</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7"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3"/>
              </a:rPr>
              <a:t>CC BY-NC-ND 4.0</a:t>
            </a:r>
            <a:r>
              <a:rPr lang="en-US" sz="800" dirty="0" smtClean="0">
                <a:ea typeface="+mn-ea"/>
                <a:cs typeface="+mn-cs"/>
              </a:rPr>
              <a:t> </a:t>
            </a:r>
          </a:p>
        </p:txBody>
      </p:sp>
    </p:spTree>
    <p:extLst>
      <p:ext uri="{BB962C8B-B14F-4D97-AF65-F5344CB8AC3E}">
        <p14:creationId xmlns:p14="http://schemas.microsoft.com/office/powerpoint/2010/main" val="23601378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Thought Experiment</a:t>
            </a:r>
            <a:endParaRPr lang="en-US" sz="3200" dirty="0"/>
          </a:p>
        </p:txBody>
      </p:sp>
      <p:sp>
        <p:nvSpPr>
          <p:cNvPr id="3" name="Content Placeholder 2"/>
          <p:cNvSpPr>
            <a:spLocks noGrp="1"/>
          </p:cNvSpPr>
          <p:nvPr>
            <p:ph idx="1"/>
          </p:nvPr>
        </p:nvSpPr>
        <p:spPr/>
        <p:txBody>
          <a:bodyPr>
            <a:normAutofit fontScale="85000" lnSpcReduction="10000"/>
          </a:bodyPr>
          <a:lstStyle/>
          <a:p>
            <a:pPr>
              <a:buFont typeface="Arial"/>
              <a:buChar char="•"/>
            </a:pPr>
            <a:r>
              <a:rPr lang="en-US" dirty="0" smtClean="0"/>
              <a:t>We’re going to do a thought experiment</a:t>
            </a:r>
          </a:p>
          <a:p>
            <a:pPr>
              <a:buFont typeface="Arial"/>
              <a:buChar char="•"/>
            </a:pPr>
            <a:r>
              <a:rPr lang="en-US" dirty="0" smtClean="0"/>
              <a:t>Consider a network between three buildings – A, B, and C</a:t>
            </a:r>
          </a:p>
          <a:p>
            <a:pPr>
              <a:buFont typeface="Arial"/>
              <a:buChar char="•"/>
            </a:pPr>
            <a:r>
              <a:rPr lang="en-US" dirty="0" smtClean="0"/>
              <a:t>This is supposedly a 10Gbps network end to end (look at the links on the buildings)</a:t>
            </a:r>
          </a:p>
          <a:p>
            <a:pPr>
              <a:buFont typeface="Arial"/>
              <a:buChar char="•"/>
            </a:pPr>
            <a:r>
              <a:rPr lang="en-US" dirty="0" smtClean="0"/>
              <a:t>Building A houses the border router – not much goes on there except the external connectivity</a:t>
            </a:r>
          </a:p>
          <a:p>
            <a:pPr>
              <a:buFont typeface="Arial"/>
              <a:buChar char="•"/>
            </a:pPr>
            <a:r>
              <a:rPr lang="en-US" dirty="0" smtClean="0"/>
              <a:t>Lots of work happens in building B – so much that the processing is done with multiple processors to spread the load in an affordable way, and results are aggregated after</a:t>
            </a:r>
          </a:p>
          <a:p>
            <a:pPr>
              <a:buFont typeface="Arial"/>
              <a:buChar char="•"/>
            </a:pPr>
            <a:r>
              <a:rPr lang="en-US" dirty="0" smtClean="0"/>
              <a:t>Building C is where we branch out to other buildings</a:t>
            </a:r>
          </a:p>
          <a:p>
            <a:pPr>
              <a:buFont typeface="Arial"/>
              <a:buChar char="•"/>
            </a:pPr>
            <a:r>
              <a:rPr lang="en-US" dirty="0" smtClean="0"/>
              <a:t>Every link between buildings is 10Gbps – this is a 10Gbps network, right???</a:t>
            </a:r>
          </a:p>
          <a:p>
            <a:pPr>
              <a:buFont typeface="Arial"/>
              <a:buChar char="•"/>
            </a:pPr>
            <a:endParaRPr lang="en-US" dirty="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73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214934019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205979"/>
            <a:ext cx="7848600" cy="857250"/>
          </a:xfrm>
        </p:spPr>
        <p:txBody>
          <a:bodyPr/>
          <a:lstStyle/>
          <a:p>
            <a:r>
              <a:rPr lang="en-US" sz="3200" dirty="0" smtClean="0"/>
              <a:t>Notional 10G Network Between Buildings</a:t>
            </a:r>
            <a:endParaRPr lang="en-US" sz="3200" dirty="0"/>
          </a:p>
        </p:txBody>
      </p:sp>
      <p:pic>
        <p:nvPicPr>
          <p:cNvPr id="8" name="Content Placeholder 5" descr="science-dmz-security-v2-building.pdf"/>
          <p:cNvPicPr>
            <a:picLocks noGrp="1" noChangeAspect="1"/>
          </p:cNvPicPr>
          <p:nvPr>
            <p:ph idx="1"/>
          </p:nvPr>
        </p:nvPicPr>
        <p:blipFill>
          <a:blip r:embed="rId3" cstate="screen">
            <a:extLst>
              <a:ext uri="{28A0092B-C50C-407E-A947-70E740481C1C}">
                <a14:useLocalDpi xmlns:a14="http://schemas.microsoft.com/office/drawing/2010/main"/>
              </a:ext>
            </a:extLst>
          </a:blip>
          <a:srcRect l="-20279" r="-20279"/>
          <a:stretch>
            <a:fillRect/>
          </a:stretch>
        </p:blipFill>
        <p:spPr>
          <a:xfrm>
            <a:off x="850900" y="635993"/>
            <a:ext cx="7760803" cy="4302125"/>
          </a:xfrm>
        </p:spPr>
      </p:pic>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74</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206263743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Clearly Not A 10Gbps Network</a:t>
            </a:r>
          </a:p>
        </p:txBody>
      </p:sp>
      <p:sp>
        <p:nvSpPr>
          <p:cNvPr id="3" name="Content Placeholder 2"/>
          <p:cNvSpPr>
            <a:spLocks noGrp="1"/>
          </p:cNvSpPr>
          <p:nvPr>
            <p:ph idx="1"/>
          </p:nvPr>
        </p:nvSpPr>
        <p:spPr/>
        <p:txBody>
          <a:bodyPr>
            <a:normAutofit fontScale="92500" lnSpcReduction="20000"/>
          </a:bodyPr>
          <a:lstStyle/>
          <a:p>
            <a:r>
              <a:rPr lang="en-US" dirty="0"/>
              <a:t>If you look at the inside of Building B, it is obvious from a network engineering perspective that this is not a 10Gbps network</a:t>
            </a:r>
          </a:p>
          <a:p>
            <a:pPr lvl="1"/>
            <a:r>
              <a:rPr lang="en-US" dirty="0"/>
              <a:t>Clearly the maximum </a:t>
            </a:r>
            <a:r>
              <a:rPr lang="en-US" dirty="0" smtClean="0"/>
              <a:t>per-flow data rate is </a:t>
            </a:r>
            <a:r>
              <a:rPr lang="en-US" dirty="0"/>
              <a:t>1Gbps, not 10Gbps</a:t>
            </a:r>
          </a:p>
          <a:p>
            <a:pPr lvl="1"/>
            <a:r>
              <a:rPr lang="en-US" dirty="0"/>
              <a:t>However, if you convert the buildings into network elements while keeping their internals intact, you get routers and </a:t>
            </a:r>
            <a:r>
              <a:rPr lang="en-US" dirty="0" smtClean="0"/>
              <a:t>firewalls</a:t>
            </a:r>
          </a:p>
          <a:p>
            <a:pPr lvl="1"/>
            <a:r>
              <a:rPr lang="en-US" dirty="0" smtClean="0"/>
              <a:t>What firewall did the organization buy?  What’s inside it?</a:t>
            </a:r>
          </a:p>
          <a:p>
            <a:pPr lvl="1"/>
            <a:r>
              <a:rPr lang="en-US" dirty="0" smtClean="0"/>
              <a:t>Those little 1G “switches” are firewall processors</a:t>
            </a:r>
            <a:endParaRPr lang="en-US" dirty="0"/>
          </a:p>
          <a:p>
            <a:r>
              <a:rPr lang="en-US" dirty="0"/>
              <a:t>This parallel firewall architecture has been in use for years</a:t>
            </a:r>
          </a:p>
          <a:p>
            <a:pPr lvl="1"/>
            <a:r>
              <a:rPr lang="en-US" dirty="0"/>
              <a:t>Slower processors are cheaper</a:t>
            </a:r>
          </a:p>
          <a:p>
            <a:pPr lvl="1"/>
            <a:r>
              <a:rPr lang="en-US" dirty="0" smtClean="0"/>
              <a:t>Typically fine for </a:t>
            </a:r>
            <a:r>
              <a:rPr lang="en-US" dirty="0"/>
              <a:t>a commodity traffic load</a:t>
            </a:r>
          </a:p>
          <a:p>
            <a:pPr lvl="1"/>
            <a:r>
              <a:rPr lang="en-US" dirty="0"/>
              <a:t>Therefore, </a:t>
            </a:r>
            <a:r>
              <a:rPr lang="en-US" dirty="0" smtClean="0"/>
              <a:t>this design is cost competitive and common</a:t>
            </a:r>
            <a:endParaRPr lang="en-US" dirty="0"/>
          </a:p>
          <a:p>
            <a:endParaRPr lang="en-US" dirty="0"/>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75</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3"/>
              </a:rPr>
              <a:t>CC BY-NC-ND 4.0</a:t>
            </a:r>
            <a:r>
              <a:rPr lang="en-US" sz="800" dirty="0" smtClean="0">
                <a:ea typeface="+mn-ea"/>
                <a:cs typeface="+mn-cs"/>
              </a:rPr>
              <a:t> </a:t>
            </a:r>
          </a:p>
        </p:txBody>
      </p:sp>
    </p:spTree>
    <p:extLst>
      <p:ext uri="{BB962C8B-B14F-4D97-AF65-F5344CB8AC3E}">
        <p14:creationId xmlns:p14="http://schemas.microsoft.com/office/powerpoint/2010/main" val="387354548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05979"/>
            <a:ext cx="7581900" cy="857250"/>
          </a:xfrm>
        </p:spPr>
        <p:txBody>
          <a:bodyPr/>
          <a:lstStyle/>
          <a:p>
            <a:r>
              <a:rPr lang="en-US" sz="3200" dirty="0"/>
              <a:t>Notional 10G Network Between </a:t>
            </a:r>
            <a:r>
              <a:rPr lang="en-US" sz="3200" dirty="0" smtClean="0"/>
              <a:t>Devices</a:t>
            </a:r>
            <a:endParaRPr lang="en-US" sz="3200" dirty="0"/>
          </a:p>
        </p:txBody>
      </p:sp>
      <p:pic>
        <p:nvPicPr>
          <p:cNvPr id="9" name="Content Placeholder 7" descr="science-dmz-security-v4-device.pdf"/>
          <p:cNvPicPr>
            <a:picLocks noGrp="1" noChangeAspect="1"/>
          </p:cNvPicPr>
          <p:nvPr>
            <p:ph idx="1"/>
          </p:nvPr>
        </p:nvPicPr>
        <p:blipFill>
          <a:blip r:embed="rId3" cstate="screen">
            <a:extLst>
              <a:ext uri="{28A0092B-C50C-407E-A947-70E740481C1C}">
                <a14:useLocalDpi xmlns:a14="http://schemas.microsoft.com/office/drawing/2010/main"/>
              </a:ext>
            </a:extLst>
          </a:blip>
          <a:srcRect l="-20279" r="-20279"/>
          <a:stretch>
            <a:fillRect/>
          </a:stretch>
        </p:blipFill>
        <p:spPr>
          <a:xfrm>
            <a:off x="1143000" y="609600"/>
            <a:ext cx="7294890" cy="4127193"/>
          </a:xfrm>
        </p:spPr>
      </p:pic>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76</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304679934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Notional Network Logical Diagram</a:t>
            </a:r>
            <a:endParaRPr lang="en-US" sz="3200" dirty="0"/>
          </a:p>
        </p:txBody>
      </p:sp>
      <p:pic>
        <p:nvPicPr>
          <p:cNvPr id="7" name="Content Placeholder 5" descr="science-dmz-security-v3-network.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152400" y="889000"/>
            <a:ext cx="8745938" cy="4848225"/>
          </a:xfrm>
        </p:spPr>
      </p:pic>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77</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168733530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 – Initial Data Intensive Science Network</a:t>
            </a:r>
            <a:endParaRPr lang="en-US" dirty="0"/>
          </a:p>
        </p:txBody>
      </p:sp>
      <p:sp>
        <p:nvSpPr>
          <p:cNvPr id="5"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78</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6"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3"/>
              </a:rPr>
              <a:t>CC BY-NC-ND 4.0</a:t>
            </a:r>
            <a:r>
              <a:rPr lang="en-US" sz="800" dirty="0" smtClean="0">
                <a:ea typeface="+mn-ea"/>
                <a:cs typeface="+mn-cs"/>
              </a:rPr>
              <a:t> </a:t>
            </a:r>
          </a:p>
        </p:txBody>
      </p:sp>
    </p:spTree>
    <p:extLst>
      <p:ext uri="{BB962C8B-B14F-4D97-AF65-F5344CB8AC3E}">
        <p14:creationId xmlns:p14="http://schemas.microsoft.com/office/powerpoint/2010/main" val="25930114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Hoc DTN Deployment</a:t>
            </a:r>
            <a:endParaRPr lang="en-US" dirty="0"/>
          </a:p>
        </p:txBody>
      </p:sp>
      <p:sp>
        <p:nvSpPr>
          <p:cNvPr id="3" name="Content Placeholder 2"/>
          <p:cNvSpPr>
            <a:spLocks noGrp="1"/>
          </p:cNvSpPr>
          <p:nvPr>
            <p:ph idx="1"/>
          </p:nvPr>
        </p:nvSpPr>
        <p:spPr>
          <a:xfrm>
            <a:off x="457200" y="2588619"/>
            <a:ext cx="4876800" cy="2349499"/>
          </a:xfrm>
        </p:spPr>
        <p:txBody>
          <a:bodyPr>
            <a:normAutofit lnSpcReduction="10000"/>
          </a:bodyPr>
          <a:lstStyle/>
          <a:p>
            <a:r>
              <a:rPr lang="en-US" sz="1600" dirty="0" smtClean="0"/>
              <a:t>If present, </a:t>
            </a:r>
            <a:r>
              <a:rPr lang="en-US" sz="1600" dirty="0" err="1" smtClean="0"/>
              <a:t>perfSONAR</a:t>
            </a:r>
            <a:r>
              <a:rPr lang="en-US" sz="1600" dirty="0" smtClean="0"/>
              <a:t> is at the border</a:t>
            </a:r>
          </a:p>
          <a:p>
            <a:pPr lvl="1"/>
            <a:r>
              <a:rPr lang="en-US" sz="1600" dirty="0" smtClean="0"/>
              <a:t>This is a good start</a:t>
            </a:r>
          </a:p>
          <a:p>
            <a:pPr lvl="1"/>
            <a:r>
              <a:rPr lang="en-US" sz="1600" dirty="0" smtClean="0"/>
              <a:t>Need a second one next to the DTN</a:t>
            </a:r>
          </a:p>
          <a:p>
            <a:r>
              <a:rPr lang="en-US" sz="1600" dirty="0" smtClean="0"/>
              <a:t>Entire LAN path has to be sized for data flows</a:t>
            </a:r>
          </a:p>
          <a:p>
            <a:r>
              <a:rPr lang="en-US" sz="1600" dirty="0" smtClean="0"/>
              <a:t>Entire LAN path is part of any troubleshooting exercise</a:t>
            </a:r>
          </a:p>
          <a:p>
            <a:r>
              <a:rPr lang="en-US" sz="1600" dirty="0" smtClean="0"/>
              <a:t>This usually fails to provide the necessary performance.</a:t>
            </a:r>
            <a:endParaRPr lang="en-US" sz="1600" dirty="0"/>
          </a:p>
        </p:txBody>
      </p:sp>
      <p:sp>
        <p:nvSpPr>
          <p:cNvPr id="7" name="Content Placeholder 2"/>
          <p:cNvSpPr txBox="1">
            <a:spLocks/>
          </p:cNvSpPr>
          <p:nvPr/>
        </p:nvSpPr>
        <p:spPr bwMode="auto">
          <a:xfrm>
            <a:off x="457201" y="755650"/>
            <a:ext cx="4495799" cy="1117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i="1" dirty="0" smtClean="0">
                <a:solidFill>
                  <a:srgbClr val="008000"/>
                </a:solidFill>
              </a:rPr>
              <a:t>This is often what gets tried first</a:t>
            </a:r>
          </a:p>
          <a:p>
            <a:r>
              <a:rPr lang="en-US" sz="1600" dirty="0" smtClean="0"/>
              <a:t>Data transfer node deployed where the owner has space</a:t>
            </a:r>
          </a:p>
          <a:p>
            <a:pPr lvl="1"/>
            <a:r>
              <a:rPr lang="en-US" sz="1600" dirty="0" smtClean="0"/>
              <a:t>This is often the easiest thing to do at the time</a:t>
            </a:r>
          </a:p>
          <a:p>
            <a:pPr lvl="1"/>
            <a:r>
              <a:rPr lang="en-US" sz="1600" dirty="0"/>
              <a:t>Straightforward to turn on, hard to achieve </a:t>
            </a:r>
            <a:r>
              <a:rPr lang="en-US" sz="1600" dirty="0" smtClean="0"/>
              <a:t>performance</a:t>
            </a:r>
            <a:endParaRPr lang="en-US" sz="1600" dirty="0"/>
          </a:p>
        </p:txBody>
      </p:sp>
      <p:pic>
        <p:nvPicPr>
          <p:cNvPr id="9" name="Content Placeholder 9" descr="science-dmz-no-science-dmz-v2a.pdf"/>
          <p:cNvPicPr>
            <a:picLocks noChangeAspect="1"/>
          </p:cNvPicPr>
          <p:nvPr/>
        </p:nvPicPr>
        <p:blipFill rotWithShape="1">
          <a:blip r:embed="rId3" cstate="screen">
            <a:extLst>
              <a:ext uri="{28A0092B-C50C-407E-A947-70E740481C1C}">
                <a14:useLocalDpi xmlns:a14="http://schemas.microsoft.com/office/drawing/2010/main"/>
              </a:ext>
            </a:extLst>
          </a:blip>
          <a:srcRect t="3674" b="14427"/>
          <a:stretch/>
        </p:blipFill>
        <p:spPr bwMode="auto">
          <a:xfrm>
            <a:off x="3922745" y="755650"/>
            <a:ext cx="6043028" cy="3790950"/>
          </a:xfrm>
          <a:prstGeom prst="rect">
            <a:avLst/>
          </a:prstGeom>
          <a:noFill/>
          <a:ln w="9525">
            <a:noFill/>
            <a:miter lim="800000"/>
            <a:headEnd/>
            <a:tailEnd/>
          </a:ln>
        </p:spPr>
      </p:pic>
      <p:sp>
        <p:nvSpPr>
          <p:cNvPr id="11"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79</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2"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42259856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Working With TCP In Practice</a:t>
            </a:r>
            <a:endParaRPr lang="en-US" sz="3200" dirty="0"/>
          </a:p>
        </p:txBody>
      </p:sp>
      <p:sp>
        <p:nvSpPr>
          <p:cNvPr id="3" name="Content Placeholder 2"/>
          <p:cNvSpPr>
            <a:spLocks noGrp="1"/>
          </p:cNvSpPr>
          <p:nvPr>
            <p:ph idx="1"/>
          </p:nvPr>
        </p:nvSpPr>
        <p:spPr>
          <a:xfrm>
            <a:off x="457200" y="1139855"/>
            <a:ext cx="8229600" cy="3623079"/>
          </a:xfrm>
        </p:spPr>
        <p:txBody>
          <a:bodyPr>
            <a:normAutofit lnSpcReduction="10000"/>
          </a:bodyPr>
          <a:lstStyle/>
          <a:p>
            <a:r>
              <a:rPr lang="en-US" dirty="0" smtClean="0"/>
              <a:t>Far easier to support TCP than to fix TCP</a:t>
            </a:r>
          </a:p>
          <a:p>
            <a:pPr lvl="1"/>
            <a:r>
              <a:rPr lang="en-US" dirty="0" smtClean="0"/>
              <a:t>People have been trying to fix TCP for years – limited success</a:t>
            </a:r>
          </a:p>
          <a:p>
            <a:pPr lvl="1"/>
            <a:r>
              <a:rPr lang="en-US" dirty="0" smtClean="0"/>
              <a:t>Like </a:t>
            </a:r>
            <a:r>
              <a:rPr lang="en-US" dirty="0"/>
              <a:t>it or </a:t>
            </a:r>
            <a:r>
              <a:rPr lang="en-US" dirty="0" smtClean="0"/>
              <a:t>not we’re stuck with TCP in the general case</a:t>
            </a:r>
          </a:p>
          <a:p>
            <a:r>
              <a:rPr lang="en-US" dirty="0" smtClean="0"/>
              <a:t>Pragmatically speaking, we must accommodate TCP</a:t>
            </a:r>
          </a:p>
          <a:p>
            <a:pPr lvl="1"/>
            <a:r>
              <a:rPr lang="en-US" dirty="0" smtClean="0"/>
              <a:t>Sufficient bandwidth to avoid congestion</a:t>
            </a:r>
          </a:p>
          <a:p>
            <a:pPr lvl="1"/>
            <a:r>
              <a:rPr lang="en-US" dirty="0" smtClean="0"/>
              <a:t>Zero packet loss</a:t>
            </a:r>
          </a:p>
          <a:p>
            <a:pPr lvl="1"/>
            <a:r>
              <a:rPr lang="en-US" dirty="0" smtClean="0"/>
              <a:t>Verifiable infrastructure</a:t>
            </a:r>
          </a:p>
          <a:p>
            <a:pPr lvl="2"/>
            <a:r>
              <a:rPr lang="en-US" dirty="0" smtClean="0"/>
              <a:t>Networks are complex</a:t>
            </a:r>
          </a:p>
          <a:p>
            <a:pPr lvl="2"/>
            <a:r>
              <a:rPr lang="en-US" dirty="0" smtClean="0"/>
              <a:t>Must be </a:t>
            </a:r>
            <a:r>
              <a:rPr lang="en-US" dirty="0"/>
              <a:t>able to </a:t>
            </a:r>
            <a:r>
              <a:rPr lang="en-US" dirty="0" smtClean="0"/>
              <a:t>locate problems quickly</a:t>
            </a:r>
            <a:endParaRPr lang="en-US" dirty="0"/>
          </a:p>
          <a:p>
            <a:pPr lvl="2"/>
            <a:r>
              <a:rPr lang="en-US" dirty="0" smtClean="0"/>
              <a:t>Small </a:t>
            </a:r>
            <a:r>
              <a:rPr lang="en-US" dirty="0"/>
              <a:t>footprint is a huge win – small number of devices so that problem isolation is tractable</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15638753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Putting A Solution Together</a:t>
            </a:r>
            <a:endParaRPr lang="en-US" sz="3200" dirty="0"/>
          </a:p>
        </p:txBody>
      </p:sp>
      <p:sp>
        <p:nvSpPr>
          <p:cNvPr id="3" name="Content Placeholder 2"/>
          <p:cNvSpPr>
            <a:spLocks noGrp="1"/>
          </p:cNvSpPr>
          <p:nvPr>
            <p:ph idx="1"/>
          </p:nvPr>
        </p:nvSpPr>
        <p:spPr>
          <a:xfrm>
            <a:off x="457200" y="1063229"/>
            <a:ext cx="8229600" cy="3664744"/>
          </a:xfrm>
        </p:spPr>
        <p:txBody>
          <a:bodyPr>
            <a:normAutofit fontScale="85000" lnSpcReduction="20000"/>
          </a:bodyPr>
          <a:lstStyle/>
          <a:p>
            <a:r>
              <a:rPr lang="en-US" dirty="0" smtClean="0"/>
              <a:t>Effective support for TCP-based data transfer</a:t>
            </a:r>
          </a:p>
          <a:p>
            <a:pPr lvl="1"/>
            <a:r>
              <a:rPr lang="en-US" dirty="0" smtClean="0"/>
              <a:t>Design for correct, consistent, high-performance operation</a:t>
            </a:r>
          </a:p>
          <a:p>
            <a:pPr lvl="1"/>
            <a:r>
              <a:rPr lang="en-US" dirty="0" smtClean="0"/>
              <a:t>Design for ease of troubleshooting</a:t>
            </a:r>
          </a:p>
          <a:p>
            <a:r>
              <a:rPr lang="en-US" dirty="0" smtClean="0"/>
              <a:t>Easy adoption is critical</a:t>
            </a:r>
          </a:p>
          <a:p>
            <a:pPr lvl="1"/>
            <a:r>
              <a:rPr lang="en-US" dirty="0" smtClean="0"/>
              <a:t>Large laboratories and universities have extensive IT deployments</a:t>
            </a:r>
          </a:p>
          <a:p>
            <a:pPr lvl="1"/>
            <a:r>
              <a:rPr lang="en-US" dirty="0" smtClean="0"/>
              <a:t>Drastic change is prohibitively difficult</a:t>
            </a:r>
          </a:p>
          <a:p>
            <a:r>
              <a:rPr lang="en-US" dirty="0"/>
              <a:t>Cybersecurity – defensible without compromising </a:t>
            </a:r>
            <a:r>
              <a:rPr lang="en-US" dirty="0" smtClean="0"/>
              <a:t>performance</a:t>
            </a:r>
          </a:p>
          <a:p>
            <a:r>
              <a:rPr lang="en-US" dirty="0" smtClean="0"/>
              <a:t>Borrow ideas from traditional network security</a:t>
            </a:r>
          </a:p>
          <a:p>
            <a:pPr lvl="1"/>
            <a:r>
              <a:rPr lang="en-US" dirty="0" smtClean="0"/>
              <a:t>Traditional DMZ</a:t>
            </a:r>
          </a:p>
          <a:p>
            <a:pPr lvl="2"/>
            <a:r>
              <a:rPr lang="en-US" dirty="0"/>
              <a:t>S</a:t>
            </a:r>
            <a:r>
              <a:rPr lang="en-US" dirty="0" smtClean="0"/>
              <a:t>eparate enclave at network perimeter (“</a:t>
            </a:r>
            <a:r>
              <a:rPr lang="en-US" dirty="0"/>
              <a:t>Demilitarized </a:t>
            </a:r>
            <a:r>
              <a:rPr lang="en-US" dirty="0" smtClean="0"/>
              <a:t>Zone”)</a:t>
            </a:r>
          </a:p>
          <a:p>
            <a:pPr lvl="2"/>
            <a:r>
              <a:rPr lang="en-US" dirty="0" smtClean="0"/>
              <a:t>Specific location for external-facing services</a:t>
            </a:r>
          </a:p>
          <a:p>
            <a:pPr lvl="2"/>
            <a:r>
              <a:rPr lang="en-US" dirty="0" smtClean="0"/>
              <a:t>Clean separation from internal network</a:t>
            </a:r>
          </a:p>
          <a:p>
            <a:pPr lvl="1"/>
            <a:r>
              <a:rPr lang="en-US" dirty="0" smtClean="0"/>
              <a:t>Do the same thing for science</a:t>
            </a:r>
            <a:r>
              <a:rPr lang="en-US" dirty="0"/>
              <a:t> </a:t>
            </a:r>
            <a:r>
              <a:rPr lang="en-US" dirty="0" smtClean="0"/>
              <a:t>– </a:t>
            </a:r>
            <a:r>
              <a:rPr lang="en-US" b="1" i="1" dirty="0" smtClean="0"/>
              <a:t>Science DMZ</a:t>
            </a:r>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29919849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Snet 1">
      <a:dk1>
        <a:srgbClr val="58585B"/>
      </a:dk1>
      <a:lt1>
        <a:sysClr val="window" lastClr="FFFFFF"/>
      </a:lt1>
      <a:dk2>
        <a:srgbClr val="58585B"/>
      </a:dk2>
      <a:lt2>
        <a:srgbClr val="A7A9AB"/>
      </a:lt2>
      <a:accent1>
        <a:srgbClr val="2DB2CF"/>
      </a:accent1>
      <a:accent2>
        <a:srgbClr val="266782"/>
      </a:accent2>
      <a:accent3>
        <a:srgbClr val="9DBA3B"/>
      </a:accent3>
      <a:accent4>
        <a:srgbClr val="A7A9AB"/>
      </a:accent4>
      <a:accent5>
        <a:srgbClr val="58585B"/>
      </a:accent5>
      <a:accent6>
        <a:srgbClr val="D2E9EE"/>
      </a:accent6>
      <a:hlink>
        <a:srgbClr val="266782"/>
      </a:hlink>
      <a:folHlink>
        <a:srgbClr val="504F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28600" indent="-228600">
          <a:spcBef>
            <a:spcPts val="880"/>
          </a:spcBef>
          <a:buClr>
            <a:srgbClr val="2DB2CF"/>
          </a:buClr>
          <a:defRPr sz="2000" dirty="0" smtClean="0">
            <a:solidFill>
              <a:srgbClr val="58585B"/>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839</TotalTime>
  <Words>10403</Words>
  <Application>Microsoft Macintosh PowerPoint</Application>
  <PresentationFormat>On-screen Show (16:9)</PresentationFormat>
  <Paragraphs>1043</Paragraphs>
  <Slides>79</Slides>
  <Notes>58</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The Science DMZ*: A Network Design Pattern for Data-Intensive Science</vt:lpstr>
      <vt:lpstr>Overview</vt:lpstr>
      <vt:lpstr>Motivation</vt:lpstr>
      <vt:lpstr>Data Mobility in a Given Time Interval</vt:lpstr>
      <vt:lpstr>The Central Role of the Network</vt:lpstr>
      <vt:lpstr>TCP – Ubiquitous and Fragile</vt:lpstr>
      <vt:lpstr>A small amount of packet loss makes a huge difference in TCP performance</vt:lpstr>
      <vt:lpstr>Working With TCP In Practice</vt:lpstr>
      <vt:lpstr>Putting A Solution Together</vt:lpstr>
      <vt:lpstr>Overview</vt:lpstr>
      <vt:lpstr>PowerPoint Presentation</vt:lpstr>
      <vt:lpstr>Abstract or Prototype Deployment</vt:lpstr>
      <vt:lpstr>Science DMZ Design Pattern (Abstract)</vt:lpstr>
      <vt:lpstr>Local And Wide Area Data Flows</vt:lpstr>
      <vt:lpstr>Support For Multiple Projects</vt:lpstr>
      <vt:lpstr>Multiple Projects</vt:lpstr>
      <vt:lpstr>Supercomputer Center Deployment</vt:lpstr>
      <vt:lpstr>Supercomputer Center</vt:lpstr>
      <vt:lpstr>Supercomputer Center Data Path</vt:lpstr>
      <vt:lpstr>Major Data Site Deployment</vt:lpstr>
      <vt:lpstr>Data Site – Architecture</vt:lpstr>
      <vt:lpstr>Data Site – Data Path</vt:lpstr>
      <vt:lpstr>Distributed Science DMZ</vt:lpstr>
      <vt:lpstr>Distributed Science DMZ – Dark Fiber</vt:lpstr>
      <vt:lpstr>Multiple Science DMZs – Dark Fiber</vt:lpstr>
      <vt:lpstr>Development Environment</vt:lpstr>
      <vt:lpstr>Science DMZ – Flexible Design Pattern</vt:lpstr>
      <vt:lpstr>Science DMZ – Separate SDN Connection</vt:lpstr>
      <vt:lpstr>Science DMZ – Production SDN Connection</vt:lpstr>
      <vt:lpstr>Science DMZ – SDN Campus Border</vt:lpstr>
      <vt:lpstr>Common Threads</vt:lpstr>
      <vt:lpstr>Multiple Ingress Flows, Common Egress</vt:lpstr>
      <vt:lpstr>Router and Switch Output Queues</vt:lpstr>
      <vt:lpstr>Output Queue Drops – Common Locations</vt:lpstr>
      <vt:lpstr>Overview</vt:lpstr>
      <vt:lpstr>Performance Monitoring</vt:lpstr>
      <vt:lpstr>Soft Network Failures – Hidden Problems</vt:lpstr>
      <vt:lpstr>Sample Soft Failures</vt:lpstr>
      <vt:lpstr>Testing Infrastructure – perfSONAR </vt:lpstr>
      <vt:lpstr>perfSONAR Deployment Footprint</vt:lpstr>
      <vt:lpstr>Lookup Service Directory Search:  http://stats.es.net/ServicesDirectory/ </vt:lpstr>
      <vt:lpstr>perfSONAR Dashboard: http://ps-dashboard.es.net </vt:lpstr>
      <vt:lpstr>Overview</vt:lpstr>
      <vt:lpstr>Dedicated Systems – Data Transfer Node</vt:lpstr>
      <vt:lpstr>Data Transfer Tools For DTNs</vt:lpstr>
      <vt:lpstr>Data Transfer Tool Comparison</vt:lpstr>
      <vt:lpstr>Overview</vt:lpstr>
      <vt:lpstr>Science DMZ Security</vt:lpstr>
      <vt:lpstr>Performance Is A Core Requirement</vt:lpstr>
      <vt:lpstr>Placement Outside the Firewall</vt:lpstr>
      <vt:lpstr>Firewall Internals</vt:lpstr>
      <vt:lpstr>What’s Inside Your Firewall?</vt:lpstr>
      <vt:lpstr>The Firewall State Table</vt:lpstr>
      <vt:lpstr>State Table Issues</vt:lpstr>
      <vt:lpstr>Firewall Capabilities and Science Traffic</vt:lpstr>
      <vt:lpstr>Firewalls As Access Lists</vt:lpstr>
      <vt:lpstr>Security Without Firewalls</vt:lpstr>
      <vt:lpstr>Firewall Performance Example</vt:lpstr>
      <vt:lpstr>If Not Firewalls, Then What?</vt:lpstr>
      <vt:lpstr>Other Technical Capabilities</vt:lpstr>
      <vt:lpstr>Other Technical Capabilities (2)</vt:lpstr>
      <vt:lpstr>Collaboration Within The Organization</vt:lpstr>
      <vt:lpstr>Overview</vt:lpstr>
      <vt:lpstr>Science DMZ Superfecta: Engagement</vt:lpstr>
      <vt:lpstr>Challenges to Network Adoption</vt:lpstr>
      <vt:lpstr>Overview</vt:lpstr>
      <vt:lpstr>Futures</vt:lpstr>
      <vt:lpstr>PowerPoint Presentation</vt:lpstr>
      <vt:lpstr>The Science DMZ in 1 Slide</vt:lpstr>
      <vt:lpstr>Links</vt:lpstr>
      <vt:lpstr>Thanks!</vt:lpstr>
      <vt:lpstr>Extra Slides – Firewall Internals</vt:lpstr>
      <vt:lpstr>Thought Experiment</vt:lpstr>
      <vt:lpstr>Notional 10G Network Between Buildings</vt:lpstr>
      <vt:lpstr>Clearly Not A 10Gbps Network</vt:lpstr>
      <vt:lpstr>Notional 10G Network Between Devices</vt:lpstr>
      <vt:lpstr>Notional Network Logical Diagram</vt:lpstr>
      <vt:lpstr>Extra Slides – Initial Data Intensive Science Network</vt:lpstr>
      <vt:lpstr>Ad Hoc DTN Deployment</vt:lpstr>
    </vt:vector>
  </TitlesOfParts>
  <Manager/>
  <Company>Lawrence Berkekley Nationl Lab</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teid05</dc:creator>
  <cp:keywords/>
  <dc:description/>
  <cp:lastModifiedBy>Jason Zurawski</cp:lastModifiedBy>
  <cp:revision>103</cp:revision>
  <cp:lastPrinted>2014-05-19T17:57:32Z</cp:lastPrinted>
  <dcterms:created xsi:type="dcterms:W3CDTF">2014-07-28T21:57:32Z</dcterms:created>
  <dcterms:modified xsi:type="dcterms:W3CDTF">2015-07-16T15:23:18Z</dcterms:modified>
  <cp:category/>
</cp:coreProperties>
</file>