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D2E9EE"/>
    <a:srgbClr val="9DBA3B"/>
    <a:srgbClr val="266782"/>
    <a:srgbClr val="2DB2CF"/>
    <a:srgbClr val="A7A9AB"/>
    <a:srgbClr val="58585B"/>
    <a:srgbClr val="9A9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14" autoAdjust="0"/>
  </p:normalViewPr>
  <p:slideViewPr>
    <p:cSldViewPr snapToGrid="0" snapToObjects="1" showGuides="1">
      <p:cViewPr varScale="1">
        <p:scale>
          <a:sx n="80" d="100"/>
          <a:sy n="80" d="100"/>
        </p:scale>
        <p:origin x="-2272" y="-112"/>
      </p:cViewPr>
      <p:guideLst>
        <p:guide orient="horz" pos="3272"/>
        <p:guide orient="horz" pos="2220"/>
        <p:guide orient="horz" pos="507"/>
        <p:guide pos="5466"/>
        <p:guide pos="2874"/>
        <p:guide pos="3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39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C6163-EDEA-0546-AF8B-90BCB7258165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03296-974C-BA4E-96B6-8AAD18ECE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414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BA3999B-581F-244C-A4ED-F2A64C4B4C60}" type="datetimeFigureOut">
              <a:rPr lang="en-US" smtClean="0"/>
              <a:pPr/>
              <a:t>8/27/14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203C2CCC-44D0-4B40-9343-1A28B1A2D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41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slide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C9639-C0D2-A746-9AD6-FEE097F08E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7762875" cy="1470025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69267"/>
            <a:ext cx="3597275" cy="1325033"/>
          </a:xfrm>
        </p:spPr>
        <p:txBody>
          <a:bodyPr anchor="b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CC22-31A9-5F4D-8313-F772C1EE39BB}" type="datetime1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OE_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4467" y="5832094"/>
            <a:ext cx="1572768" cy="524256"/>
          </a:xfrm>
          <a:prstGeom prst="rect">
            <a:avLst/>
          </a:prstGeom>
        </p:spPr>
      </p:pic>
      <p:pic>
        <p:nvPicPr>
          <p:cNvPr id="8" name="Picture 7" descr="Lab_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5667502"/>
            <a:ext cx="908304" cy="688848"/>
          </a:xfrm>
          <a:prstGeom prst="rect">
            <a:avLst/>
          </a:prstGeom>
        </p:spPr>
      </p:pic>
      <p:pic>
        <p:nvPicPr>
          <p:cNvPr id="9" name="Picture 8" descr="ESnet_Logo_Header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333" y="651933"/>
            <a:ext cx="3288792" cy="9601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116513" y="3868738"/>
            <a:ext cx="3570287" cy="1325562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/>
            </a:lvl1pPr>
            <a:lvl2pPr marL="230188" indent="0">
              <a:buNone/>
              <a:defRPr sz="1400"/>
            </a:lvl2pPr>
            <a:lvl3pPr marL="458787" indent="0">
              <a:buNone/>
              <a:defRPr sz="1400"/>
            </a:lvl3pPr>
            <a:lvl4pPr marL="684212" indent="0">
              <a:buNone/>
              <a:defRPr sz="1400"/>
            </a:lvl4pPr>
            <a:lvl5pPr marL="912812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586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EA20-4296-1F41-B5C0-947026B7619C}" type="datetime1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97313"/>
            <a:ext cx="7772400" cy="1362075"/>
          </a:xfrm>
        </p:spPr>
        <p:txBody>
          <a:bodyPr anchor="t"/>
          <a:lstStyle>
            <a:lvl1pPr algn="l">
              <a:defRPr sz="44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124076"/>
            <a:ext cx="7772400" cy="1500187"/>
          </a:xfrm>
        </p:spPr>
        <p:txBody>
          <a:bodyPr tIns="45720" bIns="182880" anchor="b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AC24-F311-C548-8BA4-8A2499F6EF02}" type="datetime1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Snet_Logo_Foote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6744" y="6116410"/>
            <a:ext cx="1210056" cy="36271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37160" cy="6848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7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8163"/>
          </a:xfrm>
        </p:spPr>
        <p:txBody>
          <a:bodyPr/>
          <a:lstStyle>
            <a:lvl1pPr marL="228600" indent="-228600">
              <a:defRPr sz="2000"/>
            </a:lvl1pPr>
            <a:lvl2pPr marL="457200" indent="-228600">
              <a:buClr>
                <a:schemeClr val="tx1"/>
              </a:buClr>
              <a:defRPr sz="1800"/>
            </a:lvl2pPr>
            <a:lvl3pPr marL="685800" indent="-228600">
              <a:buClr>
                <a:schemeClr val="tx1"/>
              </a:buClr>
              <a:defRPr sz="1600"/>
            </a:lvl3pPr>
            <a:lvl4pPr marL="914400" indent="-228600">
              <a:buClr>
                <a:schemeClr val="tx1"/>
              </a:buClr>
              <a:defRPr sz="1200"/>
            </a:lvl4pPr>
            <a:lvl5pPr marL="1143000" indent="-228600">
              <a:buClr>
                <a:schemeClr val="tx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8163"/>
          </a:xfrm>
        </p:spPr>
        <p:txBody>
          <a:bodyPr/>
          <a:lstStyle>
            <a:lvl1pPr marL="228600" indent="-228600">
              <a:defRPr sz="2000"/>
            </a:lvl1pPr>
            <a:lvl2pPr marL="457200" indent="-228600">
              <a:buClr>
                <a:schemeClr val="tx1"/>
              </a:buClr>
              <a:defRPr sz="1800"/>
            </a:lvl2pPr>
            <a:lvl3pPr marL="685800" indent="-228600">
              <a:buClr>
                <a:schemeClr val="tx1"/>
              </a:buClr>
              <a:defRPr sz="1600"/>
            </a:lvl3pPr>
            <a:lvl4pPr marL="914400" indent="-228600">
              <a:buClr>
                <a:schemeClr val="tx1"/>
              </a:buClr>
              <a:defRPr sz="1200"/>
            </a:lvl4pPr>
            <a:lvl5pPr marL="1143000" indent="-228600">
              <a:buClr>
                <a:schemeClr val="tx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2CCB-F61C-654B-AF4D-73C61C68761F}" type="datetime1">
              <a:rPr lang="en-US" smtClean="0"/>
              <a:pPr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6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3488"/>
          </a:xfrm>
        </p:spPr>
        <p:txBody>
          <a:bodyPr/>
          <a:lstStyle>
            <a:lvl1pPr>
              <a:defRPr sz="2000"/>
            </a:lvl1pPr>
            <a:lvl2pPr marL="457200" indent="-228600">
              <a:defRPr sz="1800"/>
            </a:lvl2pPr>
            <a:lvl3pPr marL="685800" indent="-228600">
              <a:defRPr sz="1600"/>
            </a:lvl3pPr>
            <a:lvl4pPr marL="914400" indent="-228600">
              <a:defRPr sz="1200"/>
            </a:lvl4pPr>
            <a:lvl5pPr marL="1143000" indent="-228600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3488"/>
          </a:xfrm>
        </p:spPr>
        <p:txBody>
          <a:bodyPr/>
          <a:lstStyle>
            <a:lvl1pPr>
              <a:defRPr sz="2000"/>
            </a:lvl1pPr>
            <a:lvl2pPr marL="457200" indent="-228600">
              <a:defRPr sz="1800"/>
            </a:lvl2pPr>
            <a:lvl3pPr marL="685800" indent="-228600">
              <a:defRPr sz="1600"/>
            </a:lvl3pPr>
            <a:lvl4pPr marL="914400" indent="-228600">
              <a:defRPr sz="1200"/>
            </a:lvl4pPr>
            <a:lvl5pPr marL="1143000" indent="-228600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FF4A-E192-594D-85D2-961A895021F6}" type="datetime1">
              <a:rPr lang="en-US" smtClean="0"/>
              <a:pPr/>
              <a:t>8/27/14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1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1F21-67A6-0545-9EC8-D77229149F1E}" type="datetime1">
              <a:rPr lang="en-US" smtClean="0"/>
              <a:pPr/>
              <a:t>8/27/14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7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B53A-4226-394C-9866-06ECB09BE5AD}" type="datetime1">
              <a:rPr lang="en-US" smtClean="0"/>
              <a:pPr/>
              <a:t>8/27/14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3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4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0274" y="6483355"/>
            <a:ext cx="1685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fld id="{FCE69097-F061-2345-96E4-2074114512F2}" type="datetime1">
              <a:rPr lang="en-US" smtClean="0"/>
              <a:pPr/>
              <a:t>8/27/14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483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83355"/>
            <a:ext cx="447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fld id="{487710A0-C33E-CC45-8305-B897475A1C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Snet_Logo_Footer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6744" y="6116410"/>
            <a:ext cx="1210056" cy="36271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37160" cy="6848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8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88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8788" indent="-22860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85000"/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8975" indent="-230188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9962" indent="-28575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Lucida Grande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30188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sterdata.es.net/science-dmz/" TargetMode="External"/><Relationship Id="rId4" Type="http://schemas.openxmlformats.org/officeDocument/2006/relationships/image" Target="../media/image6.gif"/><Relationship Id="rId5" Type="http://schemas.openxmlformats.org/officeDocument/2006/relationships/image" Target="../media/image7.png"/><Relationship Id="rId6" Type="http://schemas.openxmlformats.org/officeDocument/2006/relationships/hyperlink" Target="mailto:engage@es.net" TargetMode="External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1824" y="185084"/>
            <a:ext cx="6456037" cy="575876"/>
          </a:xfrm>
        </p:spPr>
        <p:txBody>
          <a:bodyPr/>
          <a:lstStyle/>
          <a:p>
            <a:r>
              <a:rPr lang="en-US" sz="3200" dirty="0" smtClean="0"/>
              <a:t>The Science </a:t>
            </a:r>
            <a:r>
              <a:rPr lang="en-US" sz="3200" dirty="0" smtClean="0"/>
              <a:t>DMZ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r>
              <a:rPr lang="en-US" sz="3200" dirty="0" smtClean="0"/>
              <a:t> </a:t>
            </a:r>
            <a:r>
              <a:rPr lang="en-US" sz="3200" dirty="0" smtClean="0"/>
              <a:t>in 1 Slide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268" y="850514"/>
            <a:ext cx="8493532" cy="5670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Consists of </a:t>
            </a:r>
            <a:r>
              <a:rPr lang="en-US" b="1" dirty="0" smtClean="0"/>
              <a:t>three key components</a:t>
            </a:r>
            <a:r>
              <a:rPr lang="en-US" dirty="0" smtClean="0"/>
              <a:t>, all required:</a:t>
            </a:r>
          </a:p>
          <a:p>
            <a:r>
              <a:rPr lang="en-US" dirty="0" smtClean="0"/>
              <a:t>“Friction free” network path</a:t>
            </a:r>
          </a:p>
          <a:p>
            <a:pPr lvl="1"/>
            <a:r>
              <a:rPr lang="en-US" sz="1800" dirty="0" smtClean="0"/>
              <a:t>Highly capable network devices (wire-speed, deep queues)</a:t>
            </a:r>
          </a:p>
          <a:p>
            <a:pPr lvl="1"/>
            <a:r>
              <a:rPr lang="en-US" sz="1800" dirty="0" smtClean="0"/>
              <a:t>Virtual circuit connectivity option</a:t>
            </a:r>
          </a:p>
          <a:p>
            <a:pPr lvl="1"/>
            <a:r>
              <a:rPr lang="en-US" sz="1800" dirty="0" smtClean="0"/>
              <a:t>Security policy and enforcement specific to science workflows</a:t>
            </a:r>
          </a:p>
          <a:p>
            <a:pPr lvl="1"/>
            <a:r>
              <a:rPr lang="en-US" sz="1800" dirty="0" smtClean="0"/>
              <a:t>Located at or near site perimeter if possible</a:t>
            </a:r>
          </a:p>
          <a:p>
            <a:r>
              <a:rPr lang="en-US" dirty="0" smtClean="0"/>
              <a:t>Dedicated, high-performance Data Transfer Nodes (DTNs)</a:t>
            </a:r>
            <a:endParaRPr lang="en-US" dirty="0"/>
          </a:p>
          <a:p>
            <a:pPr lvl="1"/>
            <a:r>
              <a:rPr lang="en-US" sz="1800" dirty="0" smtClean="0"/>
              <a:t>Hardware, operating system, libraries all optimized for transfer</a:t>
            </a:r>
          </a:p>
          <a:p>
            <a:pPr lvl="1"/>
            <a:r>
              <a:rPr lang="en-US" sz="1800" dirty="0" smtClean="0"/>
              <a:t>Includes optimized data transfer tools such as Globus Online</a:t>
            </a:r>
            <a:r>
              <a:rPr lang="en-US" sz="1800" dirty="0"/>
              <a:t> </a:t>
            </a:r>
            <a:r>
              <a:rPr lang="en-US" sz="1800" dirty="0" smtClean="0"/>
              <a:t>and GridFTP</a:t>
            </a:r>
          </a:p>
          <a:p>
            <a:r>
              <a:rPr lang="en-US" dirty="0" smtClean="0"/>
              <a:t>Performance measurement/test node</a:t>
            </a:r>
          </a:p>
          <a:p>
            <a:pPr lvl="1"/>
            <a:r>
              <a:rPr lang="en-US" sz="1800" dirty="0" err="1" smtClean="0"/>
              <a:t>perfSONAR</a:t>
            </a:r>
            <a:endParaRPr lang="en-US" sz="1800" dirty="0" smtClean="0"/>
          </a:p>
          <a:p>
            <a:r>
              <a:rPr lang="en-US" dirty="0" smtClean="0"/>
              <a:t>Engagement with end users</a:t>
            </a:r>
            <a:endParaRPr lang="en-US" dirty="0"/>
          </a:p>
          <a:p>
            <a:pPr marL="0" lvl="1" indent="-57150">
              <a:buNone/>
            </a:pPr>
            <a:r>
              <a:rPr lang="en-US" dirty="0" smtClean="0"/>
              <a:t>						</a:t>
            </a:r>
            <a:endParaRPr lang="en-US" dirty="0"/>
          </a:p>
          <a:p>
            <a:pPr marL="0" lvl="1" indent="-57150">
              <a:buNone/>
            </a:pPr>
            <a:r>
              <a:rPr lang="en-US" dirty="0" smtClean="0"/>
              <a:t>				Details at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://fasterdata.es.net/science-dmz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header.gi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8417" y="4865891"/>
            <a:ext cx="2143253" cy="474418"/>
          </a:xfrm>
          <a:prstGeom prst="rect">
            <a:avLst/>
          </a:prstGeom>
        </p:spPr>
      </p:pic>
      <p:pic>
        <p:nvPicPr>
          <p:cNvPr id="9" name="Picture 8" descr="300px-Free_body_frictionless.sv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3123" y="1739900"/>
            <a:ext cx="2278529" cy="1549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7675926" y="3177658"/>
            <a:ext cx="1468074" cy="26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r>
              <a:rPr lang="en-US" sz="600" dirty="0">
                <a:solidFill>
                  <a:srgbClr val="FF0000"/>
                </a:solidFill>
              </a:rPr>
              <a:t>© 2013 </a:t>
            </a:r>
            <a:r>
              <a:rPr lang="en-US" sz="600" dirty="0" smtClean="0">
                <a:solidFill>
                  <a:srgbClr val="FF0000"/>
                </a:solidFill>
              </a:rPr>
              <a:t>Wikipedia</a:t>
            </a:r>
            <a:endParaRPr lang="en-US" sz="600" dirty="0">
              <a:solidFill>
                <a:srgbClr val="FF0000"/>
              </a:solidFill>
            </a:endParaRPr>
          </a:p>
        </p:txBody>
      </p:sp>
      <p:sp>
        <p:nvSpPr>
          <p:cNvPr id="13" name="Text Placeholder 7"/>
          <p:cNvSpPr txBox="1">
            <a:spLocks/>
          </p:cNvSpPr>
          <p:nvPr/>
        </p:nvSpPr>
        <p:spPr bwMode="auto">
          <a:xfrm>
            <a:off x="7239000" y="6675438"/>
            <a:ext cx="1930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Tx/>
              <a:buNone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457200" indent="-228600" algn="l" defTabSz="457200" rtl="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2pPr>
            <a:lvl3pPr marL="685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Font typeface="Lucida Grande" charset="0"/>
              <a:buChar char="-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3pPr>
            <a:lvl4pPr marL="914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sz="900" dirty="0" smtClean="0">
                <a:ea typeface="+mn-ea"/>
                <a:cs typeface="+mn-cs"/>
              </a:rPr>
              <a:t>© 2014, Energy Sciences Network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305997" y="6584157"/>
            <a:ext cx="3238500" cy="18256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1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6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8/27/14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4" name="Picture 3" descr="globu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3736896"/>
            <a:ext cx="939800" cy="90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3268" y="6213052"/>
            <a:ext cx="5280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spcBef>
                <a:spcPts val="880"/>
              </a:spcBef>
              <a:buClr>
                <a:srgbClr val="2DB2CF"/>
              </a:buClr>
            </a:pPr>
            <a:r>
              <a:rPr lang="en-US" sz="1400" dirty="0">
                <a:solidFill>
                  <a:srgbClr val="FF0000"/>
                </a:solidFill>
              </a:rPr>
              <a:t>*</a:t>
            </a:r>
            <a:r>
              <a:rPr lang="en-US" sz="1400" dirty="0">
                <a:solidFill>
                  <a:srgbClr val="58585B"/>
                </a:solidFill>
              </a:rPr>
              <a:t> </a:t>
            </a:r>
            <a:r>
              <a:rPr lang="en-US" sz="1400" b="1" i="1" dirty="0">
                <a:solidFill>
                  <a:srgbClr val="58585B"/>
                </a:solidFill>
              </a:rPr>
              <a:t>Science DMZ </a:t>
            </a:r>
            <a:r>
              <a:rPr lang="en-US" sz="1400" dirty="0">
                <a:solidFill>
                  <a:srgbClr val="58585B"/>
                </a:solidFill>
              </a:rPr>
              <a:t>is a trademark of The Energy Sciences Network (ESnet)</a:t>
            </a:r>
            <a:endParaRPr lang="en-US" sz="1400" dirty="0" smtClean="0">
              <a:solidFill>
                <a:srgbClr val="5858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0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net 1">
      <a:dk1>
        <a:srgbClr val="58585B"/>
      </a:dk1>
      <a:lt1>
        <a:sysClr val="window" lastClr="FFFFFF"/>
      </a:lt1>
      <a:dk2>
        <a:srgbClr val="58585B"/>
      </a:dk2>
      <a:lt2>
        <a:srgbClr val="A7A9AB"/>
      </a:lt2>
      <a:accent1>
        <a:srgbClr val="2DB2CF"/>
      </a:accent1>
      <a:accent2>
        <a:srgbClr val="266782"/>
      </a:accent2>
      <a:accent3>
        <a:srgbClr val="9DBA3B"/>
      </a:accent3>
      <a:accent4>
        <a:srgbClr val="A7A9AB"/>
      </a:accent4>
      <a:accent5>
        <a:srgbClr val="58585B"/>
      </a:accent5>
      <a:accent6>
        <a:srgbClr val="D2E9EE"/>
      </a:accent6>
      <a:hlink>
        <a:srgbClr val="266782"/>
      </a:hlink>
      <a:folHlink>
        <a:srgbClr val="504F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28600" indent="-228600">
          <a:spcBef>
            <a:spcPts val="880"/>
          </a:spcBef>
          <a:buClr>
            <a:srgbClr val="2DB2CF"/>
          </a:buClr>
          <a:defRPr sz="2000" dirty="0" smtClean="0">
            <a:solidFill>
              <a:srgbClr val="58585B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135</Words>
  <Application>Microsoft Macintosh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Science DMZ* in 1 Slide</vt:lpstr>
    </vt:vector>
  </TitlesOfParts>
  <Manager/>
  <Company>Lawrence Berkekley Nationl Lab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teid05</dc:creator>
  <cp:keywords/>
  <dc:description/>
  <cp:lastModifiedBy>Jason Zurawski</cp:lastModifiedBy>
  <cp:revision>86</cp:revision>
  <cp:lastPrinted>2014-05-19T17:57:32Z</cp:lastPrinted>
  <dcterms:created xsi:type="dcterms:W3CDTF">2014-07-28T21:57:32Z</dcterms:created>
  <dcterms:modified xsi:type="dcterms:W3CDTF">2014-08-27T16:05:06Z</dcterms:modified>
  <cp:category/>
</cp:coreProperties>
</file>