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D2E9EE"/>
    <a:srgbClr val="9DBA3B"/>
    <a:srgbClr val="266782"/>
    <a:srgbClr val="2DB2CF"/>
    <a:srgbClr val="A7A9AB"/>
    <a:srgbClr val="58585B"/>
    <a:srgbClr val="9A9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14" autoAdjust="0"/>
  </p:normalViewPr>
  <p:slideViewPr>
    <p:cSldViewPr snapToGrid="0" snapToObjects="1" showGuides="1">
      <p:cViewPr>
        <p:scale>
          <a:sx n="150" d="100"/>
          <a:sy n="150" d="100"/>
        </p:scale>
        <p:origin x="-936" y="-160"/>
      </p:cViewPr>
      <p:guideLst>
        <p:guide orient="horz" pos="2454"/>
        <p:guide orient="horz" pos="1665"/>
        <p:guide orient="horz" pos="380"/>
        <p:guide pos="5466"/>
        <p:guide pos="2874"/>
        <p:guide pos="3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39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C6163-EDEA-0546-AF8B-90BCB7258165}" type="datetimeFigureOut">
              <a:rPr lang="en-US" smtClean="0"/>
              <a:pPr/>
              <a:t>7/16/15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03296-974C-BA4E-96B6-8AAD18ECE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414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EBA3999B-581F-244C-A4ED-F2A64C4B4C60}" type="datetimeFigureOut">
              <a:rPr lang="en-US" smtClean="0"/>
              <a:pPr/>
              <a:t>7/16/15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  <a:cs typeface="Arial"/>
              </a:defRPr>
            </a:lvl1pPr>
          </a:lstStyle>
          <a:p>
            <a:fld id="{203C2CCC-44D0-4B40-9343-1A28B1A2D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41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slide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C9639-C0D2-A746-9AD6-FEE097F08E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97819"/>
            <a:ext cx="7762875" cy="1102519"/>
          </a:xfrm>
        </p:spPr>
        <p:txBody>
          <a:bodyPr/>
          <a:lstStyle>
            <a:lvl1pPr>
              <a:defRPr sz="4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2901951"/>
            <a:ext cx="3597275" cy="993775"/>
          </a:xfrm>
        </p:spPr>
        <p:txBody>
          <a:bodyPr anchor="b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FCC22-31A9-5F4D-8313-F772C1EE39BB}" type="datetime1">
              <a:rPr lang="en-US" smtClean="0"/>
              <a:pPr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116514" y="2901553"/>
            <a:ext cx="3570287" cy="994172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/>
            </a:lvl1pPr>
            <a:lvl2pPr marL="230188" indent="0">
              <a:buNone/>
              <a:defRPr sz="1400"/>
            </a:lvl2pPr>
            <a:lvl3pPr marL="458787" indent="0">
              <a:buNone/>
              <a:defRPr sz="1400"/>
            </a:lvl3pPr>
            <a:lvl4pPr marL="684212" indent="0">
              <a:buNone/>
              <a:defRPr sz="1400"/>
            </a:lvl4pPr>
            <a:lvl5pPr marL="912812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DOE_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0564" y="4189561"/>
            <a:ext cx="1572768" cy="524256"/>
          </a:xfrm>
          <a:prstGeom prst="rect">
            <a:avLst/>
          </a:prstGeom>
        </p:spPr>
      </p:pic>
      <p:pic>
        <p:nvPicPr>
          <p:cNvPr id="13" name="Picture 12" descr="Lab_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8497" y="4024969"/>
            <a:ext cx="908304" cy="688848"/>
          </a:xfrm>
          <a:prstGeom prst="rect">
            <a:avLst/>
          </a:prstGeom>
        </p:spPr>
      </p:pic>
      <p:pic>
        <p:nvPicPr>
          <p:cNvPr id="14" name="Picture 13" descr="ESnet_Logo_Header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800" y="304800"/>
            <a:ext cx="3288792" cy="96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6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EA20-4296-1F41-B5C0-947026B7619C}" type="datetime1">
              <a:rPr lang="en-US" smtClean="0"/>
              <a:pPr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8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2922985"/>
            <a:ext cx="7772400" cy="1021556"/>
          </a:xfrm>
        </p:spPr>
        <p:txBody>
          <a:bodyPr anchor="t"/>
          <a:lstStyle>
            <a:lvl1pPr algn="l">
              <a:defRPr sz="44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93058"/>
            <a:ext cx="7772400" cy="1125140"/>
          </a:xfrm>
        </p:spPr>
        <p:txBody>
          <a:bodyPr tIns="45720" bIns="182880" anchor="b"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AC24-F311-C548-8BA4-8A2499F6EF02}" type="datetime1">
              <a:rPr lang="en-US" smtClean="0"/>
              <a:pPr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37160" cy="5136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accent1"/>
              </a:solidFill>
            </a:endParaRPr>
          </a:p>
        </p:txBody>
      </p:sp>
      <p:pic>
        <p:nvPicPr>
          <p:cNvPr id="9" name="Picture 8" descr="ESnet_Logo_Foote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6744" y="4202944"/>
            <a:ext cx="1210056" cy="36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7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61122"/>
          </a:xfrm>
        </p:spPr>
        <p:txBody>
          <a:bodyPr/>
          <a:lstStyle>
            <a:lvl1pPr marL="228600" indent="-228600">
              <a:defRPr sz="2000"/>
            </a:lvl1pPr>
            <a:lvl2pPr marL="457200" indent="-228600">
              <a:buClr>
                <a:schemeClr val="tx1"/>
              </a:buClr>
              <a:defRPr sz="1800"/>
            </a:lvl2pPr>
            <a:lvl3pPr marL="685800" indent="-228600">
              <a:buClr>
                <a:schemeClr val="tx1"/>
              </a:buClr>
              <a:defRPr sz="1600"/>
            </a:lvl3pPr>
            <a:lvl4pPr marL="914400" indent="-228600">
              <a:buClr>
                <a:schemeClr val="tx1"/>
              </a:buClr>
              <a:defRPr sz="1200"/>
            </a:lvl4pPr>
            <a:lvl5pPr marL="1143000" indent="-228600">
              <a:buClr>
                <a:schemeClr val="tx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61122"/>
          </a:xfrm>
        </p:spPr>
        <p:txBody>
          <a:bodyPr/>
          <a:lstStyle>
            <a:lvl1pPr marL="228600" indent="-228600">
              <a:defRPr sz="2000"/>
            </a:lvl1pPr>
            <a:lvl2pPr marL="457200" indent="-228600">
              <a:buClr>
                <a:schemeClr val="tx1"/>
              </a:buClr>
              <a:defRPr sz="1800"/>
            </a:lvl2pPr>
            <a:lvl3pPr marL="685800" indent="-228600">
              <a:buClr>
                <a:schemeClr val="tx1"/>
              </a:buClr>
              <a:defRPr sz="1600"/>
            </a:lvl3pPr>
            <a:lvl4pPr marL="914400" indent="-228600">
              <a:buClr>
                <a:schemeClr val="tx1"/>
              </a:buClr>
              <a:defRPr sz="1200"/>
            </a:lvl4pPr>
            <a:lvl5pPr marL="1143000" indent="-228600">
              <a:buClr>
                <a:schemeClr val="tx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2CCB-F61C-654B-AF4D-73C61C68761F}" type="datetime1">
              <a:rPr lang="en-US" smtClean="0"/>
              <a:pPr/>
              <a:t>7/16/15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6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830116"/>
          </a:xfrm>
        </p:spPr>
        <p:txBody>
          <a:bodyPr/>
          <a:lstStyle>
            <a:lvl1pPr>
              <a:defRPr sz="2000"/>
            </a:lvl1pPr>
            <a:lvl2pPr marL="457200" indent="-228600">
              <a:defRPr sz="1800"/>
            </a:lvl2pPr>
            <a:lvl3pPr marL="685800" indent="-228600">
              <a:defRPr sz="1600"/>
            </a:lvl3pPr>
            <a:lvl4pPr marL="914400" indent="-228600">
              <a:defRPr sz="1200"/>
            </a:lvl4pPr>
            <a:lvl5pPr marL="1143000" indent="-228600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30116"/>
          </a:xfrm>
        </p:spPr>
        <p:txBody>
          <a:bodyPr/>
          <a:lstStyle>
            <a:lvl1pPr>
              <a:defRPr sz="2000"/>
            </a:lvl1pPr>
            <a:lvl2pPr marL="457200" indent="-228600">
              <a:defRPr sz="1800"/>
            </a:lvl2pPr>
            <a:lvl3pPr marL="685800" indent="-228600">
              <a:defRPr sz="1600"/>
            </a:lvl3pPr>
            <a:lvl4pPr marL="914400" indent="-228600">
              <a:defRPr sz="1200"/>
            </a:lvl4pPr>
            <a:lvl5pPr marL="1143000" indent="-228600"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3FF4A-E192-594D-85D2-961A895021F6}" type="datetime1">
              <a:rPr lang="en-US" smtClean="0"/>
              <a:pPr/>
              <a:t>7/16/15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1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01F21-67A6-0545-9EC8-D77229149F1E}" type="datetime1">
              <a:rPr lang="en-US" smtClean="0"/>
              <a:pPr/>
              <a:t>7/16/15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72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AB53A-4226-394C-9866-06ECB09BE5AD}" type="datetime1">
              <a:rPr lang="en-US" smtClean="0"/>
              <a:pPr/>
              <a:t>7/16/15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10A0-C33E-CC45-8305-B897475A1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3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5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0275" y="4862517"/>
            <a:ext cx="16859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fld id="{FCE69097-F061-2345-96E4-2074114512F2}" type="datetime1">
              <a:rPr lang="en-US" smtClean="0"/>
              <a:pPr/>
              <a:t>7/16/15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4862517"/>
            <a:ext cx="4114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1" y="4862517"/>
            <a:ext cx="4476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50000"/>
                  </a:schemeClr>
                </a:solidFill>
                <a:latin typeface="Calibri"/>
                <a:cs typeface="Calibri"/>
              </a:defRPr>
            </a:lvl1pPr>
          </a:lstStyle>
          <a:p>
            <a:fld id="{487710A0-C33E-CC45-8305-B897475A1C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37160" cy="5136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chemeClr val="accent1"/>
              </a:solidFill>
            </a:endParaRPr>
          </a:p>
        </p:txBody>
      </p:sp>
      <p:pic>
        <p:nvPicPr>
          <p:cNvPr id="9" name="Picture 8" descr="ESnet_Logo_Footer.pn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6744" y="4458514"/>
            <a:ext cx="1210056" cy="36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8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88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8788" indent="-22860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SzPct val="85000"/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8975" indent="-230188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9962" indent="-285750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Lucida Grande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30188" algn="l" defTabSz="457200" rtl="0" eaLnBrk="1" latinLnBrk="0" hangingPunct="1">
        <a:spcBef>
          <a:spcPct val="20000"/>
        </a:spcBef>
        <a:buClr>
          <a:schemeClr val="tx1">
            <a:lumMod val="50000"/>
          </a:schemeClr>
        </a:buClr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sterdata.es.net/science-dmz/" TargetMode="External"/><Relationship Id="rId4" Type="http://schemas.openxmlformats.org/officeDocument/2006/relationships/image" Target="../media/image6.gif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hyperlink" Target="mailto:engage@es.net" TargetMode="External"/><Relationship Id="rId8" Type="http://schemas.openxmlformats.org/officeDocument/2006/relationships/hyperlink" Target="https://creativecommons.org/licenses/by-nc-nd/4.0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1825" y="138813"/>
            <a:ext cx="6456037" cy="431907"/>
          </a:xfrm>
        </p:spPr>
        <p:txBody>
          <a:bodyPr/>
          <a:lstStyle/>
          <a:p>
            <a:r>
              <a:rPr lang="en-US" sz="3200" dirty="0" smtClean="0"/>
              <a:t>The Science DMZ</a:t>
            </a:r>
            <a:r>
              <a:rPr lang="en-US" sz="2800" baseline="30000" dirty="0" smtClean="0">
                <a:solidFill>
                  <a:srgbClr val="FF0000"/>
                </a:solidFill>
              </a:rPr>
              <a:t>*</a:t>
            </a:r>
            <a:r>
              <a:rPr lang="en-US" sz="3200" dirty="0" smtClean="0"/>
              <a:t> in 1 Slide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268" y="637886"/>
            <a:ext cx="6524594" cy="37478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Consists of </a:t>
            </a:r>
            <a:r>
              <a:rPr lang="en-US" sz="1600" b="1" dirty="0" smtClean="0"/>
              <a:t>three key components</a:t>
            </a:r>
            <a:r>
              <a:rPr lang="en-US" sz="1600" dirty="0" smtClean="0"/>
              <a:t>, all required:</a:t>
            </a:r>
          </a:p>
          <a:p>
            <a:r>
              <a:rPr lang="en-US" sz="1600" dirty="0" smtClean="0"/>
              <a:t>“Friction free” network path</a:t>
            </a:r>
          </a:p>
          <a:p>
            <a:pPr lvl="1"/>
            <a:r>
              <a:rPr lang="en-US" sz="1400" dirty="0" smtClean="0"/>
              <a:t>Highly capable network devices (wire-speed, deep queues)</a:t>
            </a:r>
          </a:p>
          <a:p>
            <a:pPr lvl="1"/>
            <a:r>
              <a:rPr lang="en-US" sz="1400" dirty="0" smtClean="0"/>
              <a:t>Virtual circuit connectivity option</a:t>
            </a:r>
          </a:p>
          <a:p>
            <a:pPr lvl="1"/>
            <a:r>
              <a:rPr lang="en-US" sz="1400" dirty="0" smtClean="0"/>
              <a:t>Security policy and enforcement specific to science workflows</a:t>
            </a:r>
          </a:p>
          <a:p>
            <a:pPr lvl="1"/>
            <a:r>
              <a:rPr lang="en-US" sz="1400" dirty="0" smtClean="0"/>
              <a:t>Located at or near site perimeter if possible</a:t>
            </a:r>
          </a:p>
          <a:p>
            <a:r>
              <a:rPr lang="en-US" sz="1600" dirty="0" smtClean="0"/>
              <a:t>Dedicated, high-performance Data Transfer Nodes (DTNs)</a:t>
            </a:r>
            <a:endParaRPr lang="en-US" sz="1600" dirty="0"/>
          </a:p>
          <a:p>
            <a:pPr lvl="1"/>
            <a:r>
              <a:rPr lang="en-US" sz="1400" dirty="0" smtClean="0"/>
              <a:t>Hardware, operating system, libraries all optimized for transfer</a:t>
            </a:r>
          </a:p>
          <a:p>
            <a:pPr lvl="1"/>
            <a:r>
              <a:rPr lang="en-US" sz="1400" dirty="0" smtClean="0"/>
              <a:t>Includes optimized data transfer tools such as Globus Online</a:t>
            </a:r>
            <a:r>
              <a:rPr lang="en-US" sz="1400" dirty="0"/>
              <a:t> </a:t>
            </a:r>
            <a:r>
              <a:rPr lang="en-US" sz="1400" dirty="0" smtClean="0"/>
              <a:t>and GridFTP</a:t>
            </a:r>
          </a:p>
          <a:p>
            <a:r>
              <a:rPr lang="en-US" sz="1600" dirty="0" smtClean="0"/>
              <a:t>Performance measurement/test node</a:t>
            </a:r>
          </a:p>
          <a:p>
            <a:pPr lvl="1"/>
            <a:r>
              <a:rPr lang="en-US" sz="1400" dirty="0" err="1" smtClean="0"/>
              <a:t>perfSONAR</a:t>
            </a:r>
            <a:endParaRPr lang="en-US" sz="1400" dirty="0" smtClean="0"/>
          </a:p>
          <a:p>
            <a:r>
              <a:rPr lang="en-US" sz="1600" dirty="0" smtClean="0"/>
              <a:t>Engagement with end </a:t>
            </a:r>
            <a:r>
              <a:rPr lang="en-US" sz="1600" dirty="0" smtClean="0"/>
              <a:t>users</a:t>
            </a:r>
            <a:r>
              <a:rPr lang="en-US" sz="1600" dirty="0" smtClean="0"/>
              <a:t>	</a:t>
            </a:r>
            <a:endParaRPr lang="en-US" sz="1600" dirty="0"/>
          </a:p>
          <a:p>
            <a:pPr marL="0" lvl="1" indent="-57150">
              <a:buNone/>
            </a:pPr>
            <a:r>
              <a:rPr lang="en-US" sz="1600" dirty="0" smtClean="0"/>
              <a:t>				Details at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://fasterdata.es.net/science-dmz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93268" y="4662911"/>
            <a:ext cx="38247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spcBef>
                <a:spcPts val="880"/>
              </a:spcBef>
              <a:buClr>
                <a:srgbClr val="2DB2CF"/>
              </a:buClr>
            </a:pPr>
            <a:r>
              <a:rPr lang="en-US" sz="1000" dirty="0">
                <a:solidFill>
                  <a:srgbClr val="FF0000"/>
                </a:solidFill>
              </a:rPr>
              <a:t>*</a:t>
            </a:r>
            <a:r>
              <a:rPr lang="en-US" sz="1000" dirty="0">
                <a:solidFill>
                  <a:srgbClr val="58585B"/>
                </a:solidFill>
              </a:rPr>
              <a:t> </a:t>
            </a:r>
            <a:r>
              <a:rPr lang="en-US" sz="1000" b="1" i="1" dirty="0">
                <a:solidFill>
                  <a:srgbClr val="58585B"/>
                </a:solidFill>
              </a:rPr>
              <a:t>Science DMZ </a:t>
            </a:r>
            <a:r>
              <a:rPr lang="en-US" sz="1000" dirty="0">
                <a:solidFill>
                  <a:srgbClr val="58585B"/>
                </a:solidFill>
              </a:rPr>
              <a:t>is a trademark of The Energy Sciences Network (ESnet)</a:t>
            </a:r>
            <a:endParaRPr lang="en-US" sz="1000" dirty="0" smtClean="0">
              <a:solidFill>
                <a:srgbClr val="58585B"/>
              </a:solidFill>
            </a:endParaRPr>
          </a:p>
        </p:txBody>
      </p:sp>
      <p:pic>
        <p:nvPicPr>
          <p:cNvPr id="12" name="Picture 11" descr="header.gi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0826" y="3501182"/>
            <a:ext cx="2143253" cy="474418"/>
          </a:xfrm>
          <a:prstGeom prst="rect">
            <a:avLst/>
          </a:prstGeom>
        </p:spPr>
      </p:pic>
      <p:pic>
        <p:nvPicPr>
          <p:cNvPr id="14" name="Picture 13" descr="300px-Free_body_frictionless.sv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532" y="375191"/>
            <a:ext cx="2278529" cy="1549400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 bwMode="auto">
          <a:xfrm>
            <a:off x="7618335" y="1812949"/>
            <a:ext cx="1468074" cy="26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9pPr>
          </a:lstStyle>
          <a:p>
            <a:r>
              <a:rPr lang="en-US" sz="600" dirty="0">
                <a:solidFill>
                  <a:srgbClr val="FF0000"/>
                </a:solidFill>
              </a:rPr>
              <a:t>© 2013 </a:t>
            </a:r>
            <a:r>
              <a:rPr lang="en-US" sz="600" dirty="0" smtClean="0">
                <a:solidFill>
                  <a:srgbClr val="FF0000"/>
                </a:solidFill>
              </a:rPr>
              <a:t>Wikipedia</a:t>
            </a:r>
            <a:endParaRPr lang="en-US" sz="600" dirty="0">
              <a:solidFill>
                <a:srgbClr val="FF0000"/>
              </a:solidFill>
            </a:endParaRPr>
          </a:p>
        </p:txBody>
      </p:sp>
      <p:pic>
        <p:nvPicPr>
          <p:cNvPr id="17" name="Picture 16" descr="globu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409" y="2372187"/>
            <a:ext cx="939800" cy="901700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212864" y="4938118"/>
            <a:ext cx="3238500" cy="136922"/>
          </a:xfrm>
        </p:spPr>
        <p:txBody>
          <a:bodyPr/>
          <a:lstStyle/>
          <a:p>
            <a:pPr>
              <a:defRPr/>
            </a:pPr>
            <a:fld id="{A4C066DF-968D-2340-B25E-66D46178BCB9}" type="slidenum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1</a:t>
            </a:fld>
            <a:r>
              <a:rPr lang="en-US" sz="800" dirty="0">
                <a:solidFill>
                  <a:prstClr val="black"/>
                </a:solidFill>
                <a:latin typeface="Arial"/>
              </a:rPr>
              <a:t> – ESnet Science Engagement (</a:t>
            </a:r>
            <a:r>
              <a:rPr lang="en-US" sz="800" dirty="0">
                <a:solidFill>
                  <a:prstClr val="black"/>
                </a:solidFill>
                <a:latin typeface="Arial"/>
                <a:hlinkClick r:id="rId7"/>
              </a:rPr>
              <a:t>engage@es.net</a:t>
            </a:r>
            <a:r>
              <a:rPr lang="en-US" sz="800" dirty="0">
                <a:solidFill>
                  <a:prstClr val="black"/>
                </a:solidFill>
                <a:latin typeface="Arial"/>
              </a:rPr>
              <a:t>) - </a:t>
            </a:r>
            <a:fld id="{087BE274-2920-464F-BD83-825BA3315F3E}" type="datetime1">
              <a:rPr lang="en-US" sz="800">
                <a:solidFill>
                  <a:prstClr val="black"/>
                </a:solidFill>
                <a:latin typeface="Arial"/>
              </a:rPr>
              <a:pPr>
                <a:defRPr/>
              </a:pPr>
              <a:t>7/16/15</a:t>
            </a:fld>
            <a:endParaRPr lang="en-US" sz="8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9" name="Text Placeholder 7"/>
          <p:cNvSpPr txBox="1">
            <a:spLocks/>
          </p:cNvSpPr>
          <p:nvPr/>
        </p:nvSpPr>
        <p:spPr bwMode="auto">
          <a:xfrm>
            <a:off x="6062134" y="4792432"/>
            <a:ext cx="3081866" cy="31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Tx/>
              <a:buNone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457200" indent="-228600" algn="l" defTabSz="457200" rtl="0" eaLnBrk="0" fontAlgn="base" hangingPunct="0">
              <a:spcBef>
                <a:spcPts val="9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2pPr>
            <a:lvl3pPr marL="685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85000"/>
              <a:buFont typeface="Lucida Grande" charset="0"/>
              <a:buChar char="-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3pPr>
            <a:lvl4pPr marL="914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Aft>
                <a:spcPts val="0"/>
              </a:spcAft>
              <a:defRPr/>
            </a:pPr>
            <a:r>
              <a:rPr lang="en-US" sz="800" dirty="0" smtClean="0">
                <a:ea typeface="+mn-ea"/>
                <a:cs typeface="+mn-cs"/>
              </a:rPr>
              <a:t>© </a:t>
            </a:r>
            <a:r>
              <a:rPr lang="en-US" sz="800" dirty="0">
                <a:ea typeface="+mn-ea"/>
                <a:cs typeface="+mn-cs"/>
              </a:rPr>
              <a:t>2015, The Regents of the University of California, through Lawrence Berkeley National Laboratory and is licensed under </a:t>
            </a:r>
            <a:r>
              <a:rPr lang="en-US" sz="800" dirty="0" smtClean="0">
                <a:ea typeface="+mn-ea"/>
                <a:cs typeface="+mn-cs"/>
                <a:hlinkClick r:id="rId8"/>
              </a:rPr>
              <a:t>CC BY-NC-ND 4.0</a:t>
            </a:r>
            <a:r>
              <a:rPr lang="en-US" sz="800" dirty="0" smtClean="0"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640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net 1">
      <a:dk1>
        <a:srgbClr val="58585B"/>
      </a:dk1>
      <a:lt1>
        <a:sysClr val="window" lastClr="FFFFFF"/>
      </a:lt1>
      <a:dk2>
        <a:srgbClr val="58585B"/>
      </a:dk2>
      <a:lt2>
        <a:srgbClr val="A7A9AB"/>
      </a:lt2>
      <a:accent1>
        <a:srgbClr val="2DB2CF"/>
      </a:accent1>
      <a:accent2>
        <a:srgbClr val="266782"/>
      </a:accent2>
      <a:accent3>
        <a:srgbClr val="9DBA3B"/>
      </a:accent3>
      <a:accent4>
        <a:srgbClr val="A7A9AB"/>
      </a:accent4>
      <a:accent5>
        <a:srgbClr val="58585B"/>
      </a:accent5>
      <a:accent6>
        <a:srgbClr val="D2E9EE"/>
      </a:accent6>
      <a:hlink>
        <a:srgbClr val="266782"/>
      </a:hlink>
      <a:folHlink>
        <a:srgbClr val="504F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28600" indent="-228600">
          <a:spcBef>
            <a:spcPts val="880"/>
          </a:spcBef>
          <a:buClr>
            <a:srgbClr val="2DB2CF"/>
          </a:buClr>
          <a:defRPr sz="2000" dirty="0" smtClean="0">
            <a:solidFill>
              <a:srgbClr val="58585B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156</Words>
  <Application>Microsoft Macintosh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Science DMZ* in 1 Slide</vt:lpstr>
    </vt:vector>
  </TitlesOfParts>
  <Manager/>
  <Company>Lawrence Berkekley Nationl Lab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teid05</dc:creator>
  <cp:keywords/>
  <dc:description/>
  <cp:lastModifiedBy>Jason Zurawski</cp:lastModifiedBy>
  <cp:revision>89</cp:revision>
  <cp:lastPrinted>2014-05-19T17:57:32Z</cp:lastPrinted>
  <dcterms:created xsi:type="dcterms:W3CDTF">2014-07-28T21:57:32Z</dcterms:created>
  <dcterms:modified xsi:type="dcterms:W3CDTF">2015-07-16T15:22:22Z</dcterms:modified>
  <cp:category/>
</cp:coreProperties>
</file>