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68" r:id="rId2"/>
    <p:sldId id="267" r:id="rId3"/>
    <p:sldId id="276" r:id="rId4"/>
    <p:sldId id="282" r:id="rId5"/>
    <p:sldId id="271" r:id="rId6"/>
    <p:sldId id="277" r:id="rId7"/>
    <p:sldId id="283" r:id="rId8"/>
    <p:sldId id="285" r:id="rId9"/>
    <p:sldId id="286" r:id="rId10"/>
    <p:sldId id="287" r:id="rId11"/>
    <p:sldId id="295" r:id="rId12"/>
    <p:sldId id="296" r:id="rId13"/>
    <p:sldId id="288" r:id="rId14"/>
    <p:sldId id="313" r:id="rId15"/>
    <p:sldId id="297" r:id="rId16"/>
    <p:sldId id="299" r:id="rId17"/>
    <p:sldId id="298" r:id="rId18"/>
    <p:sldId id="290" r:id="rId19"/>
    <p:sldId id="301" r:id="rId20"/>
    <p:sldId id="300" r:id="rId21"/>
    <p:sldId id="291" r:id="rId22"/>
    <p:sldId id="292" r:id="rId23"/>
    <p:sldId id="303" r:id="rId24"/>
    <p:sldId id="302" r:id="rId25"/>
    <p:sldId id="293" r:id="rId26"/>
    <p:sldId id="304" r:id="rId27"/>
    <p:sldId id="294" r:id="rId28"/>
    <p:sldId id="284" r:id="rId29"/>
    <p:sldId id="272" r:id="rId30"/>
    <p:sldId id="305" r:id="rId31"/>
    <p:sldId id="306" r:id="rId32"/>
    <p:sldId id="307" r:id="rId33"/>
    <p:sldId id="308" r:id="rId34"/>
    <p:sldId id="309" r:id="rId35"/>
    <p:sldId id="312" r:id="rId36"/>
    <p:sldId id="311" r:id="rId37"/>
    <p:sldId id="273" r:id="rId38"/>
    <p:sldId id="279" r:id="rId39"/>
    <p:sldId id="269" r:id="rId40"/>
    <p:sldId id="270" r:id="rId4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D2E9EE"/>
    <a:srgbClr val="9DBA3B"/>
    <a:srgbClr val="266782"/>
    <a:srgbClr val="2DB2CF"/>
    <a:srgbClr val="A7A9AB"/>
    <a:srgbClr val="58585B"/>
    <a:srgbClr val="9A9A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64" autoAdjust="0"/>
  </p:normalViewPr>
  <p:slideViewPr>
    <p:cSldViewPr snapToGrid="0" snapToObjects="1" showGuides="1">
      <p:cViewPr>
        <p:scale>
          <a:sx n="150" d="100"/>
          <a:sy n="150" d="100"/>
        </p:scale>
        <p:origin x="-136" y="-416"/>
      </p:cViewPr>
      <p:guideLst>
        <p:guide orient="horz" pos="2454"/>
        <p:guide orient="horz" pos="1665"/>
        <p:guide orient="horz" pos="380"/>
        <p:guide pos="5466"/>
        <p:guide pos="2874"/>
        <p:guide pos="31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25" d="100"/>
          <a:sy n="125" d="100"/>
        </p:scale>
        <p:origin x="-392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FC6163-EDEA-0546-AF8B-90BCB7258165}" type="datetimeFigureOut">
              <a:rPr lang="en-US" smtClean="0"/>
              <a:pPr/>
              <a:t>8/8/16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E03296-974C-BA4E-96B6-8AAD18ECE722}" type="slidenum">
              <a:rPr lang="en-US" smtClean="0"/>
              <a:pPr/>
              <a:t>‹#›</a:t>
            </a:fld>
            <a:endParaRPr lang="en-US"/>
          </a:p>
        </p:txBody>
      </p:sp>
    </p:spTree>
    <p:extLst>
      <p:ext uri="{BB962C8B-B14F-4D97-AF65-F5344CB8AC3E}">
        <p14:creationId xmlns:p14="http://schemas.microsoft.com/office/powerpoint/2010/main" val="28239414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cs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cs typeface="Arial"/>
              </a:defRPr>
            </a:lvl1pPr>
          </a:lstStyle>
          <a:p>
            <a:fld id="{EBA3999B-581F-244C-A4ED-F2A64C4B4C60}" type="datetimeFigureOut">
              <a:rPr lang="en-US" smtClean="0"/>
              <a:pPr/>
              <a:t>8/8/16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cs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cs typeface="Arial"/>
              </a:defRPr>
            </a:lvl1pPr>
          </a:lstStyle>
          <a:p>
            <a:fld id="{203C2CCC-44D0-4B40-9343-1A28B1A2D90A}" type="slidenum">
              <a:rPr lang="en-US" smtClean="0"/>
              <a:pPr/>
              <a:t>‹#›</a:t>
            </a:fld>
            <a:endParaRPr lang="en-US"/>
          </a:p>
        </p:txBody>
      </p:sp>
    </p:spTree>
    <p:extLst>
      <p:ext uri="{BB962C8B-B14F-4D97-AF65-F5344CB8AC3E}">
        <p14:creationId xmlns:p14="http://schemas.microsoft.com/office/powerpoint/2010/main" val="24741417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200" kern="1200">
        <a:solidFill>
          <a:schemeClr val="tx1"/>
        </a:solidFill>
        <a:latin typeface="Arial"/>
        <a:ea typeface="+mn-ea"/>
        <a:cs typeface="Arial"/>
      </a:defRPr>
    </a:lvl2pPr>
    <a:lvl3pPr marL="914400" algn="l" defTabSz="457200" rtl="0" eaLnBrk="1" latinLnBrk="0" hangingPunct="1">
      <a:defRPr sz="1200" kern="1200">
        <a:solidFill>
          <a:schemeClr val="tx1"/>
        </a:solidFill>
        <a:latin typeface="Arial"/>
        <a:ea typeface="+mn-ea"/>
        <a:cs typeface="Arial"/>
      </a:defRPr>
    </a:lvl3pPr>
    <a:lvl4pPr marL="1371600" algn="l" defTabSz="457200" rtl="0" eaLnBrk="1" latinLnBrk="0" hangingPunct="1">
      <a:defRPr sz="1200" kern="1200">
        <a:solidFill>
          <a:schemeClr val="tx1"/>
        </a:solidFill>
        <a:latin typeface="Arial"/>
        <a:ea typeface="+mn-ea"/>
        <a:cs typeface="Arial"/>
      </a:defRPr>
    </a:lvl4pPr>
    <a:lvl5pPr marL="1828800" algn="l" defTabSz="457200" rtl="0" eaLnBrk="1" latinLnBrk="0" hangingPunct="1">
      <a:defRPr sz="1200" kern="1200">
        <a:solidFill>
          <a:schemeClr val="tx1"/>
        </a:solidFill>
        <a:latin typeface="Arial"/>
        <a:ea typeface="+mn-ea"/>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11</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15</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16</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17</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18</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19</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20</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21</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25</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26</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27</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28</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29</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30</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31</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35</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36</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37</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38</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5</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6</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7</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8</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9</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10</a:t>
            </a:fld>
            <a:endParaRPr lang="en-US" dirty="0"/>
          </a:p>
        </p:txBody>
      </p:sp>
    </p:spTree>
    <p:extLst>
      <p:ext uri="{BB962C8B-B14F-4D97-AF65-F5344CB8AC3E}">
        <p14:creationId xmlns:p14="http://schemas.microsoft.com/office/powerpoint/2010/main" val="3091519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97819"/>
            <a:ext cx="7762875" cy="1102519"/>
          </a:xfrm>
        </p:spPr>
        <p:txBody>
          <a:bodyPr/>
          <a:lstStyle>
            <a:lvl1pPr>
              <a:defRPr sz="4400" b="0"/>
            </a:lvl1pPr>
          </a:lstStyle>
          <a:p>
            <a:r>
              <a:rPr lang="en-US" dirty="0" smtClean="0"/>
              <a:t>Click to edit Master title style</a:t>
            </a:r>
            <a:endParaRPr lang="en-US" dirty="0"/>
          </a:p>
        </p:txBody>
      </p:sp>
      <p:sp>
        <p:nvSpPr>
          <p:cNvPr id="3" name="Subtitle 2"/>
          <p:cNvSpPr>
            <a:spLocks noGrp="1"/>
          </p:cNvSpPr>
          <p:nvPr>
            <p:ph type="subTitle" idx="1"/>
          </p:nvPr>
        </p:nvSpPr>
        <p:spPr>
          <a:xfrm>
            <a:off x="914401" y="2901951"/>
            <a:ext cx="3597275" cy="993775"/>
          </a:xfrm>
        </p:spPr>
        <p:txBody>
          <a:bodyPr anchor="b" anchorCtr="0">
            <a:noAutofit/>
          </a:bodyPr>
          <a:lstStyle>
            <a:lvl1pPr marL="0" indent="0" algn="l">
              <a:spcBef>
                <a:spcPts val="0"/>
              </a:spcBef>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6FCC22-31A9-5F4D-8313-F772C1EE39BB}" type="datetime1">
              <a:rPr lang="en-US" smtClean="0"/>
              <a:pPr/>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10A0-C33E-CC45-8305-B897475A1CD7}" type="slidenum">
              <a:rPr lang="en-US" smtClean="0"/>
              <a:pPr/>
              <a:t>‹#›</a:t>
            </a:fld>
            <a:endParaRPr lang="en-US"/>
          </a:p>
        </p:txBody>
      </p:sp>
      <p:sp>
        <p:nvSpPr>
          <p:cNvPr id="11" name="Text Placeholder 10"/>
          <p:cNvSpPr>
            <a:spLocks noGrp="1"/>
          </p:cNvSpPr>
          <p:nvPr>
            <p:ph type="body" sz="quarter" idx="13"/>
          </p:nvPr>
        </p:nvSpPr>
        <p:spPr>
          <a:xfrm>
            <a:off x="5116514" y="2901553"/>
            <a:ext cx="3570287" cy="994172"/>
          </a:xfrm>
        </p:spPr>
        <p:txBody>
          <a:bodyPr anchor="b" anchorCtr="0">
            <a:noAutofit/>
          </a:bodyPr>
          <a:lstStyle>
            <a:lvl1pPr marL="0" indent="0">
              <a:buNone/>
              <a:defRPr sz="1400"/>
            </a:lvl1pPr>
            <a:lvl2pPr marL="230188" indent="0">
              <a:buNone/>
              <a:defRPr sz="1400"/>
            </a:lvl2pPr>
            <a:lvl3pPr marL="458787" indent="0">
              <a:buNone/>
              <a:defRPr sz="1400"/>
            </a:lvl3pPr>
            <a:lvl4pPr marL="684212" indent="0">
              <a:buNone/>
              <a:defRPr sz="1400"/>
            </a:lvl4pPr>
            <a:lvl5pPr marL="912812" indent="0">
              <a:buNone/>
              <a:defRPr sz="1400"/>
            </a:lvl5pPr>
          </a:lstStyle>
          <a:p>
            <a:pPr lvl="0"/>
            <a:r>
              <a:rPr lang="en-US" dirty="0" smtClean="0"/>
              <a:t>Click to edit Master text styles</a:t>
            </a:r>
          </a:p>
        </p:txBody>
      </p:sp>
      <p:pic>
        <p:nvPicPr>
          <p:cNvPr id="12" name="Picture 11" descr="ESnet_Logo_Header.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04333" y="651933"/>
            <a:ext cx="3288792" cy="960120"/>
          </a:xfrm>
          <a:prstGeom prst="rect">
            <a:avLst/>
          </a:prstGeom>
        </p:spPr>
      </p:pic>
      <p:pic>
        <p:nvPicPr>
          <p:cNvPr id="13" name="Picture 12" descr="DOE_logo.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101038" y="4219194"/>
            <a:ext cx="1572768" cy="524256"/>
          </a:xfrm>
          <a:prstGeom prst="rect">
            <a:avLst/>
          </a:prstGeom>
        </p:spPr>
      </p:pic>
      <p:pic>
        <p:nvPicPr>
          <p:cNvPr id="14" name="Picture 13" descr="Lab_Logo.png"/>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768971" y="4054602"/>
            <a:ext cx="908304" cy="688848"/>
          </a:xfrm>
          <a:prstGeom prst="rect">
            <a:avLst/>
          </a:prstGeom>
        </p:spPr>
      </p:pic>
    </p:spTree>
    <p:extLst>
      <p:ext uri="{BB962C8B-B14F-4D97-AF65-F5344CB8AC3E}">
        <p14:creationId xmlns:p14="http://schemas.microsoft.com/office/powerpoint/2010/main" val="195586066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E0BEA20-4296-1F41-B5C0-947026B7619C}" type="datetime1">
              <a:rPr lang="en-US" smtClean="0"/>
              <a:pPr/>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16188782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922985"/>
            <a:ext cx="7772400" cy="1021556"/>
          </a:xfrm>
        </p:spPr>
        <p:txBody>
          <a:bodyPr anchor="t"/>
          <a:lstStyle>
            <a:lvl1pPr algn="l">
              <a:defRPr sz="44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1593058"/>
            <a:ext cx="7772400" cy="1125140"/>
          </a:xfrm>
        </p:spPr>
        <p:txBody>
          <a:bodyPr tIns="45720" bIns="182880" anchor="b">
            <a:no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1ACAC24-F311-C548-8BA4-8A2499F6EF02}" type="datetime1">
              <a:rPr lang="en-US" smtClean="0"/>
              <a:pPr/>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10A0-C33E-CC45-8305-B897475A1CD7}" type="slidenum">
              <a:rPr lang="en-US" smtClean="0"/>
              <a:pPr/>
              <a:t>‹#›</a:t>
            </a:fld>
            <a:endParaRPr lang="en-US"/>
          </a:p>
        </p:txBody>
      </p:sp>
      <p:sp>
        <p:nvSpPr>
          <p:cNvPr id="8" name="Rectangle 7"/>
          <p:cNvSpPr/>
          <p:nvPr userDrawn="1"/>
        </p:nvSpPr>
        <p:spPr>
          <a:xfrm>
            <a:off x="0" y="0"/>
            <a:ext cx="137160" cy="513636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accent1"/>
              </a:solidFill>
            </a:endParaRPr>
          </a:p>
        </p:txBody>
      </p:sp>
      <p:pic>
        <p:nvPicPr>
          <p:cNvPr id="9" name="Picture 8" descr="ESnet_Logo_Footer.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629144" y="4499805"/>
            <a:ext cx="1210056" cy="362712"/>
          </a:xfrm>
          <a:prstGeom prst="rect">
            <a:avLst/>
          </a:prstGeom>
        </p:spPr>
      </p:pic>
    </p:spTree>
    <p:extLst>
      <p:ext uri="{BB962C8B-B14F-4D97-AF65-F5344CB8AC3E}">
        <p14:creationId xmlns:p14="http://schemas.microsoft.com/office/powerpoint/2010/main" val="304917724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261122"/>
          </a:xfrm>
        </p:spPr>
        <p:txBody>
          <a:bodyPr/>
          <a:lstStyle>
            <a:lvl1pPr marL="228600" indent="-228600">
              <a:defRPr sz="2000"/>
            </a:lvl1pPr>
            <a:lvl2pPr marL="457200" indent="-228600">
              <a:buClr>
                <a:schemeClr val="tx1"/>
              </a:buClr>
              <a:defRPr sz="1800"/>
            </a:lvl2pPr>
            <a:lvl3pPr marL="685800" indent="-228600">
              <a:buClr>
                <a:schemeClr val="tx1"/>
              </a:buClr>
              <a:defRPr sz="1600"/>
            </a:lvl3pPr>
            <a:lvl4pPr marL="914400" indent="-228600">
              <a:buClr>
                <a:schemeClr val="tx1"/>
              </a:buClr>
              <a:defRPr sz="1200"/>
            </a:lvl4pPr>
            <a:lvl5pPr marL="1143000" indent="-228600">
              <a:buClr>
                <a:schemeClr val="tx1"/>
              </a:buCl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261122"/>
          </a:xfrm>
        </p:spPr>
        <p:txBody>
          <a:bodyPr/>
          <a:lstStyle>
            <a:lvl1pPr marL="228600" indent="-228600">
              <a:defRPr sz="2000"/>
            </a:lvl1pPr>
            <a:lvl2pPr marL="457200" indent="-228600">
              <a:buClr>
                <a:schemeClr val="tx1"/>
              </a:buClr>
              <a:defRPr sz="1800"/>
            </a:lvl2pPr>
            <a:lvl3pPr marL="685800" indent="-228600">
              <a:buClr>
                <a:schemeClr val="tx1"/>
              </a:buClr>
              <a:defRPr sz="1600"/>
            </a:lvl3pPr>
            <a:lvl4pPr marL="914400" indent="-228600">
              <a:buClr>
                <a:schemeClr val="tx1"/>
              </a:buClr>
              <a:defRPr sz="1200"/>
            </a:lvl4pPr>
            <a:lvl5pPr marL="1143000" indent="-228600">
              <a:buClr>
                <a:schemeClr val="tx1"/>
              </a:buCl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8F92CCB-F61C-654B-AF4D-73C61C68761F}" type="datetime1">
              <a:rPr lang="en-US" smtClean="0"/>
              <a:pPr/>
              <a:t>8/8/16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3198669804"/>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830116"/>
          </a:xfrm>
        </p:spPr>
        <p:txBody>
          <a:bodyPr/>
          <a:lstStyle>
            <a:lvl1pPr>
              <a:defRPr sz="2000"/>
            </a:lvl1pPr>
            <a:lvl2pPr marL="457200" indent="-228600">
              <a:defRPr sz="1800"/>
            </a:lvl2pPr>
            <a:lvl3pPr marL="685800" indent="-228600">
              <a:defRPr sz="1600"/>
            </a:lvl3pPr>
            <a:lvl4pPr marL="914400" indent="-228600">
              <a:defRPr sz="1200"/>
            </a:lvl4pPr>
            <a:lvl5pPr marL="1143000" indent="-228600">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631156"/>
            <a:ext cx="4041775" cy="2830116"/>
          </a:xfrm>
        </p:spPr>
        <p:txBody>
          <a:bodyPr/>
          <a:lstStyle>
            <a:lvl1pPr>
              <a:defRPr sz="2000"/>
            </a:lvl1pPr>
            <a:lvl2pPr marL="457200" indent="-228600">
              <a:defRPr sz="1800"/>
            </a:lvl2pPr>
            <a:lvl3pPr marL="685800" indent="-228600">
              <a:defRPr sz="1600"/>
            </a:lvl3pPr>
            <a:lvl4pPr marL="914400" indent="-228600">
              <a:defRPr sz="1200"/>
            </a:lvl4pPr>
            <a:lvl5pPr marL="1143000" indent="-228600">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BE3FF4A-E192-594D-85D2-961A895021F6}" type="datetime1">
              <a:rPr lang="en-US" smtClean="0"/>
              <a:pPr/>
              <a:t>8/8/16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3613816247"/>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3101F21-67A6-0545-9EC8-D77229149F1E}" type="datetime1">
              <a:rPr lang="en-US" smtClean="0"/>
              <a:pPr/>
              <a:t>8/8/16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438972043"/>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AB53A-4226-394C-9866-06ECB09BE5AD}" type="datetime1">
              <a:rPr lang="en-US" smtClean="0"/>
              <a:pPr/>
              <a:t>8/8/16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181263399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258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30275" y="4862517"/>
            <a:ext cx="1685925" cy="273844"/>
          </a:xfrm>
          <a:prstGeom prst="rect">
            <a:avLst/>
          </a:prstGeom>
        </p:spPr>
        <p:txBody>
          <a:bodyPr vert="horz" lIns="91440" tIns="45720" rIns="91440" bIns="45720" rtlCol="0" anchor="ctr"/>
          <a:lstStyle>
            <a:lvl1pPr algn="l">
              <a:defRPr sz="900">
                <a:solidFill>
                  <a:schemeClr val="tx1">
                    <a:lumMod val="50000"/>
                  </a:schemeClr>
                </a:solidFill>
                <a:latin typeface="Calibri"/>
                <a:cs typeface="Calibri"/>
              </a:defRPr>
            </a:lvl1pPr>
          </a:lstStyle>
          <a:p>
            <a:fld id="{FCE69097-F061-2345-96E4-2074114512F2}" type="datetime1">
              <a:rPr lang="en-US" smtClean="0"/>
              <a:pPr/>
              <a:t>8/8/16</a:t>
            </a:fld>
            <a:endParaRPr lang="en-US" dirty="0"/>
          </a:p>
        </p:txBody>
      </p:sp>
      <p:sp>
        <p:nvSpPr>
          <p:cNvPr id="5" name="Footer Placeholder 4"/>
          <p:cNvSpPr>
            <a:spLocks noGrp="1"/>
          </p:cNvSpPr>
          <p:nvPr>
            <p:ph type="ftr" sz="quarter" idx="3"/>
          </p:nvPr>
        </p:nvSpPr>
        <p:spPr>
          <a:xfrm>
            <a:off x="4572000" y="4862517"/>
            <a:ext cx="4114800" cy="273844"/>
          </a:xfrm>
          <a:prstGeom prst="rect">
            <a:avLst/>
          </a:prstGeom>
        </p:spPr>
        <p:txBody>
          <a:bodyPr vert="horz" lIns="91440" tIns="45720" rIns="91440" bIns="45720" rtlCol="0" anchor="ctr"/>
          <a:lstStyle>
            <a:lvl1pPr algn="r">
              <a:defRPr sz="900">
                <a:solidFill>
                  <a:schemeClr val="tx1">
                    <a:lumMod val="50000"/>
                  </a:schemeClr>
                </a:solidFill>
                <a:latin typeface="Calibri"/>
                <a:cs typeface="Calibri"/>
              </a:defRPr>
            </a:lvl1pPr>
          </a:lstStyle>
          <a:p>
            <a:endParaRPr lang="en-US" dirty="0"/>
          </a:p>
        </p:txBody>
      </p:sp>
      <p:sp>
        <p:nvSpPr>
          <p:cNvPr id="6" name="Slide Number Placeholder 5"/>
          <p:cNvSpPr>
            <a:spLocks noGrp="1"/>
          </p:cNvSpPr>
          <p:nvPr>
            <p:ph type="sldNum" sz="quarter" idx="4"/>
          </p:nvPr>
        </p:nvSpPr>
        <p:spPr>
          <a:xfrm>
            <a:off x="457201" y="4862517"/>
            <a:ext cx="447675" cy="273844"/>
          </a:xfrm>
          <a:prstGeom prst="rect">
            <a:avLst/>
          </a:prstGeom>
        </p:spPr>
        <p:txBody>
          <a:bodyPr vert="horz" lIns="91440" tIns="45720" rIns="91440" bIns="45720" rtlCol="0" anchor="ctr"/>
          <a:lstStyle>
            <a:lvl1pPr algn="l">
              <a:defRPr sz="900">
                <a:solidFill>
                  <a:schemeClr val="tx1">
                    <a:lumMod val="50000"/>
                  </a:schemeClr>
                </a:solidFill>
                <a:latin typeface="Calibri"/>
                <a:cs typeface="Calibri"/>
              </a:defRPr>
            </a:lvl1pPr>
          </a:lstStyle>
          <a:p>
            <a:fld id="{487710A0-C33E-CC45-8305-B897475A1CD7}" type="slidenum">
              <a:rPr lang="en-US" smtClean="0"/>
              <a:pPr/>
              <a:t>‹#›</a:t>
            </a:fld>
            <a:endParaRPr lang="en-US" dirty="0"/>
          </a:p>
        </p:txBody>
      </p:sp>
      <p:sp>
        <p:nvSpPr>
          <p:cNvPr id="8" name="Rectangle 7"/>
          <p:cNvSpPr/>
          <p:nvPr userDrawn="1"/>
        </p:nvSpPr>
        <p:spPr>
          <a:xfrm>
            <a:off x="0" y="0"/>
            <a:ext cx="137160" cy="513636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accent1"/>
              </a:solidFill>
            </a:endParaRPr>
          </a:p>
        </p:txBody>
      </p:sp>
      <p:pic>
        <p:nvPicPr>
          <p:cNvPr id="9" name="Picture 8" descr="ESnet_Logo_Footer.pn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7603744" y="4458514"/>
            <a:ext cx="1210056" cy="362712"/>
          </a:xfrm>
          <a:prstGeom prst="rect">
            <a:avLst/>
          </a:prstGeom>
        </p:spPr>
      </p:pic>
    </p:spTree>
    <p:extLst>
      <p:ext uri="{BB962C8B-B14F-4D97-AF65-F5344CB8AC3E}">
        <p14:creationId xmlns:p14="http://schemas.microsoft.com/office/powerpoint/2010/main" val="246388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xmlns:p14="http://schemas.microsoft.com/office/powerpoint/2010/main" id="1" dur="indefinite" restart="never" nodeType="tmRoot"/>
      </p:par>
    </p:tnLst>
  </p:timing>
  <p:hf hdr="0"/>
  <p:txStyles>
    <p:titleStyle>
      <a:lvl1pPr algn="l" defTabSz="457200" rtl="0" eaLnBrk="1" latinLnBrk="0" hangingPunct="1">
        <a:spcBef>
          <a:spcPct val="0"/>
        </a:spcBef>
        <a:buNone/>
        <a:defRPr sz="3200" b="1" kern="1200">
          <a:solidFill>
            <a:schemeClr val="tx1"/>
          </a:solidFill>
          <a:latin typeface="+mj-lt"/>
          <a:ea typeface="+mj-ea"/>
          <a:cs typeface="+mj-cs"/>
        </a:defRPr>
      </a:lvl1pPr>
    </p:titleStyle>
    <p:body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lumMod val="50000"/>
          </a:schemeClr>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lumMod val="50000"/>
          </a:schemeClr>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lumMod val="50000"/>
          </a:schemeClr>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lumMod val="50000"/>
          </a:schemeClr>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zurawski@es.net" TargetMode="External"/><Relationship Id="rId3" Type="http://schemas.openxmlformats.org/officeDocument/2006/relationships/hyperlink" Target="mailto:kate@es.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mailto:engage@es.ne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mailto:engage@es.ne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engage@es.ne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9.jp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mailto:engage@es.ne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mailto:engage@es.ne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mailto:engage@es.ne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mailto:engage@e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engage@es.ne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engage@es.ne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mailto:engage@es.ne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mailto:engage@es.ne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mailto:engage@es.ne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mailto:engage@es.net"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mailto:engage@es.ne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mailto:engage@es.ne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mailto:engage@es.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engage@es.net"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12.jp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mailto:engage@es.ne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mailto:engage@es.ne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mailto:engage@es.ne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fasterdata.es.net/home/requirements-and-expectations" TargetMode="External"/><Relationship Id="rId4" Type="http://schemas.openxmlformats.org/officeDocument/2006/relationships/hyperlink" Target="mailto:engage@es.net" TargetMode="External"/><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3" Type="http://schemas.openxmlformats.org/officeDocument/2006/relationships/hyperlink" Target="https://fasterdata.es.net/home/requirements-and-expectations" TargetMode="External"/><Relationship Id="rId4" Type="http://schemas.openxmlformats.org/officeDocument/2006/relationships/hyperlink" Target="mailto:engage@es.net" TargetMode="Externa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mailto:engage@es.net"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mailto:engage@es.net"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hyperlink" Target="mailto:engage@es.net"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zurawski@es.net" TargetMode="External"/><Relationship Id="rId3" Type="http://schemas.openxmlformats.org/officeDocument/2006/relationships/hyperlink" Target="mailto:kate@es.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mailto:engage@es.net"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engage@es.ne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mailto:engage@es.ne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mailto:engage@es.n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engage@e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9880"/>
            <a:ext cx="7762875" cy="1562100"/>
          </a:xfrm>
        </p:spPr>
        <p:txBody>
          <a:bodyPr/>
          <a:lstStyle/>
          <a:p>
            <a:r>
              <a:rPr lang="en-US" sz="3600" dirty="0" smtClean="0"/>
              <a:t>Gathering Requirements Using Case Studies </a:t>
            </a:r>
            <a:endParaRPr lang="en-US" sz="3600" dirty="0"/>
          </a:p>
        </p:txBody>
      </p:sp>
      <p:sp>
        <p:nvSpPr>
          <p:cNvPr id="3" name="Subtitle 2"/>
          <p:cNvSpPr>
            <a:spLocks noGrp="1"/>
          </p:cNvSpPr>
          <p:nvPr>
            <p:ph type="subTitle" idx="1"/>
          </p:nvPr>
        </p:nvSpPr>
        <p:spPr>
          <a:xfrm>
            <a:off x="914400" y="2978151"/>
            <a:ext cx="3912903" cy="993775"/>
          </a:xfrm>
        </p:spPr>
        <p:txBody>
          <a:bodyPr>
            <a:noAutofit/>
          </a:bodyPr>
          <a:lstStyle/>
          <a:p>
            <a:pPr>
              <a:spcBef>
                <a:spcPts val="300"/>
              </a:spcBef>
              <a:spcAft>
                <a:spcPts val="300"/>
              </a:spcAft>
            </a:pPr>
            <a:r>
              <a:rPr lang="en-US" sz="1800" dirty="0" smtClean="0"/>
              <a:t>Energy Sciences Network (ESnet)</a:t>
            </a:r>
          </a:p>
          <a:p>
            <a:pPr>
              <a:spcBef>
                <a:spcPts val="300"/>
              </a:spcBef>
              <a:spcAft>
                <a:spcPts val="300"/>
              </a:spcAft>
            </a:pPr>
            <a:r>
              <a:rPr lang="en-US" sz="1800" dirty="0" smtClean="0"/>
              <a:t>Lawrence Berkeley National Laboratory</a:t>
            </a:r>
          </a:p>
        </p:txBody>
      </p:sp>
      <p:sp>
        <p:nvSpPr>
          <p:cNvPr id="6" name="Text Placeholder 5"/>
          <p:cNvSpPr>
            <a:spLocks noGrp="1"/>
          </p:cNvSpPr>
          <p:nvPr>
            <p:ph type="body" sz="quarter" idx="13"/>
          </p:nvPr>
        </p:nvSpPr>
        <p:spPr>
          <a:xfrm>
            <a:off x="4927600" y="2977753"/>
            <a:ext cx="4216400" cy="994172"/>
          </a:xfrm>
        </p:spPr>
        <p:txBody>
          <a:bodyPr/>
          <a:lstStyle/>
          <a:p>
            <a:r>
              <a:rPr lang="en-US" dirty="0" smtClean="0"/>
              <a:t>Jason Zurawski – </a:t>
            </a:r>
            <a:r>
              <a:rPr lang="en-US" dirty="0" smtClean="0">
                <a:hlinkClick r:id="rId2"/>
              </a:rPr>
              <a:t>zurawski@es.net</a:t>
            </a:r>
            <a:r>
              <a:rPr lang="en-US" dirty="0" smtClean="0"/>
              <a:t> </a:t>
            </a:r>
          </a:p>
          <a:p>
            <a:r>
              <a:rPr lang="en-US" dirty="0" smtClean="0"/>
              <a:t>Kate Petersen – </a:t>
            </a:r>
            <a:r>
              <a:rPr lang="en-US" dirty="0" smtClean="0">
                <a:hlinkClick r:id="rId3"/>
              </a:rPr>
              <a:t>kate@es.net</a:t>
            </a:r>
            <a:r>
              <a:rPr lang="en-US" dirty="0" smtClean="0"/>
              <a:t>  </a:t>
            </a:r>
          </a:p>
          <a:p>
            <a:r>
              <a:rPr lang="en-US" dirty="0"/>
              <a:t>RMACC Symposium and RMCMOA Workshop</a:t>
            </a:r>
          </a:p>
          <a:p>
            <a:r>
              <a:rPr lang="en-US" dirty="0"/>
              <a:t>August 11</a:t>
            </a:r>
            <a:r>
              <a:rPr lang="en-US" baseline="30000" dirty="0"/>
              <a:t>th</a:t>
            </a:r>
            <a:r>
              <a:rPr lang="en-US" dirty="0"/>
              <a:t> 2016</a:t>
            </a:r>
            <a:endParaRPr lang="en-US" dirty="0"/>
          </a:p>
        </p:txBody>
      </p:sp>
      <p:cxnSp>
        <p:nvCxnSpPr>
          <p:cNvPr id="5" name="Straight Connector 4"/>
          <p:cNvCxnSpPr/>
          <p:nvPr/>
        </p:nvCxnSpPr>
        <p:spPr>
          <a:xfrm>
            <a:off x="4827303" y="2985080"/>
            <a:ext cx="0" cy="96321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688039" y="26396"/>
            <a:ext cx="4455961" cy="261610"/>
          </a:xfrm>
          <a:prstGeom prst="rect">
            <a:avLst/>
          </a:prstGeom>
          <a:noFill/>
        </p:spPr>
        <p:txBody>
          <a:bodyPr wrap="none" rtlCol="0">
            <a:spAutoFit/>
          </a:bodyPr>
          <a:lstStyle/>
          <a:p>
            <a:pPr marL="228600" indent="-228600">
              <a:spcBef>
                <a:spcPts val="880"/>
              </a:spcBef>
              <a:buClr>
                <a:srgbClr val="2DB2CF"/>
              </a:buClr>
            </a:pPr>
            <a:r>
              <a:rPr lang="en-US" sz="1100" b="1" i="1" dirty="0" smtClean="0">
                <a:solidFill>
                  <a:srgbClr val="58585B"/>
                </a:solidFill>
              </a:rPr>
              <a:t>http:</a:t>
            </a:r>
            <a:r>
              <a:rPr lang="en-US" sz="1100" b="1" i="1" dirty="0">
                <a:solidFill>
                  <a:srgbClr val="58585B"/>
                </a:solidFill>
              </a:rPr>
              <a:t>//</a:t>
            </a:r>
            <a:r>
              <a:rPr lang="en-US" sz="1100" b="1" i="1" dirty="0" err="1">
                <a:solidFill>
                  <a:srgbClr val="58585B"/>
                </a:solidFill>
              </a:rPr>
              <a:t>www.es.net</a:t>
            </a:r>
            <a:r>
              <a:rPr lang="en-US" sz="1100" b="1" i="1" dirty="0">
                <a:solidFill>
                  <a:srgbClr val="58585B"/>
                </a:solidFill>
              </a:rPr>
              <a:t>/science-engagement/science-requirements-reviews/</a:t>
            </a:r>
            <a:endParaRPr lang="en-US" sz="1100" b="1" i="1" dirty="0" smtClean="0">
              <a:solidFill>
                <a:srgbClr val="58585B"/>
              </a:solidFill>
            </a:endParaRPr>
          </a:p>
        </p:txBody>
      </p:sp>
      <p:sp>
        <p:nvSpPr>
          <p:cNvPr id="8" name="TextBox 7"/>
          <p:cNvSpPr txBox="1"/>
          <p:nvPr/>
        </p:nvSpPr>
        <p:spPr>
          <a:xfrm>
            <a:off x="-1" y="4681835"/>
            <a:ext cx="6366934" cy="461665"/>
          </a:xfrm>
          <a:prstGeom prst="rect">
            <a:avLst/>
          </a:prstGeom>
          <a:noFill/>
        </p:spPr>
        <p:txBody>
          <a:bodyPr wrap="square" rtlCol="0">
            <a:spAutoFit/>
          </a:bodyPr>
          <a:lstStyle/>
          <a:p>
            <a:r>
              <a:rPr lang="en-US" sz="600" dirty="0" smtClean="0"/>
              <a:t>© 2016, </a:t>
            </a:r>
            <a:r>
              <a:rPr lang="en-US" sz="600" dirty="0"/>
              <a:t>The Regents of the University of California, through Lawrence Berkeley National Laboratory (subject to receipt of any required approvals from the U.S. Dept. of Energy).  All rights reserved.</a:t>
            </a:r>
          </a:p>
          <a:p>
            <a:endParaRPr lang="en-US" sz="600" dirty="0"/>
          </a:p>
          <a:p>
            <a:r>
              <a:rPr lang="en-US" sz="600" b="1" i="1" dirty="0"/>
              <a:t>NOTICE</a:t>
            </a:r>
            <a:r>
              <a:rPr lang="en-US" sz="600" dirty="0"/>
              <a:t>.  This material is owned by the U.S. Department of Energy.  As such, the U.S. Government has been granted for itself and others acting on its behalf a paid-up, nonexclusive, irrevocable, worldwide license in the material to reproduce, prepare derivative works, and perform publicly and display publicly. </a:t>
            </a:r>
          </a:p>
        </p:txBody>
      </p:sp>
    </p:spTree>
    <p:extLst>
      <p:ext uri="{BB962C8B-B14F-4D97-AF65-F5344CB8AC3E}">
        <p14:creationId xmlns:p14="http://schemas.microsoft.com/office/powerpoint/2010/main" val="13119183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Network &amp; Data Architecture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endParaRPr lang="en-US" dirty="0" smtClean="0"/>
          </a:p>
          <a:p>
            <a:pPr lvl="1"/>
            <a:r>
              <a:rPr lang="en-US" dirty="0" smtClean="0"/>
              <a:t>Provide a detailed overview of how the facility connects to the world (network that is local, regional, national)</a:t>
            </a:r>
          </a:p>
          <a:p>
            <a:pPr lvl="1"/>
            <a:r>
              <a:rPr lang="en-US" dirty="0" smtClean="0"/>
              <a:t>Provide information on the flow of data (from the outside in, from the inside out) and why (storage or compute, instrumentation)</a:t>
            </a:r>
          </a:p>
          <a:p>
            <a:pPr lvl="1"/>
            <a:r>
              <a:rPr lang="en-US" dirty="0" smtClean="0"/>
              <a:t>Work </a:t>
            </a:r>
            <a:r>
              <a:rPr lang="en-US" b="1" i="1" u="sng" dirty="0" smtClean="0"/>
              <a:t>*with* </a:t>
            </a:r>
            <a:r>
              <a:rPr lang="en-US" dirty="0" smtClean="0"/>
              <a:t>local technology people to fill in gaps the science user doesn’t know</a:t>
            </a:r>
          </a:p>
          <a:p>
            <a:pPr lvl="1"/>
            <a:r>
              <a:rPr lang="en-US" dirty="0" smtClean="0"/>
              <a:t>Supply diagrams if they exist.  Collaborate to create them if they don’t. </a:t>
            </a:r>
          </a:p>
          <a:p>
            <a:pPr lvl="1"/>
            <a:r>
              <a:rPr lang="en-US" dirty="0" smtClean="0"/>
              <a:t>Being pedantic is helpful: get specific details about the models of devices, and how they interconnect</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10</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712240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Network &amp; Data Architecture (cont.)</a:t>
            </a:r>
            <a:endParaRPr lang="en-US" sz="4000" dirty="0"/>
          </a:p>
        </p:txBody>
      </p:sp>
      <p:sp>
        <p:nvSpPr>
          <p:cNvPr id="3" name="Content Placeholder 2"/>
          <p:cNvSpPr>
            <a:spLocks noGrp="1"/>
          </p:cNvSpPr>
          <p:nvPr>
            <p:ph idx="1"/>
          </p:nvPr>
        </p:nvSpPr>
        <p:spPr>
          <a:xfrm>
            <a:off x="457200" y="856024"/>
            <a:ext cx="4114800" cy="1861776"/>
          </a:xfrm>
        </p:spPr>
        <p:txBody>
          <a:bodyPr>
            <a:noAutofit/>
          </a:bodyPr>
          <a:lstStyle/>
          <a:p>
            <a:r>
              <a:rPr lang="en-US" b="1" i="1" dirty="0" smtClean="0"/>
              <a:t>Who </a:t>
            </a:r>
            <a:r>
              <a:rPr lang="en-US" b="1" i="1" dirty="0"/>
              <a:t>this Benefits</a:t>
            </a:r>
            <a:r>
              <a:rPr lang="en-US" dirty="0"/>
              <a:t>: </a:t>
            </a:r>
            <a:endParaRPr lang="en-US" dirty="0" smtClean="0"/>
          </a:p>
          <a:p>
            <a:pPr lvl="1"/>
            <a:r>
              <a:rPr lang="en-US" dirty="0" smtClean="0"/>
              <a:t>This will benefit the technology group the most.  If central IT provides services only, they may be unaware of the specifics of a local infrastructure they don’t control.  </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11</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
        <p:nvSpPr>
          <p:cNvPr id="6" name="Content Placeholder 2"/>
          <p:cNvSpPr txBox="1">
            <a:spLocks/>
          </p:cNvSpPr>
          <p:nvPr/>
        </p:nvSpPr>
        <p:spPr>
          <a:xfrm>
            <a:off x="457200" y="3122674"/>
            <a:ext cx="8229600" cy="1837496"/>
          </a:xfrm>
          <a:prstGeom prst="rect">
            <a:avLst/>
          </a:prstGeom>
        </p:spPr>
        <p:txBody>
          <a:bodyPr vert="horz" lIns="91440" tIns="45720" rIns="91440" bIns="45720" rtlCol="0">
            <a:noAutofit/>
          </a:bodyPr>
          <a:lst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dirty="0" smtClean="0"/>
              <a:t>The scientist may learn more about what is beyond their doorstep too – which can create ‘aha’ moments regarding successes and failures they may remember</a:t>
            </a:r>
          </a:p>
          <a:p>
            <a:pPr lvl="1"/>
            <a:r>
              <a:rPr lang="en-US" dirty="0" smtClean="0"/>
              <a:t>The outcome of this section will benefit leadership (e.g. knowing something is the right or wrong size for needs)</a:t>
            </a:r>
            <a:endParaRPr lang="en-US" dirty="0"/>
          </a:p>
        </p:txBody>
      </p:sp>
      <p:pic>
        <p:nvPicPr>
          <p:cNvPr id="4" name="Picture 3" descr="miracle_cartoo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0" y="856023"/>
            <a:ext cx="4301068" cy="2358339"/>
          </a:xfrm>
          <a:prstGeom prst="rect">
            <a:avLst/>
          </a:prstGeom>
        </p:spPr>
      </p:pic>
    </p:spTree>
    <p:extLst>
      <p:ext uri="{BB962C8B-B14F-4D97-AF65-F5344CB8AC3E}">
        <p14:creationId xmlns:p14="http://schemas.microsoft.com/office/powerpoint/2010/main" val="25604334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Network &amp; Data Architecture (cont.)</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smtClean="0"/>
              <a:t>Comments</a:t>
            </a:r>
            <a:r>
              <a:rPr lang="en-US" dirty="0"/>
              <a:t>:</a:t>
            </a:r>
          </a:p>
          <a:p>
            <a:pPr lvl="1"/>
            <a:r>
              <a:rPr lang="en-US" dirty="0" smtClean="0"/>
              <a:t>Often this is the most time consuming section for a scientist.  From the start, encourage collaboration.  Assign an IT person to work with them on this (explaining things, looking up details).  This relationship building is important.</a:t>
            </a:r>
          </a:p>
          <a:p>
            <a:pPr lvl="1"/>
            <a:r>
              <a:rPr lang="en-US" dirty="0" smtClean="0"/>
              <a:t>The technology group may learn things they do not know if a facility is run as a black box.  Be prepared to ask questions during the review</a:t>
            </a:r>
          </a:p>
          <a:p>
            <a:pPr lvl="1"/>
            <a:r>
              <a:rPr lang="en-US" dirty="0" smtClean="0"/>
              <a:t>Lastly, gaps will be found that can be addressed later </a:t>
            </a:r>
          </a:p>
          <a:p>
            <a:pPr lvl="2"/>
            <a:r>
              <a:rPr lang="en-US" dirty="0" smtClean="0"/>
              <a:t>The user may denote they are plugging all of their gear into a single 10/100 Hub that has one Ethernet connection to campus.  </a:t>
            </a:r>
          </a:p>
          <a:p>
            <a:pPr lvl="2"/>
            <a:r>
              <a:rPr lang="en-US" dirty="0" smtClean="0"/>
              <a:t>It may also be revealed that they are rather sophisticated in their operation and management, and are duplicating campus services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6999658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Collaborators</a:t>
            </a:r>
            <a:endParaRPr lang="en-US" sz="4000" dirty="0"/>
          </a:p>
        </p:txBody>
      </p:sp>
      <p:sp>
        <p:nvSpPr>
          <p:cNvPr id="3" name="Content Placeholder 2"/>
          <p:cNvSpPr>
            <a:spLocks noGrp="1"/>
          </p:cNvSpPr>
          <p:nvPr>
            <p:ph idx="1"/>
          </p:nvPr>
        </p:nvSpPr>
        <p:spPr>
          <a:xfrm>
            <a:off x="457199" y="1063228"/>
            <a:ext cx="4360333" cy="3492067"/>
          </a:xfrm>
        </p:spPr>
        <p:txBody>
          <a:bodyPr>
            <a:noAutofit/>
          </a:bodyPr>
          <a:lstStyle/>
          <a:p>
            <a:r>
              <a:rPr lang="en-US" b="1" i="1" dirty="0"/>
              <a:t>Purpose</a:t>
            </a:r>
            <a:r>
              <a:rPr lang="en-US" dirty="0"/>
              <a:t>: </a:t>
            </a:r>
            <a:r>
              <a:rPr lang="en-US" dirty="0" smtClean="0"/>
              <a:t>Identify (broadly) the people and institutions that a science group interacts with.  This could be push or pull in nature.  It will certainly span countries and continents.  </a:t>
            </a:r>
            <a:endParaRPr lang="en-US" dirty="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science-mathematics-mathematic-equations-experts-expertises-shrn3495_low.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1795" y="205979"/>
            <a:ext cx="3793337" cy="4144221"/>
          </a:xfrm>
          <a:prstGeom prst="rect">
            <a:avLst/>
          </a:prstGeom>
        </p:spPr>
      </p:pic>
    </p:spTree>
    <p:extLst>
      <p:ext uri="{BB962C8B-B14F-4D97-AF65-F5344CB8AC3E}">
        <p14:creationId xmlns:p14="http://schemas.microsoft.com/office/powerpoint/2010/main" val="6400453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Collaborators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smtClean="0"/>
              <a:t>Who </a:t>
            </a:r>
            <a:r>
              <a:rPr lang="en-US" b="1" i="1" dirty="0"/>
              <a:t>this Benefits</a:t>
            </a:r>
            <a:r>
              <a:rPr lang="en-US" dirty="0"/>
              <a:t>: </a:t>
            </a:r>
            <a:r>
              <a:rPr lang="en-US" dirty="0" smtClean="0"/>
              <a:t>This benefits technology and leadership primarily.  Technology can look at wide area patterns and better judge peering relationships that are, or need to be, established.  Leadership can </a:t>
            </a:r>
            <a:endParaRPr lang="en-US" dirty="0"/>
          </a:p>
          <a:p>
            <a:r>
              <a:rPr lang="en-US" b="1" i="1" dirty="0"/>
              <a:t>Comments</a:t>
            </a:r>
            <a:r>
              <a:rPr lang="en-US" dirty="0"/>
              <a:t>:</a:t>
            </a:r>
          </a:p>
          <a:p>
            <a:pPr lvl="1"/>
            <a:r>
              <a:rPr lang="en-US" dirty="0" smtClean="0"/>
              <a:t>The most common mistake in this section is not listing sporadic collaborations.  Its easy to list large things (e.g. a computational or experimental facility), its harder to remember if someone changes institutions or a new workflow exists that ships data somewhere else.</a:t>
            </a:r>
          </a:p>
          <a:p>
            <a:pPr lvl="1"/>
            <a:r>
              <a:rPr lang="en-US" dirty="0" smtClean="0"/>
              <a:t>Encourage people to be specific as they consider this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14</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3270929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Instruments &amp; Facilities</a:t>
            </a:r>
            <a:endParaRPr lang="en-US" sz="4000" dirty="0"/>
          </a:p>
        </p:txBody>
      </p:sp>
      <p:sp>
        <p:nvSpPr>
          <p:cNvPr id="3" name="Content Placeholder 2"/>
          <p:cNvSpPr>
            <a:spLocks noGrp="1"/>
          </p:cNvSpPr>
          <p:nvPr>
            <p:ph idx="1"/>
          </p:nvPr>
        </p:nvSpPr>
        <p:spPr>
          <a:xfrm>
            <a:off x="457200" y="856024"/>
            <a:ext cx="6011333" cy="3699272"/>
          </a:xfrm>
        </p:spPr>
        <p:txBody>
          <a:bodyPr>
            <a:noAutofit/>
          </a:bodyPr>
          <a:lstStyle/>
          <a:p>
            <a:r>
              <a:rPr lang="en-US" b="1" i="1" dirty="0"/>
              <a:t>Purpose</a:t>
            </a:r>
            <a:r>
              <a:rPr lang="en-US" dirty="0"/>
              <a:t>: </a:t>
            </a:r>
            <a:endParaRPr lang="en-US" dirty="0" smtClean="0"/>
          </a:p>
          <a:p>
            <a:pPr lvl="1"/>
            <a:r>
              <a:rPr lang="en-US" dirty="0" smtClean="0"/>
              <a:t>Give a specific view of both local and remote scientific instruments and facilities. </a:t>
            </a:r>
          </a:p>
          <a:p>
            <a:pPr lvl="1"/>
            <a:r>
              <a:rPr lang="en-US" dirty="0" smtClean="0"/>
              <a:t>Examples of instrument (some local, some not): Genomics Sequencer, Electron Microscope, Telescopes</a:t>
            </a:r>
          </a:p>
          <a:p>
            <a:pPr lvl="1"/>
            <a:r>
              <a:rPr lang="en-US" dirty="0" smtClean="0"/>
              <a:t>Examples of facilities:</a:t>
            </a:r>
          </a:p>
          <a:p>
            <a:pPr lvl="2"/>
            <a:r>
              <a:rPr lang="en-US" dirty="0" smtClean="0"/>
              <a:t>Light Source (many </a:t>
            </a:r>
            <a:r>
              <a:rPr lang="en-US" dirty="0" err="1" smtClean="0"/>
              <a:t>beamlines</a:t>
            </a:r>
            <a:r>
              <a:rPr lang="en-US" dirty="0" smtClean="0"/>
              <a:t>)</a:t>
            </a:r>
          </a:p>
          <a:p>
            <a:pPr lvl="2"/>
            <a:r>
              <a:rPr lang="en-US" dirty="0" smtClean="0"/>
              <a:t>XSEDE/DOE SC Center</a:t>
            </a:r>
          </a:p>
          <a:p>
            <a:pPr lvl="2"/>
            <a:r>
              <a:rPr lang="en-US" dirty="0" smtClean="0"/>
              <a:t>The LHC (Tier0 @ CERN, or any number of Tier1s, Tier2s, and Tier3s)</a:t>
            </a:r>
          </a:p>
          <a:p>
            <a:pPr lvl="2"/>
            <a:r>
              <a:rPr lang="en-US" dirty="0" smtClean="0"/>
              <a:t>ESGF (many distributed data nodes)</a:t>
            </a:r>
            <a:endParaRPr lang="en-US" dirty="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15</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304.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6590" y="728132"/>
            <a:ext cx="3093050" cy="3266017"/>
          </a:xfrm>
          <a:prstGeom prst="rect">
            <a:avLst/>
          </a:prstGeom>
        </p:spPr>
      </p:pic>
    </p:spTree>
    <p:extLst>
      <p:ext uri="{BB962C8B-B14F-4D97-AF65-F5344CB8AC3E}">
        <p14:creationId xmlns:p14="http://schemas.microsoft.com/office/powerpoint/2010/main" val="26637919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Instruments &amp; Facilities (cont.)</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endParaRPr lang="en-US" dirty="0" smtClean="0"/>
          </a:p>
          <a:p>
            <a:pPr lvl="1"/>
            <a:r>
              <a:rPr lang="en-US" dirty="0" smtClean="0"/>
              <a:t>In general, Instrument = thing that produces or consumes data.  Facility  = house for many instruments</a:t>
            </a:r>
          </a:p>
          <a:p>
            <a:pPr lvl="1"/>
            <a:r>
              <a:rPr lang="en-US" dirty="0" smtClean="0"/>
              <a:t>Its important to know the scale info in this section (Present, 2-5, 5+) to understand data growth.  </a:t>
            </a:r>
          </a:p>
          <a:p>
            <a:pPr lvl="1"/>
            <a:r>
              <a:rPr lang="en-US" dirty="0" smtClean="0"/>
              <a:t>In addition to knowing the things being used, its helpful to know how they are used</a:t>
            </a:r>
          </a:p>
          <a:p>
            <a:pPr lvl="2"/>
            <a:r>
              <a:rPr lang="en-US" dirty="0" smtClean="0"/>
              <a:t>How often per day/week/month/year</a:t>
            </a:r>
          </a:p>
          <a:p>
            <a:pPr lvl="2"/>
            <a:r>
              <a:rPr lang="en-US" dirty="0" smtClean="0"/>
              <a:t>By whom (visitors, locals)</a:t>
            </a:r>
          </a:p>
          <a:p>
            <a:pPr lvl="2"/>
            <a:r>
              <a:rPr lang="en-US" dirty="0" smtClean="0"/>
              <a:t>Where the data lives before, during, after</a:t>
            </a:r>
          </a:p>
          <a:p>
            <a:pPr lvl="2"/>
            <a:r>
              <a:rPr lang="en-US" dirty="0" smtClean="0"/>
              <a:t>What security risks exist to the machines and or data</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16</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5253230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Instruments &amp; Facilities (cont.)</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smtClean="0"/>
              <a:t>Who </a:t>
            </a:r>
            <a:r>
              <a:rPr lang="en-US" b="1" i="1" dirty="0"/>
              <a:t>this Benefits</a:t>
            </a:r>
            <a:r>
              <a:rPr lang="en-US" dirty="0"/>
              <a:t>: </a:t>
            </a:r>
            <a:r>
              <a:rPr lang="en-US" dirty="0" smtClean="0"/>
              <a:t>This is more useful for the tech people and leadership vs. the scientists (they may know enough about the instrumentation).  IT servers as a valuable record of a point in time however, in case things change in the future.  </a:t>
            </a:r>
            <a:endParaRPr lang="en-US" dirty="0"/>
          </a:p>
          <a:p>
            <a:r>
              <a:rPr lang="en-US" b="1" i="1" dirty="0"/>
              <a:t>Comments</a:t>
            </a:r>
            <a:r>
              <a:rPr lang="en-US" dirty="0"/>
              <a:t>:</a:t>
            </a:r>
          </a:p>
          <a:p>
            <a:pPr lvl="1"/>
            <a:r>
              <a:rPr lang="en-US" dirty="0" smtClean="0"/>
              <a:t>The most common error is being afraid to commit on the timescales.  Be liberal in estimates, e.g. plan like money is not an issue.  This helps understand potential for growth, even if it won’t be actual growth</a:t>
            </a:r>
          </a:p>
          <a:p>
            <a:pPr lvl="1"/>
            <a:r>
              <a:rPr lang="en-US" dirty="0" smtClean="0"/>
              <a:t>Any instrumentation is important, the thinks that make the science along with the things that process it (computation and storage)</a:t>
            </a:r>
          </a:p>
          <a:p>
            <a:pPr lvl="1"/>
            <a:endParaRPr lang="en-US" dirty="0"/>
          </a:p>
          <a:p>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17</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403483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Process of Science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p>
          <a:p>
            <a:pPr lvl="1"/>
            <a:r>
              <a:rPr lang="en-US" dirty="0" smtClean="0"/>
              <a:t>This section is designed to explain ‘a day in the life’ of the science group. It should be the most narrative of the sections, since it is tying together the instruments, the people, and the resources.  </a:t>
            </a:r>
          </a:p>
          <a:p>
            <a:pPr lvl="1"/>
            <a:r>
              <a:rPr lang="en-US" dirty="0" smtClean="0"/>
              <a:t>Example (genomics):</a:t>
            </a:r>
          </a:p>
          <a:p>
            <a:pPr lvl="2"/>
            <a:r>
              <a:rPr lang="en-US" sz="1600" dirty="0" smtClean="0"/>
              <a:t>Samples are mailed from many locations and stored in web lab</a:t>
            </a:r>
          </a:p>
          <a:p>
            <a:pPr lvl="2"/>
            <a:r>
              <a:rPr lang="en-US" sz="1600" dirty="0" smtClean="0"/>
              <a:t>Scientific personnel in protective gear unpack and prepare samples</a:t>
            </a:r>
          </a:p>
          <a:p>
            <a:pPr lvl="2"/>
            <a:r>
              <a:rPr lang="en-US" sz="1600" dirty="0" smtClean="0"/>
              <a:t>Genomics sequencer is started, and storage is connected (could be network, could be physical media like a DVD)</a:t>
            </a:r>
          </a:p>
          <a:p>
            <a:pPr lvl="2"/>
            <a:r>
              <a:rPr lang="en-US" sz="1600" dirty="0" smtClean="0"/>
              <a:t>Sample takes 4 hours to process, 40TB or raw data is collected during this time</a:t>
            </a:r>
          </a:p>
          <a:p>
            <a:pPr lvl="2"/>
            <a:r>
              <a:rPr lang="en-US" sz="1600" dirty="0" smtClean="0"/>
              <a:t>Sample is removed and discarded.  Data is transferred to local storage and queued to DTN for transmission to XSEDE</a:t>
            </a:r>
          </a:p>
          <a:p>
            <a:pPr lvl="2"/>
            <a:r>
              <a:rPr lang="en-US" sz="1600" dirty="0" smtClean="0"/>
              <a:t>Data is migrated before allocation.  Allocation time is used to analyze</a:t>
            </a:r>
          </a:p>
          <a:p>
            <a:pPr lvl="2"/>
            <a:r>
              <a:rPr lang="en-US" sz="1600" dirty="0" smtClean="0"/>
              <a:t>Analysis data is returned to local staff</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18</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835245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Process of Science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p>
          <a:p>
            <a:pPr lvl="1"/>
            <a:r>
              <a:rPr lang="en-US" dirty="0" smtClean="0"/>
              <a:t>In addition to the ‘human’ narrative, its helpful to know the machinery involved.  Encourage discussion about the hardware and software used (details can be given in future sections).</a:t>
            </a:r>
          </a:p>
          <a:p>
            <a:pPr lvl="1"/>
            <a:r>
              <a:rPr lang="en-US" dirty="0" smtClean="0"/>
              <a:t>A basic discussion of data sizes and migratory patterns will emerge in this, as well as during discussion. </a:t>
            </a:r>
          </a:p>
          <a:p>
            <a:pPr lvl="1"/>
            <a:r>
              <a:rPr lang="en-US" dirty="0" smtClean="0"/>
              <a:t>As in the other section, its </a:t>
            </a:r>
            <a:r>
              <a:rPr lang="en-US" dirty="0"/>
              <a:t>important to know the scale info in this section (Present, 2-5, 5+) to understand data growth.  </a:t>
            </a:r>
            <a:endParaRPr lang="en-US" dirty="0" smtClean="0"/>
          </a:p>
          <a:p>
            <a:pPr lvl="1"/>
            <a:r>
              <a:rPr lang="en-US" dirty="0" smtClean="0"/>
              <a:t>Discussion about areas of friction is also encouraged, e.g. the wall clock difference between gathering the data, and sending it offsite.  Or the impact that local clusters have vs. purchasing cloud computing services</a:t>
            </a:r>
          </a:p>
          <a:p>
            <a:pPr lvl="2"/>
            <a:endParaRPr lang="en-US" dirty="0"/>
          </a:p>
          <a:p>
            <a:pPr lvl="1"/>
            <a:endParaRPr lang="en-US" dirty="0" smtClean="0"/>
          </a:p>
          <a:p>
            <a:pPr lvl="1"/>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19</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2004747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Outline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b="1" i="1" dirty="0" smtClean="0">
                <a:solidFill>
                  <a:srgbClr val="FF6600"/>
                </a:solidFill>
              </a:rPr>
              <a:t>Overview of the Process</a:t>
            </a:r>
          </a:p>
          <a:p>
            <a:r>
              <a:rPr lang="en-US" sz="2400" dirty="0" smtClean="0"/>
              <a:t>Anatomy of the Case Study</a:t>
            </a:r>
          </a:p>
          <a:p>
            <a:pPr lvl="1"/>
            <a:r>
              <a:rPr lang="en-US" sz="2400" dirty="0" smtClean="0"/>
              <a:t>Narrative</a:t>
            </a:r>
          </a:p>
          <a:p>
            <a:pPr lvl="1"/>
            <a:r>
              <a:rPr lang="en-US" sz="2400" dirty="0" smtClean="0"/>
              <a:t>Data Estimation</a:t>
            </a:r>
          </a:p>
          <a:p>
            <a:r>
              <a:rPr lang="en-US" sz="2400" dirty="0" smtClean="0"/>
              <a:t>Walking Through Preparation</a:t>
            </a:r>
          </a:p>
          <a:p>
            <a:pPr marL="0" indent="0">
              <a:buNone/>
            </a:pPr>
            <a:endParaRPr lang="en-US" sz="18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6085007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Process of Science (cont.)</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smtClean="0"/>
              <a:t>Who </a:t>
            </a:r>
            <a:r>
              <a:rPr lang="en-US" b="1" i="1" dirty="0"/>
              <a:t>this Benefits</a:t>
            </a:r>
            <a:r>
              <a:rPr lang="en-US" dirty="0"/>
              <a:t>: </a:t>
            </a:r>
            <a:r>
              <a:rPr lang="en-US" dirty="0" smtClean="0"/>
              <a:t>The largest beneficiary in this section is the technical staff, who can suggest technology changes to better support the scientific process.  Leadership can also comment on potential tie ins to institutional and regional resources.  Other science users may comment on better ways to embark on the process.  </a:t>
            </a:r>
            <a:endParaRPr lang="en-US" dirty="0"/>
          </a:p>
          <a:p>
            <a:r>
              <a:rPr lang="en-US" b="1" i="1" dirty="0"/>
              <a:t>Comments</a:t>
            </a:r>
            <a:r>
              <a:rPr lang="en-US" dirty="0"/>
              <a:t>:</a:t>
            </a:r>
          </a:p>
          <a:p>
            <a:pPr lvl="1"/>
            <a:r>
              <a:rPr lang="en-US" dirty="0"/>
              <a:t>The most common error is being afraid to commit on the timescales.  Be liberal in estimates, e.g. plan like money is not an issue.  This helps understand potential for growth, even if it won’t be actual growth</a:t>
            </a:r>
          </a:p>
          <a:p>
            <a:pPr lvl="1"/>
            <a:r>
              <a:rPr lang="en-US" dirty="0" smtClean="0"/>
              <a:t>Sometimes critical details are left out because someone may not view them as interesting.  Encourage a full treatment, and discussion can narrow down things not important.  </a:t>
            </a:r>
            <a:endParaRPr lang="en-US" dirty="0"/>
          </a:p>
          <a:p>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20</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6038487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Remote Science Activities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endParaRPr lang="en-US" dirty="0" smtClean="0"/>
          </a:p>
          <a:p>
            <a:pPr lvl="1"/>
            <a:r>
              <a:rPr lang="en-US" dirty="0" smtClean="0"/>
              <a:t>This section is meant to gather more detail that was not captured in the instrumentation/facilities and collaborators sections.  </a:t>
            </a:r>
            <a:endParaRPr lang="en-US" dirty="0"/>
          </a:p>
          <a:p>
            <a:r>
              <a:rPr lang="en-US" b="1" i="1" dirty="0"/>
              <a:t>Who this Benefits</a:t>
            </a:r>
            <a:r>
              <a:rPr lang="en-US" dirty="0"/>
              <a:t>: </a:t>
            </a:r>
            <a:r>
              <a:rPr lang="en-US" dirty="0" smtClean="0"/>
              <a:t>This benefits leadership and technical staff, with some benefits to other participating science groups.  It may be the case that new use cases are derived upon hearing about the availability of remote facilities.  </a:t>
            </a:r>
            <a:endParaRPr lang="en-US" dirty="0"/>
          </a:p>
          <a:p>
            <a:r>
              <a:rPr lang="en-US" b="1" i="1" dirty="0"/>
              <a:t>Comments</a:t>
            </a:r>
            <a:r>
              <a:rPr lang="en-US" dirty="0"/>
              <a:t>:</a:t>
            </a:r>
          </a:p>
          <a:p>
            <a:pPr lvl="1"/>
            <a:r>
              <a:rPr lang="en-US" dirty="0" smtClean="0"/>
              <a:t>People may omit this if they feel its duplicating other sections info.  Its important to pull it out in some manner, and that can be done during the discussion phase if its not done during the initial </a:t>
            </a:r>
            <a:r>
              <a:rPr lang="en-US" dirty="0" err="1" smtClean="0"/>
              <a:t>writeup</a:t>
            </a:r>
            <a:r>
              <a:rPr lang="en-US" dirty="0" smtClean="0"/>
              <a:t>.  </a:t>
            </a:r>
            <a:endParaRPr lang="en-US" dirty="0"/>
          </a:p>
          <a:p>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21</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74321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Software Infrastructure</a:t>
            </a:r>
            <a:endParaRPr lang="en-US" sz="4000" dirty="0"/>
          </a:p>
        </p:txBody>
      </p:sp>
      <p:sp>
        <p:nvSpPr>
          <p:cNvPr id="3" name="Content Placeholder 2"/>
          <p:cNvSpPr>
            <a:spLocks noGrp="1"/>
          </p:cNvSpPr>
          <p:nvPr>
            <p:ph idx="1"/>
          </p:nvPr>
        </p:nvSpPr>
        <p:spPr>
          <a:xfrm>
            <a:off x="457200" y="1050757"/>
            <a:ext cx="4097867" cy="1853308"/>
          </a:xfrm>
        </p:spPr>
        <p:txBody>
          <a:bodyPr>
            <a:noAutofit/>
          </a:bodyPr>
          <a:lstStyle/>
          <a:p>
            <a:r>
              <a:rPr lang="en-US" b="1" i="1" dirty="0"/>
              <a:t>Purpose</a:t>
            </a:r>
            <a:r>
              <a:rPr lang="en-US" dirty="0"/>
              <a:t>: </a:t>
            </a:r>
          </a:p>
          <a:p>
            <a:pPr lvl="1"/>
            <a:r>
              <a:rPr lang="en-US" sz="1800" dirty="0" smtClean="0"/>
              <a:t>This section is meant to provide more detail to the actions described in the </a:t>
            </a:r>
            <a:r>
              <a:rPr lang="en-US" sz="1800" i="1" dirty="0" smtClean="0"/>
              <a:t>process of science</a:t>
            </a:r>
            <a:r>
              <a:rPr lang="en-US" sz="1800" dirty="0" smtClean="0"/>
              <a:t>, as well as specifics related to the </a:t>
            </a:r>
            <a:r>
              <a:rPr lang="en-US" sz="1800" i="1" dirty="0" smtClean="0"/>
              <a:t>instruments and facilities</a:t>
            </a:r>
            <a:r>
              <a:rPr lang="en-US" sz="1800" dirty="0" smtClean="0"/>
              <a:t>.  </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
        <p:nvSpPr>
          <p:cNvPr id="6" name="Content Placeholder 2"/>
          <p:cNvSpPr txBox="1">
            <a:spLocks/>
          </p:cNvSpPr>
          <p:nvPr/>
        </p:nvSpPr>
        <p:spPr>
          <a:xfrm>
            <a:off x="457200" y="2904065"/>
            <a:ext cx="8229600" cy="1845963"/>
          </a:xfrm>
          <a:prstGeom prst="rect">
            <a:avLst/>
          </a:prstGeom>
        </p:spPr>
        <p:txBody>
          <a:bodyPr vert="horz" lIns="91440" tIns="45720" rIns="91440" bIns="45720" rtlCol="0">
            <a:noAutofit/>
          </a:bodyPr>
          <a:lst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sz="1800" dirty="0" smtClean="0"/>
              <a:t>Everyone uses software on a daily basis.  It is important to understand use of:</a:t>
            </a:r>
          </a:p>
          <a:p>
            <a:pPr lvl="2"/>
            <a:r>
              <a:rPr lang="en-US" sz="1600" dirty="0" smtClean="0"/>
              <a:t>Productivity/Office software (cloud based, local installs)</a:t>
            </a:r>
          </a:p>
          <a:p>
            <a:pPr lvl="2"/>
            <a:r>
              <a:rPr lang="en-US" sz="1600" dirty="0" smtClean="0"/>
              <a:t>Communications (video or text chat)</a:t>
            </a:r>
          </a:p>
          <a:p>
            <a:pPr lvl="2"/>
            <a:r>
              <a:rPr lang="en-US" sz="1600" dirty="0" smtClean="0"/>
              <a:t>Remote control of instrumentation (VNC, NX)</a:t>
            </a:r>
          </a:p>
          <a:p>
            <a:pPr lvl="2"/>
            <a:r>
              <a:rPr lang="en-US" sz="1600" dirty="0" smtClean="0"/>
              <a:t>Data movement (</a:t>
            </a:r>
            <a:r>
              <a:rPr lang="en-US" sz="1600" dirty="0" err="1" smtClean="0"/>
              <a:t>GridFTP</a:t>
            </a:r>
            <a:r>
              <a:rPr lang="en-US" sz="1600" dirty="0" smtClean="0"/>
              <a:t>, </a:t>
            </a:r>
            <a:r>
              <a:rPr lang="en-US" sz="1600" dirty="0" err="1" smtClean="0"/>
              <a:t>Aspera</a:t>
            </a:r>
            <a:r>
              <a:rPr lang="en-US" sz="1600" dirty="0" smtClean="0"/>
              <a:t>, BBCP, SCP/RSYNC)</a:t>
            </a:r>
          </a:p>
          <a:p>
            <a:pPr lvl="2"/>
            <a:r>
              <a:rPr lang="en-US" sz="1600" dirty="0" smtClean="0"/>
              <a:t>Workflow managers (Tigris, Pegasus)</a:t>
            </a:r>
          </a:p>
          <a:p>
            <a:pPr lvl="2"/>
            <a:r>
              <a:rPr lang="en-US" sz="1600" dirty="0" smtClean="0"/>
              <a:t>HPC &amp; HTC managers (OSG, Condor, etc.)</a:t>
            </a:r>
          </a:p>
        </p:txBody>
      </p:sp>
      <p:pic>
        <p:nvPicPr>
          <p:cNvPr id="4" name="Picture 3" descr="education-teaching-software-computer_programmers-computer_skills-software_developers-maths-aban2363_low.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4999" y="0"/>
            <a:ext cx="3031067" cy="2993179"/>
          </a:xfrm>
          <a:prstGeom prst="rect">
            <a:avLst/>
          </a:prstGeom>
        </p:spPr>
      </p:pic>
    </p:spTree>
    <p:extLst>
      <p:ext uri="{BB962C8B-B14F-4D97-AF65-F5344CB8AC3E}">
        <p14:creationId xmlns:p14="http://schemas.microsoft.com/office/powerpoint/2010/main" val="352057236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Software Infrastructure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p>
          <a:p>
            <a:pPr lvl="1"/>
            <a:r>
              <a:rPr lang="en-US" sz="1800" dirty="0" smtClean="0"/>
              <a:t>From a network perspective, the data movement tools are most important, followed by how automated (e.g. workflow management) the process is.  If there is full workflow support, that implies higher capacity for data handling</a:t>
            </a:r>
          </a:p>
          <a:p>
            <a:pPr lvl="1"/>
            <a:r>
              <a:rPr lang="en-US" sz="1800" dirty="0" smtClean="0"/>
              <a:t>Identifying other services that can easily be outsourced is also of interest (e.g. if the users are using a free cloud storage service, but the school is paying for another)</a:t>
            </a:r>
          </a:p>
          <a:p>
            <a:pPr lvl="1"/>
            <a:r>
              <a:rPr lang="en-US" sz="1800" dirty="0" smtClean="0"/>
              <a:t>The goal is to list out the major items in minimal detail.  The discussion can be used to explain why things are the way they are (or how they can be improved)</a:t>
            </a:r>
          </a:p>
          <a:p>
            <a:pPr lvl="1"/>
            <a:r>
              <a:rPr lang="en-US" sz="1800" dirty="0"/>
              <a:t>Its important to know the scale info in this section (Present, 2-5, 5+) to understand data growth.  </a:t>
            </a:r>
          </a:p>
          <a:p>
            <a:pPr lvl="1"/>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3640641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Software Infrastructure (cont.)</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smtClean="0"/>
              <a:t>Who </a:t>
            </a:r>
            <a:r>
              <a:rPr lang="en-US" b="1" i="1" dirty="0"/>
              <a:t>this Benefits</a:t>
            </a:r>
            <a:r>
              <a:rPr lang="en-US" dirty="0"/>
              <a:t>: </a:t>
            </a:r>
            <a:r>
              <a:rPr lang="en-US" dirty="0" smtClean="0"/>
              <a:t>This will benefit the technology group the most, with some benefit toward leadership when it comes to planning purchases and services.  Other science users may have suggestions or comments on things that work well, or don’t.  </a:t>
            </a:r>
            <a:endParaRPr lang="en-US" dirty="0"/>
          </a:p>
          <a:p>
            <a:r>
              <a:rPr lang="en-US" b="1" i="1" dirty="0"/>
              <a:t>Comments</a:t>
            </a:r>
            <a:r>
              <a:rPr lang="en-US" dirty="0"/>
              <a:t>:</a:t>
            </a:r>
          </a:p>
          <a:p>
            <a:pPr lvl="1"/>
            <a:r>
              <a:rPr lang="en-US" dirty="0"/>
              <a:t>The most common error is being afraid to commit on the timescales.  Be liberal in estimates, e.g. plan like money is not an issue.  This helps understand potential for growth, even if it won’t be actual </a:t>
            </a:r>
            <a:r>
              <a:rPr lang="en-US" dirty="0" smtClean="0"/>
              <a:t>growth</a:t>
            </a:r>
          </a:p>
          <a:p>
            <a:pPr lvl="1"/>
            <a:r>
              <a:rPr lang="en-US" dirty="0" smtClean="0"/>
              <a:t>Most software is important, drive home this point with the science group.  Details can be removed from the final report, but are necessary to add in the initial pass</a:t>
            </a:r>
          </a:p>
          <a:p>
            <a:pPr lvl="1"/>
            <a:endParaRPr lang="en-US" dirty="0"/>
          </a:p>
          <a:p>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24</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2975187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Cloud Services</a:t>
            </a:r>
            <a:endParaRPr lang="en-US" sz="4000" dirty="0"/>
          </a:p>
        </p:txBody>
      </p:sp>
      <p:sp>
        <p:nvSpPr>
          <p:cNvPr id="3" name="Content Placeholder 2"/>
          <p:cNvSpPr>
            <a:spLocks noGrp="1"/>
          </p:cNvSpPr>
          <p:nvPr>
            <p:ph idx="1"/>
          </p:nvPr>
        </p:nvSpPr>
        <p:spPr>
          <a:xfrm>
            <a:off x="457199" y="856024"/>
            <a:ext cx="4639733" cy="3699272"/>
          </a:xfrm>
        </p:spPr>
        <p:txBody>
          <a:bodyPr>
            <a:noAutofit/>
          </a:bodyPr>
          <a:lstStyle/>
          <a:p>
            <a:r>
              <a:rPr lang="en-US" b="1" i="1" dirty="0"/>
              <a:t>Purpose</a:t>
            </a:r>
            <a:r>
              <a:rPr lang="en-US" dirty="0"/>
              <a:t>: </a:t>
            </a:r>
            <a:r>
              <a:rPr lang="en-US" dirty="0" smtClean="0"/>
              <a:t>This is a specific section that goes into details that may have been missed in other sections with regards to cloud.  This doesn’t have to be about just computing, it can be about storage or other services.  </a:t>
            </a:r>
            <a:endParaRPr lang="en-US" dirty="0"/>
          </a:p>
          <a:p>
            <a:r>
              <a:rPr lang="en-US" b="1" i="1" dirty="0"/>
              <a:t>Who this Benefits</a:t>
            </a:r>
            <a:r>
              <a:rPr lang="en-US" dirty="0"/>
              <a:t>: </a:t>
            </a:r>
            <a:r>
              <a:rPr lang="en-US" dirty="0" smtClean="0"/>
              <a:t>This will benefit leadership (to understand drivers and costs) and the technology group that has to worry about supporting the peering infrastructure.  Other science groups may comment on providers that work better than others.  </a:t>
            </a:r>
            <a:endParaRPr lang="en-US" dirty="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25</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die-cut-sticker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6500" y="732367"/>
            <a:ext cx="4127500" cy="3327400"/>
          </a:xfrm>
          <a:prstGeom prst="rect">
            <a:avLst/>
          </a:prstGeom>
        </p:spPr>
      </p:pic>
    </p:spTree>
    <p:extLst>
      <p:ext uri="{BB962C8B-B14F-4D97-AF65-F5344CB8AC3E}">
        <p14:creationId xmlns:p14="http://schemas.microsoft.com/office/powerpoint/2010/main" val="35749999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Cloud Services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smtClean="0"/>
              <a:t>Comments</a:t>
            </a:r>
            <a:r>
              <a:rPr lang="en-US" dirty="0"/>
              <a:t>:</a:t>
            </a:r>
          </a:p>
          <a:p>
            <a:pPr lvl="1"/>
            <a:r>
              <a:rPr lang="en-US" dirty="0" smtClean="0"/>
              <a:t>Cloud is an important evolution in science, and many will turn to it due to the ease and cost vs. using their own infrastructure.  In some cases it is cheaper (e.g. the resource is needed only one time per month vs. powering a cluster every day)</a:t>
            </a:r>
          </a:p>
          <a:p>
            <a:pPr lvl="1"/>
            <a:r>
              <a:rPr lang="en-US" dirty="0" smtClean="0"/>
              <a:t>Many times its used due to friction in using local, regional, or national resources.  For example, one must apply to use XSEDE or DOE resources, or the local staff may not know how to use something ‘free’ like OSG computing</a:t>
            </a:r>
          </a:p>
          <a:p>
            <a:pPr lvl="1"/>
            <a:r>
              <a:rPr lang="en-US" dirty="0" smtClean="0"/>
              <a:t>Use this section as a way to learn what people are doing, and as a way to start discussions about alternatives (if there are any).  </a:t>
            </a:r>
            <a:endParaRPr lang="en-US" dirty="0"/>
          </a:p>
          <a:p>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26</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8173835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Outstanding Issues </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r>
              <a:rPr lang="en-US" dirty="0" smtClean="0"/>
              <a:t>Catch-all section to denote areas of success or failure.  Also list out things that are not covered in other areas.  </a:t>
            </a:r>
            <a:endParaRPr lang="en-US" dirty="0"/>
          </a:p>
          <a:p>
            <a:r>
              <a:rPr lang="en-US" b="1" i="1" dirty="0"/>
              <a:t>Who this Benefits</a:t>
            </a:r>
            <a:r>
              <a:rPr lang="en-US" dirty="0"/>
              <a:t>: </a:t>
            </a:r>
            <a:r>
              <a:rPr lang="en-US" dirty="0" smtClean="0"/>
              <a:t>All stakeholders</a:t>
            </a:r>
            <a:endParaRPr lang="en-US" dirty="0"/>
          </a:p>
          <a:p>
            <a:r>
              <a:rPr lang="en-US" b="1" i="1" dirty="0"/>
              <a:t>Comments</a:t>
            </a:r>
            <a:r>
              <a:rPr lang="en-US" dirty="0"/>
              <a:t>:</a:t>
            </a:r>
          </a:p>
          <a:p>
            <a:pPr lvl="1"/>
            <a:r>
              <a:rPr lang="en-US" dirty="0" smtClean="0"/>
              <a:t>Encourage people to write ‘problems’ in this section, e.g. ‘slowness’ in data transfer, or ‘hard to use’ computing infrastructure are common examples.  </a:t>
            </a:r>
          </a:p>
          <a:p>
            <a:pPr lvl="1"/>
            <a:r>
              <a:rPr lang="en-US" dirty="0" smtClean="0"/>
              <a:t>During the discussion, make sure to encourage free thought and commentary. </a:t>
            </a:r>
            <a:endParaRPr lang="en-US" dirty="0"/>
          </a:p>
          <a:p>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27</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6774613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Data </a:t>
            </a:r>
            <a:r>
              <a:rPr lang="en-US" sz="4000" dirty="0" smtClean="0"/>
              <a:t>Estimation</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The other template is meant to summarize the narrative from the first part.  </a:t>
            </a:r>
          </a:p>
          <a:p>
            <a:r>
              <a:rPr lang="en-US" sz="2400" dirty="0" smtClean="0"/>
              <a:t>This will take the highlights, and give estimates on hard numbers.  E.g.</a:t>
            </a:r>
          </a:p>
          <a:p>
            <a:pPr lvl="1"/>
            <a:r>
              <a:rPr lang="en-US" sz="2400" dirty="0" smtClean="0"/>
              <a:t>Length of time desired to move data locally from instrument to machinery</a:t>
            </a:r>
          </a:p>
          <a:p>
            <a:pPr lvl="1"/>
            <a:r>
              <a:rPr lang="en-US" sz="2400" dirty="0" smtClean="0"/>
              <a:t>Deadlines for moving data to/from remote locations</a:t>
            </a:r>
          </a:p>
          <a:p>
            <a:pPr lvl="1"/>
            <a:r>
              <a:rPr lang="en-US" sz="2400" dirty="0" smtClean="0"/>
              <a:t>Data set sizes for a given action in the workflow</a:t>
            </a:r>
          </a:p>
          <a:p>
            <a:r>
              <a:rPr lang="en-US" sz="2400" dirty="0" smtClean="0"/>
              <a:t>As in the first part, collaboration is a good idea</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28</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75710419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Outline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Overview of the Process</a:t>
            </a:r>
          </a:p>
          <a:p>
            <a:r>
              <a:rPr lang="en-US" sz="2400" b="1" i="1" dirty="0" smtClean="0">
                <a:solidFill>
                  <a:srgbClr val="FF6600"/>
                </a:solidFill>
              </a:rPr>
              <a:t>Anatomy of the Case Study</a:t>
            </a:r>
          </a:p>
          <a:p>
            <a:pPr lvl="1"/>
            <a:r>
              <a:rPr lang="en-US" sz="2400" dirty="0" smtClean="0"/>
              <a:t>Narrative</a:t>
            </a:r>
          </a:p>
          <a:p>
            <a:pPr lvl="1"/>
            <a:r>
              <a:rPr lang="en-US" sz="2400" b="1" i="1" dirty="0" smtClean="0">
                <a:solidFill>
                  <a:srgbClr val="FF6600"/>
                </a:solidFill>
              </a:rPr>
              <a:t>Data Estimation</a:t>
            </a:r>
          </a:p>
          <a:p>
            <a:r>
              <a:rPr lang="en-US" sz="2400" dirty="0" smtClean="0"/>
              <a:t>Walking Through Preparation</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29</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5116631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Overview of the Process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The case study is designed to provide a narrative of the science from the point of view of the scientist</a:t>
            </a:r>
          </a:p>
          <a:p>
            <a:r>
              <a:rPr lang="en-US" sz="2400" dirty="0" smtClean="0"/>
              <a:t>There are supporting sections that can be tag-teamed:</a:t>
            </a:r>
          </a:p>
          <a:p>
            <a:pPr lvl="1"/>
            <a:r>
              <a:rPr lang="en-US" sz="1800" dirty="0" smtClean="0"/>
              <a:t>Networking capabilities for a facility or campus</a:t>
            </a:r>
          </a:p>
          <a:p>
            <a:pPr lvl="1"/>
            <a:r>
              <a:rPr lang="en-US" sz="1800" dirty="0" smtClean="0"/>
              <a:t>Computational and storage resources</a:t>
            </a:r>
          </a:p>
          <a:p>
            <a:pPr lvl="1"/>
            <a:r>
              <a:rPr lang="en-US" sz="1800" dirty="0" smtClean="0"/>
              <a:t>Software used for the process of science, or the role of support</a:t>
            </a:r>
          </a:p>
          <a:p>
            <a:r>
              <a:rPr lang="en-US" sz="2400" dirty="0" smtClean="0"/>
              <a:t>The end goal is to produce a document that represents the overall purpose and technology interplay for a given scientific project</a:t>
            </a:r>
          </a:p>
          <a:p>
            <a:pPr marL="0" indent="0">
              <a:buNone/>
            </a:pPr>
            <a:endParaRPr lang="en-US" sz="18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9256024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Data Estimation (Section Overview)</a:t>
            </a:r>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Key Science Drivers</a:t>
            </a:r>
          </a:p>
          <a:p>
            <a:pPr lvl="1"/>
            <a:r>
              <a:rPr lang="en-US" sz="2400" dirty="0" smtClean="0"/>
              <a:t>Instruments, Software, and Facilities</a:t>
            </a:r>
          </a:p>
          <a:p>
            <a:pPr lvl="1"/>
            <a:r>
              <a:rPr lang="en-US" sz="2400" dirty="0" smtClean="0"/>
              <a:t>Process of Science</a:t>
            </a:r>
          </a:p>
          <a:p>
            <a:pPr lvl="1"/>
            <a:r>
              <a:rPr lang="en-US" sz="2400" dirty="0" smtClean="0"/>
              <a:t>Data Set Size</a:t>
            </a:r>
          </a:p>
          <a:p>
            <a:r>
              <a:rPr lang="en-US" sz="2400" dirty="0" smtClean="0"/>
              <a:t>Network Needs</a:t>
            </a:r>
          </a:p>
          <a:p>
            <a:pPr lvl="1"/>
            <a:r>
              <a:rPr lang="en-US" sz="2400" dirty="0" smtClean="0"/>
              <a:t>LAN Transfer Time</a:t>
            </a:r>
          </a:p>
          <a:p>
            <a:pPr lvl="1"/>
            <a:r>
              <a:rPr lang="en-US" sz="2400" dirty="0" smtClean="0"/>
              <a:t>WAN Transfer Time</a:t>
            </a:r>
          </a:p>
          <a:p>
            <a:r>
              <a:rPr lang="en-US" sz="2400" dirty="0" smtClean="0"/>
              <a:t>Time Scales</a:t>
            </a:r>
            <a:r>
              <a:rPr lang="en-US" sz="2400" dirty="0"/>
              <a:t> </a:t>
            </a:r>
            <a:r>
              <a:rPr lang="en-US" sz="2400" dirty="0" smtClean="0"/>
              <a:t>(Present, 2-5 Years, 5+ Years)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30</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5db69b90e475c82a897055b1c4b989b3.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49240" y="927762"/>
            <a:ext cx="3200400" cy="3173278"/>
          </a:xfrm>
          <a:prstGeom prst="rect">
            <a:avLst/>
          </a:prstGeom>
        </p:spPr>
      </p:pic>
    </p:spTree>
    <p:extLst>
      <p:ext uri="{BB962C8B-B14F-4D97-AF65-F5344CB8AC3E}">
        <p14:creationId xmlns:p14="http://schemas.microsoft.com/office/powerpoint/2010/main" val="262314586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Instruments, Software, Facilities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r>
              <a:rPr lang="en-US" dirty="0" smtClean="0"/>
              <a:t>Summarize the major outcomes from the other narrative. </a:t>
            </a:r>
          </a:p>
          <a:p>
            <a:pPr lvl="1"/>
            <a:r>
              <a:rPr lang="en-US" dirty="0" smtClean="0"/>
              <a:t>Ex: The make/model/age of a microscope being used.</a:t>
            </a:r>
          </a:p>
          <a:p>
            <a:pPr lvl="1"/>
            <a:r>
              <a:rPr lang="en-US" dirty="0" smtClean="0"/>
              <a:t>Ex2: The workflow software, or if none, the way that that instrumentation is used.</a:t>
            </a:r>
          </a:p>
          <a:p>
            <a:pPr lvl="1"/>
            <a:r>
              <a:rPr lang="en-US" dirty="0" smtClean="0"/>
              <a:t>Ex3: The external HPC/HTC facilities commonly used, or if its all done locally</a:t>
            </a:r>
            <a:endParaRPr lang="en-US" dirty="0"/>
          </a:p>
          <a:p>
            <a:r>
              <a:rPr lang="en-US" b="1" i="1" dirty="0" smtClean="0"/>
              <a:t>Comments</a:t>
            </a:r>
            <a:r>
              <a:rPr lang="en-US" dirty="0" smtClean="0"/>
              <a:t>: </a:t>
            </a:r>
          </a:p>
          <a:p>
            <a:pPr lvl="1"/>
            <a:r>
              <a:rPr lang="en-US" dirty="0" smtClean="0"/>
              <a:t>There is rarely ‘new’ information in this section, its merely a way to denote the things from the narrative for a summary.  </a:t>
            </a:r>
          </a:p>
          <a:p>
            <a:pPr lvl="1"/>
            <a:r>
              <a:rPr lang="en-US" dirty="0" smtClean="0"/>
              <a:t>Be sure to list things in the appropriate time horizon entry.  </a:t>
            </a:r>
            <a:endParaRPr lang="en-US" dirty="0"/>
          </a:p>
          <a:p>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31</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37917223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Process of Science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Summarize the major outcomes from the other narrative. </a:t>
            </a:r>
          </a:p>
          <a:p>
            <a:pPr lvl="1"/>
            <a:r>
              <a:rPr lang="en-US" dirty="0" smtClean="0"/>
              <a:t>Don’t go into great deal, but describe how the science is done.  Ideally this will build upon the previous column (the instrumentation, software, facilities) and lead into the next column on data.  </a:t>
            </a:r>
          </a:p>
          <a:p>
            <a:pPr lvl="1"/>
            <a:r>
              <a:rPr lang="en-US" dirty="0" smtClean="0"/>
              <a:t>In particular, there should be care taken to describe the number of times its done, etc.</a:t>
            </a:r>
            <a:endParaRPr lang="en-US" dirty="0"/>
          </a:p>
          <a:p>
            <a:r>
              <a:rPr lang="en-US" b="1" i="1" dirty="0" smtClean="0"/>
              <a:t>Comments</a:t>
            </a:r>
            <a:r>
              <a:rPr lang="en-US" dirty="0"/>
              <a:t>: </a:t>
            </a:r>
            <a:endParaRPr lang="en-US" dirty="0" smtClean="0"/>
          </a:p>
          <a:p>
            <a:pPr lvl="1"/>
            <a:r>
              <a:rPr lang="en-US" dirty="0"/>
              <a:t>There is rarely ‘new’ information in this section, its merely a way to denote the things from the narrative for a summary.  </a:t>
            </a:r>
          </a:p>
          <a:p>
            <a:pPr lvl="1"/>
            <a:r>
              <a:rPr lang="en-US" dirty="0"/>
              <a:t>Be sure to list things in the appropriate time horizon entry.  </a:t>
            </a:r>
          </a:p>
          <a:p>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40302739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Data Set Size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r>
              <a:rPr lang="en-US" dirty="0" smtClean="0"/>
              <a:t>Start putting numbers on the process of science, as performed on the instrumentation/facilities/software.  </a:t>
            </a:r>
          </a:p>
          <a:p>
            <a:pPr lvl="1"/>
            <a:r>
              <a:rPr lang="en-US" dirty="0" smtClean="0"/>
              <a:t>This may be the first time that someone is asked to do this (they could have used abstract terms in the other narrative). </a:t>
            </a:r>
            <a:endParaRPr lang="en-US" dirty="0"/>
          </a:p>
          <a:p>
            <a:r>
              <a:rPr lang="en-US" b="1" i="1" dirty="0" smtClean="0"/>
              <a:t>Comments</a:t>
            </a:r>
            <a:r>
              <a:rPr lang="en-US" dirty="0"/>
              <a:t>: </a:t>
            </a:r>
            <a:endParaRPr lang="en-US" dirty="0" smtClean="0"/>
          </a:p>
          <a:p>
            <a:pPr lvl="1"/>
            <a:r>
              <a:rPr lang="en-US" dirty="0" smtClean="0"/>
              <a:t>There are no wrong answers, and it’s better to be liberal with estimates. </a:t>
            </a:r>
          </a:p>
          <a:p>
            <a:pPr lvl="1"/>
            <a:r>
              <a:rPr lang="en-US" dirty="0" smtClean="0"/>
              <a:t>Rounding is appropriate, and try to list orders of magnitude (e.g. TB, PB).  </a:t>
            </a:r>
          </a:p>
          <a:p>
            <a:pPr lvl="1"/>
            <a:r>
              <a:rPr lang="en-US" dirty="0"/>
              <a:t>Be sure to list things in the appropriate time horizon entry.  </a:t>
            </a:r>
            <a:r>
              <a:rPr lang="en-US" dirty="0" smtClean="0"/>
              <a:t> </a:t>
            </a:r>
            <a:endParaRPr lang="en-US" dirty="0"/>
          </a:p>
          <a:p>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94594424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LAN Requirements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r>
              <a:rPr lang="en-US" dirty="0" smtClean="0"/>
              <a:t>The goal here is to describe the local environmental needs for networking.</a:t>
            </a:r>
          </a:p>
          <a:p>
            <a:pPr lvl="1"/>
            <a:r>
              <a:rPr lang="en-US" dirty="0" smtClean="0"/>
              <a:t>This should match the sizes described in ‘data set size’, and meet the needs between the localized components of science. </a:t>
            </a:r>
          </a:p>
          <a:p>
            <a:pPr lvl="1"/>
            <a:r>
              <a:rPr lang="en-US" dirty="0" smtClean="0"/>
              <a:t>For the most part, the goal is to set user expectations against technical reality.  E.g. it should be feasible to move 1TB in 20 minutes on 10Gbps gear, or 3hrs on 1Gbps gear.  </a:t>
            </a:r>
            <a:r>
              <a:rPr lang="en-US" dirty="0"/>
              <a:t>See also: </a:t>
            </a:r>
            <a:r>
              <a:rPr lang="en-US" dirty="0">
                <a:hlinkClick r:id="rId3"/>
              </a:rPr>
              <a:t>https://fasterdata.es.net/home/requirements-and-</a:t>
            </a:r>
            <a:r>
              <a:rPr lang="en-US" dirty="0" smtClean="0">
                <a:hlinkClick r:id="rId3"/>
              </a:rPr>
              <a:t>expectations</a:t>
            </a:r>
            <a:r>
              <a:rPr lang="en-US" dirty="0" smtClean="0"/>
              <a:t> </a:t>
            </a:r>
            <a:endParaRPr lang="en-US" dirty="0"/>
          </a:p>
          <a:p>
            <a:r>
              <a:rPr lang="en-US" b="1" i="1" dirty="0" smtClean="0"/>
              <a:t>Comments</a:t>
            </a:r>
            <a:r>
              <a:rPr lang="en-US" dirty="0"/>
              <a:t>: </a:t>
            </a:r>
            <a:endParaRPr lang="en-US" dirty="0" smtClean="0"/>
          </a:p>
          <a:p>
            <a:pPr lvl="1"/>
            <a:r>
              <a:rPr lang="en-US" dirty="0" smtClean="0"/>
              <a:t>This section should be worked on between Science and Technology, and can always be altered.  </a:t>
            </a:r>
          </a:p>
          <a:p>
            <a:pPr lvl="1"/>
            <a:r>
              <a:rPr lang="en-US" dirty="0" smtClean="0"/>
              <a:t>Be </a:t>
            </a:r>
            <a:r>
              <a:rPr lang="en-US" dirty="0"/>
              <a:t>sure to list things in the appropriate time horizon entry.  </a:t>
            </a:r>
          </a:p>
          <a:p>
            <a:pPr marL="230188" lvl="1" indent="0">
              <a:buNone/>
            </a:pPr>
            <a:endParaRPr lang="en-US" sz="2400" dirty="0"/>
          </a:p>
          <a:p>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34</a:t>
            </a:fld>
            <a:r>
              <a:rPr lang="en-US" sz="800" dirty="0">
                <a:solidFill>
                  <a:prstClr val="black"/>
                </a:solidFill>
                <a:latin typeface="Arial"/>
              </a:rPr>
              <a:t> – ESnet Science Engagement (</a:t>
            </a:r>
            <a:r>
              <a:rPr lang="en-US" sz="800" dirty="0">
                <a:solidFill>
                  <a:prstClr val="black"/>
                </a:solidFill>
                <a:latin typeface="Arial"/>
                <a:hlinkClick r:id="rId4"/>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7953753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WAN Requirements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a:t>Purpose</a:t>
            </a:r>
            <a:r>
              <a:rPr lang="en-US" dirty="0"/>
              <a:t>: </a:t>
            </a:r>
            <a:r>
              <a:rPr lang="en-US" dirty="0" smtClean="0"/>
              <a:t>The goal here is to describe the remote environmental needs for networking.</a:t>
            </a:r>
          </a:p>
          <a:p>
            <a:pPr lvl="1"/>
            <a:r>
              <a:rPr lang="en-US" dirty="0" smtClean="0"/>
              <a:t>This should match the sizes described in ‘data set size’, and meet the needs between the remote components of science. </a:t>
            </a:r>
          </a:p>
          <a:p>
            <a:pPr lvl="1"/>
            <a:r>
              <a:rPr lang="en-US" dirty="0" smtClean="0"/>
              <a:t>This will only apply to things that have to come/go from the local environment.  </a:t>
            </a:r>
          </a:p>
          <a:p>
            <a:pPr lvl="1"/>
            <a:r>
              <a:rPr lang="en-US" dirty="0" smtClean="0"/>
              <a:t>See </a:t>
            </a:r>
            <a:r>
              <a:rPr lang="en-US" dirty="0"/>
              <a:t>also: </a:t>
            </a:r>
            <a:r>
              <a:rPr lang="en-US" dirty="0">
                <a:hlinkClick r:id="rId3"/>
              </a:rPr>
              <a:t>https://fasterdata.es.net/home/requirements-and-</a:t>
            </a:r>
            <a:r>
              <a:rPr lang="en-US" dirty="0" smtClean="0">
                <a:hlinkClick r:id="rId3"/>
              </a:rPr>
              <a:t>expectations</a:t>
            </a:r>
            <a:r>
              <a:rPr lang="en-US" dirty="0" smtClean="0"/>
              <a:t> </a:t>
            </a:r>
            <a:endParaRPr lang="en-US" dirty="0"/>
          </a:p>
          <a:p>
            <a:r>
              <a:rPr lang="en-US" b="1" i="1" dirty="0" smtClean="0"/>
              <a:t>Comments</a:t>
            </a:r>
            <a:r>
              <a:rPr lang="en-US" dirty="0"/>
              <a:t>: </a:t>
            </a:r>
            <a:endParaRPr lang="en-US" dirty="0" smtClean="0"/>
          </a:p>
          <a:p>
            <a:pPr lvl="1"/>
            <a:r>
              <a:rPr lang="en-US" dirty="0" smtClean="0"/>
              <a:t>This section should be worked on between Science and Technology, and can always be altered.  </a:t>
            </a:r>
          </a:p>
          <a:p>
            <a:pPr lvl="1"/>
            <a:r>
              <a:rPr lang="en-US" dirty="0" smtClean="0"/>
              <a:t>Be </a:t>
            </a:r>
            <a:r>
              <a:rPr lang="en-US" dirty="0"/>
              <a:t>sure to list things in the appropriate time horizon entry.  </a:t>
            </a:r>
          </a:p>
          <a:p>
            <a:pPr marL="230188" lvl="1" indent="0">
              <a:buNone/>
            </a:pPr>
            <a:endParaRPr lang="en-US" sz="2400" dirty="0"/>
          </a:p>
          <a:p>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35</a:t>
            </a:fld>
            <a:r>
              <a:rPr lang="en-US" sz="800" dirty="0">
                <a:solidFill>
                  <a:prstClr val="black"/>
                </a:solidFill>
                <a:latin typeface="Arial"/>
              </a:rPr>
              <a:t> – ESnet Science Engagement (</a:t>
            </a:r>
            <a:r>
              <a:rPr lang="en-US" sz="800" dirty="0">
                <a:solidFill>
                  <a:prstClr val="black"/>
                </a:solidFill>
                <a:latin typeface="Arial"/>
                <a:hlinkClick r:id="rId4"/>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6708288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 Note on Time Scales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The time scales chosen are:</a:t>
            </a:r>
          </a:p>
          <a:p>
            <a:pPr lvl="1"/>
            <a:r>
              <a:rPr lang="en-US" sz="2400" dirty="0" smtClean="0"/>
              <a:t>‘Present’: This represents what is capable today, and with current levels of budget (e.g. if there is an immediate plan to upgrade)</a:t>
            </a:r>
          </a:p>
          <a:p>
            <a:pPr lvl="1"/>
            <a:r>
              <a:rPr lang="en-US" sz="2400" dirty="0" smtClean="0"/>
              <a:t>‘2-5 Years’: This is typically what would happen when more funding is received (and funding can take years to materialize).  </a:t>
            </a:r>
          </a:p>
          <a:p>
            <a:pPr lvl="1"/>
            <a:r>
              <a:rPr lang="en-US" sz="2400" dirty="0" smtClean="0"/>
              <a:t>‘5+ Years’: This is typically wishful thinking based on advancements in industry and beyond the 2 funding cycles.  </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36</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98996451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Outline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Overview of the Process</a:t>
            </a:r>
          </a:p>
          <a:p>
            <a:r>
              <a:rPr lang="en-US" sz="2400" dirty="0" smtClean="0"/>
              <a:t>Anatomy of the Case Study</a:t>
            </a:r>
          </a:p>
          <a:p>
            <a:pPr lvl="1"/>
            <a:r>
              <a:rPr lang="en-US" sz="2400" dirty="0" smtClean="0"/>
              <a:t>Narrative</a:t>
            </a:r>
          </a:p>
          <a:p>
            <a:pPr lvl="1"/>
            <a:r>
              <a:rPr lang="en-US" sz="2400" dirty="0" smtClean="0"/>
              <a:t>Data Estimation</a:t>
            </a:r>
          </a:p>
          <a:p>
            <a:r>
              <a:rPr lang="en-US" sz="2400" b="1" i="1" dirty="0" smtClean="0">
                <a:solidFill>
                  <a:srgbClr val="FF6600"/>
                </a:solidFill>
              </a:rPr>
              <a:t>Walking Through Preparation</a:t>
            </a:r>
          </a:p>
          <a:p>
            <a:pPr marL="0" indent="0">
              <a:buNone/>
            </a:pPr>
            <a:endParaRPr lang="en-US" sz="18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37</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95914461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Preparation</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Live Demo!</a:t>
            </a:r>
          </a:p>
          <a:p>
            <a:endParaRPr lang="en-US" sz="2400" dirty="0"/>
          </a:p>
          <a:p>
            <a:r>
              <a:rPr lang="en-US" sz="2400" dirty="0" smtClean="0"/>
              <a:t>Cheat Sheet:</a:t>
            </a:r>
          </a:p>
          <a:p>
            <a:pPr lvl="1"/>
            <a:r>
              <a:rPr lang="en-US" sz="2400" dirty="0" smtClean="0"/>
              <a:t>Walk through each section of the narrative.  Describe possible answers</a:t>
            </a:r>
          </a:p>
          <a:p>
            <a:pPr lvl="1"/>
            <a:r>
              <a:rPr lang="en-US" sz="2400" dirty="0" smtClean="0"/>
              <a:t>Walk through each section of the data summary.  Describe possible answers using the narrative as a starting point.  </a:t>
            </a:r>
          </a:p>
          <a:p>
            <a:pPr marL="0" indent="0">
              <a:buNone/>
            </a:pPr>
            <a:endParaRPr lang="en-US" sz="18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38</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78988229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9880"/>
            <a:ext cx="7762875" cy="1562100"/>
          </a:xfrm>
        </p:spPr>
        <p:txBody>
          <a:bodyPr/>
          <a:lstStyle/>
          <a:p>
            <a:r>
              <a:rPr lang="en-US" sz="3600" dirty="0" smtClean="0"/>
              <a:t>Gathering Requirements Using Case Studies </a:t>
            </a:r>
            <a:endParaRPr lang="en-US" sz="3600" dirty="0"/>
          </a:p>
        </p:txBody>
      </p:sp>
      <p:sp>
        <p:nvSpPr>
          <p:cNvPr id="3" name="Subtitle 2"/>
          <p:cNvSpPr>
            <a:spLocks noGrp="1"/>
          </p:cNvSpPr>
          <p:nvPr>
            <p:ph type="subTitle" idx="1"/>
          </p:nvPr>
        </p:nvSpPr>
        <p:spPr>
          <a:xfrm>
            <a:off x="914400" y="2978151"/>
            <a:ext cx="3912903" cy="993775"/>
          </a:xfrm>
        </p:spPr>
        <p:txBody>
          <a:bodyPr>
            <a:noAutofit/>
          </a:bodyPr>
          <a:lstStyle/>
          <a:p>
            <a:pPr>
              <a:spcBef>
                <a:spcPts val="300"/>
              </a:spcBef>
              <a:spcAft>
                <a:spcPts val="300"/>
              </a:spcAft>
            </a:pPr>
            <a:r>
              <a:rPr lang="en-US" sz="1800" dirty="0" smtClean="0"/>
              <a:t>Energy Sciences Network (ESnet)</a:t>
            </a:r>
          </a:p>
          <a:p>
            <a:pPr>
              <a:spcBef>
                <a:spcPts val="300"/>
              </a:spcBef>
              <a:spcAft>
                <a:spcPts val="300"/>
              </a:spcAft>
            </a:pPr>
            <a:r>
              <a:rPr lang="en-US" sz="1800" dirty="0" smtClean="0"/>
              <a:t>Lawrence Berkeley National Laboratory</a:t>
            </a:r>
          </a:p>
        </p:txBody>
      </p:sp>
      <p:sp>
        <p:nvSpPr>
          <p:cNvPr id="6" name="Text Placeholder 5"/>
          <p:cNvSpPr>
            <a:spLocks noGrp="1"/>
          </p:cNvSpPr>
          <p:nvPr>
            <p:ph type="body" sz="quarter" idx="13"/>
          </p:nvPr>
        </p:nvSpPr>
        <p:spPr>
          <a:xfrm>
            <a:off x="4927600" y="2977753"/>
            <a:ext cx="4216400" cy="994172"/>
          </a:xfrm>
        </p:spPr>
        <p:txBody>
          <a:bodyPr/>
          <a:lstStyle/>
          <a:p>
            <a:r>
              <a:rPr lang="en-US" dirty="0" smtClean="0"/>
              <a:t>Jason Zurawski – </a:t>
            </a:r>
            <a:r>
              <a:rPr lang="en-US" dirty="0" smtClean="0">
                <a:hlinkClick r:id="rId2"/>
              </a:rPr>
              <a:t>zurawski@es.net</a:t>
            </a:r>
            <a:r>
              <a:rPr lang="en-US" dirty="0" smtClean="0"/>
              <a:t> </a:t>
            </a:r>
          </a:p>
          <a:p>
            <a:r>
              <a:rPr lang="en-US" dirty="0" smtClean="0"/>
              <a:t>Kate Petersen – </a:t>
            </a:r>
            <a:r>
              <a:rPr lang="en-US" dirty="0" smtClean="0">
                <a:hlinkClick r:id="rId3"/>
              </a:rPr>
              <a:t>kate@es.net</a:t>
            </a:r>
            <a:r>
              <a:rPr lang="en-US" dirty="0" smtClean="0"/>
              <a:t>  </a:t>
            </a:r>
          </a:p>
          <a:p>
            <a:r>
              <a:rPr lang="en-US" dirty="0"/>
              <a:t>RMACC Symposium and RMCMOA Workshop</a:t>
            </a:r>
          </a:p>
          <a:p>
            <a:r>
              <a:rPr lang="en-US"/>
              <a:t>August 11</a:t>
            </a:r>
            <a:r>
              <a:rPr lang="en-US" baseline="30000"/>
              <a:t>th</a:t>
            </a:r>
            <a:r>
              <a:rPr lang="en-US"/>
              <a:t> 2016</a:t>
            </a:r>
            <a:endParaRPr lang="en-US" dirty="0"/>
          </a:p>
        </p:txBody>
      </p:sp>
      <p:cxnSp>
        <p:nvCxnSpPr>
          <p:cNvPr id="5" name="Straight Connector 4"/>
          <p:cNvCxnSpPr/>
          <p:nvPr/>
        </p:nvCxnSpPr>
        <p:spPr>
          <a:xfrm>
            <a:off x="4827303" y="2985080"/>
            <a:ext cx="0" cy="96321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688039" y="26396"/>
            <a:ext cx="4455961" cy="261610"/>
          </a:xfrm>
          <a:prstGeom prst="rect">
            <a:avLst/>
          </a:prstGeom>
          <a:noFill/>
        </p:spPr>
        <p:txBody>
          <a:bodyPr wrap="none" rtlCol="0">
            <a:spAutoFit/>
          </a:bodyPr>
          <a:lstStyle/>
          <a:p>
            <a:pPr marL="228600" indent="-228600">
              <a:spcBef>
                <a:spcPts val="880"/>
              </a:spcBef>
              <a:buClr>
                <a:srgbClr val="2DB2CF"/>
              </a:buClr>
            </a:pPr>
            <a:r>
              <a:rPr lang="en-US" sz="1100" b="1" i="1" dirty="0" smtClean="0">
                <a:solidFill>
                  <a:srgbClr val="58585B"/>
                </a:solidFill>
              </a:rPr>
              <a:t>http:</a:t>
            </a:r>
            <a:r>
              <a:rPr lang="en-US" sz="1100" b="1" i="1" dirty="0">
                <a:solidFill>
                  <a:srgbClr val="58585B"/>
                </a:solidFill>
              </a:rPr>
              <a:t>//</a:t>
            </a:r>
            <a:r>
              <a:rPr lang="en-US" sz="1100" b="1" i="1" dirty="0" err="1">
                <a:solidFill>
                  <a:srgbClr val="58585B"/>
                </a:solidFill>
              </a:rPr>
              <a:t>www.es.net</a:t>
            </a:r>
            <a:r>
              <a:rPr lang="en-US" sz="1100" b="1" i="1" dirty="0">
                <a:solidFill>
                  <a:srgbClr val="58585B"/>
                </a:solidFill>
              </a:rPr>
              <a:t>/science-engagement/science-requirements-reviews/</a:t>
            </a:r>
            <a:endParaRPr lang="en-US" sz="1100" b="1" i="1" dirty="0" smtClean="0">
              <a:solidFill>
                <a:srgbClr val="58585B"/>
              </a:solidFill>
            </a:endParaRPr>
          </a:p>
        </p:txBody>
      </p:sp>
      <p:sp>
        <p:nvSpPr>
          <p:cNvPr id="8" name="TextBox 7"/>
          <p:cNvSpPr txBox="1"/>
          <p:nvPr/>
        </p:nvSpPr>
        <p:spPr>
          <a:xfrm>
            <a:off x="-1" y="4681835"/>
            <a:ext cx="6366934" cy="461665"/>
          </a:xfrm>
          <a:prstGeom prst="rect">
            <a:avLst/>
          </a:prstGeom>
          <a:noFill/>
        </p:spPr>
        <p:txBody>
          <a:bodyPr wrap="square" rtlCol="0">
            <a:spAutoFit/>
          </a:bodyPr>
          <a:lstStyle/>
          <a:p>
            <a:r>
              <a:rPr lang="en-US" sz="600" dirty="0" smtClean="0"/>
              <a:t>© 2016, </a:t>
            </a:r>
            <a:r>
              <a:rPr lang="en-US" sz="600" dirty="0"/>
              <a:t>The Regents of the University of California, through Lawrence Berkeley National Laboratory (subject to receipt of any required approvals from the U.S. Dept. of Energy).  All rights reserved.</a:t>
            </a:r>
          </a:p>
          <a:p>
            <a:endParaRPr lang="en-US" sz="600" dirty="0"/>
          </a:p>
          <a:p>
            <a:r>
              <a:rPr lang="en-US" sz="600" b="1" i="1" dirty="0"/>
              <a:t>NOTICE</a:t>
            </a:r>
            <a:r>
              <a:rPr lang="en-US" sz="600" dirty="0"/>
              <a:t>.  This material is owned by the U.S. Department of Energy.  As such, the U.S. Government has been granted for itself and others acting on its behalf a paid-up, nonexclusive, irrevocable, worldwide license in the material to reproduce, prepare derivative works, and perform publicly and display publicly. </a:t>
            </a:r>
          </a:p>
        </p:txBody>
      </p:sp>
    </p:spTree>
    <p:extLst>
      <p:ext uri="{BB962C8B-B14F-4D97-AF65-F5344CB8AC3E}">
        <p14:creationId xmlns:p14="http://schemas.microsoft.com/office/powerpoint/2010/main" val="4807900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Overview of the Process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The case study:</a:t>
            </a:r>
          </a:p>
          <a:p>
            <a:pPr lvl="1"/>
            <a:r>
              <a:rPr lang="en-US" sz="2400" dirty="0" smtClean="0"/>
              <a:t>A document to be filled out primarily by the scientist with help from support staff (network, computation, software developers)</a:t>
            </a:r>
          </a:p>
          <a:p>
            <a:pPr lvl="1"/>
            <a:r>
              <a:rPr lang="en-US" sz="2400" dirty="0" smtClean="0"/>
              <a:t>An estimate on data needs and drivers</a:t>
            </a:r>
          </a:p>
          <a:p>
            <a:r>
              <a:rPr lang="en-US" sz="2400" dirty="0" smtClean="0"/>
              <a:t>The review</a:t>
            </a:r>
          </a:p>
          <a:p>
            <a:pPr lvl="1"/>
            <a:r>
              <a:rPr lang="en-US" sz="2400" dirty="0" smtClean="0"/>
              <a:t>Going over the high points to find areas of interest</a:t>
            </a:r>
          </a:p>
          <a:p>
            <a:pPr lvl="1"/>
            <a:r>
              <a:rPr lang="en-US" sz="2400" dirty="0" smtClean="0"/>
              <a:t>Making changes to best reflect the current and future needs in a open discussion</a:t>
            </a:r>
          </a:p>
          <a:p>
            <a:r>
              <a:rPr lang="en-US" sz="2400" dirty="0" smtClean="0"/>
              <a:t>Producing a succinct final report</a:t>
            </a:r>
          </a:p>
          <a:p>
            <a:pPr marL="0" indent="0">
              <a:buNone/>
            </a:pPr>
            <a:endParaRPr lang="en-US" sz="18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4</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0172211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2" y="1579880"/>
            <a:ext cx="7762875" cy="1562100"/>
          </a:xfrm>
        </p:spPr>
        <p:txBody>
          <a:bodyPr/>
          <a:lstStyle/>
          <a:p>
            <a:r>
              <a:rPr lang="en-US" sz="3600" dirty="0" smtClean="0"/>
              <a:t>Extra Slides</a:t>
            </a:r>
            <a:endParaRPr lang="en-US" sz="3600" dirty="0"/>
          </a:p>
        </p:txBody>
      </p:sp>
    </p:spTree>
    <p:extLst>
      <p:ext uri="{BB962C8B-B14F-4D97-AF65-F5344CB8AC3E}">
        <p14:creationId xmlns:p14="http://schemas.microsoft.com/office/powerpoint/2010/main" val="39098073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Outline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Overview of the Process</a:t>
            </a:r>
          </a:p>
          <a:p>
            <a:r>
              <a:rPr lang="en-US" sz="2400" b="1" i="1" dirty="0" smtClean="0">
                <a:solidFill>
                  <a:srgbClr val="FF6600"/>
                </a:solidFill>
              </a:rPr>
              <a:t>Anatomy of the Case Study</a:t>
            </a:r>
          </a:p>
          <a:p>
            <a:pPr lvl="1"/>
            <a:r>
              <a:rPr lang="en-US" sz="2400" b="1" i="1" dirty="0" smtClean="0">
                <a:solidFill>
                  <a:srgbClr val="FF6600"/>
                </a:solidFill>
              </a:rPr>
              <a:t>Narrative</a:t>
            </a:r>
          </a:p>
          <a:p>
            <a:pPr lvl="1"/>
            <a:r>
              <a:rPr lang="en-US" sz="2400" dirty="0" smtClean="0"/>
              <a:t>Data Estimation</a:t>
            </a:r>
          </a:p>
          <a:p>
            <a:r>
              <a:rPr lang="en-US" sz="2400" dirty="0" smtClean="0"/>
              <a:t>Walking Through Preparation</a:t>
            </a:r>
          </a:p>
          <a:p>
            <a:pPr marL="0" indent="0">
              <a:buNone/>
            </a:pPr>
            <a:endParaRPr lang="en-US" sz="18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5</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9141385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Anatomy of the Case Study</a:t>
            </a:r>
            <a:endParaRPr lang="en-US" sz="4000" dirty="0"/>
          </a:p>
        </p:txBody>
      </p:sp>
      <p:sp>
        <p:nvSpPr>
          <p:cNvPr id="3" name="Content Placeholder 2"/>
          <p:cNvSpPr>
            <a:spLocks noGrp="1"/>
          </p:cNvSpPr>
          <p:nvPr>
            <p:ph idx="1"/>
          </p:nvPr>
        </p:nvSpPr>
        <p:spPr>
          <a:xfrm>
            <a:off x="457200" y="983024"/>
            <a:ext cx="4123267" cy="1836376"/>
          </a:xfrm>
        </p:spPr>
        <p:txBody>
          <a:bodyPr>
            <a:noAutofit/>
          </a:bodyPr>
          <a:lstStyle/>
          <a:p>
            <a:r>
              <a:rPr lang="en-US" sz="2400" dirty="0" smtClean="0"/>
              <a:t>There are two primary components to this exercise</a:t>
            </a:r>
          </a:p>
          <a:p>
            <a:pPr lvl="1"/>
            <a:r>
              <a:rPr lang="en-US" sz="2400" dirty="0" smtClean="0"/>
              <a:t>Narrative</a:t>
            </a:r>
          </a:p>
          <a:p>
            <a:pPr lvl="1"/>
            <a:r>
              <a:rPr lang="en-US" sz="2400" dirty="0" smtClean="0"/>
              <a:t>Data Estimation</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6</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
        <p:nvSpPr>
          <p:cNvPr id="6" name="Content Placeholder 2"/>
          <p:cNvSpPr txBox="1">
            <a:spLocks/>
          </p:cNvSpPr>
          <p:nvPr/>
        </p:nvSpPr>
        <p:spPr>
          <a:xfrm>
            <a:off x="457200" y="2692400"/>
            <a:ext cx="8229600" cy="1862896"/>
          </a:xfrm>
          <a:prstGeom prst="rect">
            <a:avLst/>
          </a:prstGeom>
        </p:spPr>
        <p:txBody>
          <a:bodyPr vert="horz" lIns="91440" tIns="45720" rIns="91440" bIns="45720" rtlCol="0">
            <a:noAutofit/>
          </a:bodyPr>
          <a:lst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t>Both are provided in the form of a ‘template’ document</a:t>
            </a:r>
          </a:p>
          <a:p>
            <a:r>
              <a:rPr lang="en-US" sz="2400" dirty="0" smtClean="0"/>
              <a:t>The template contains helper text to guide what is wanted  </a:t>
            </a:r>
          </a:p>
          <a:p>
            <a:r>
              <a:rPr lang="en-US" sz="2400" dirty="0" smtClean="0"/>
              <a:t>Template should be reviewed periodically for correctness</a:t>
            </a:r>
          </a:p>
          <a:p>
            <a:r>
              <a:rPr lang="en-US" sz="2400" dirty="0" smtClean="0"/>
              <a:t>Items that make sense for ESnet, may not make sense for your institution.  Modify as needed</a:t>
            </a:r>
          </a:p>
        </p:txBody>
      </p:sp>
      <p:pic>
        <p:nvPicPr>
          <p:cNvPr id="4" name="Picture 3" descr="6395488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4667" y="577177"/>
            <a:ext cx="2614973" cy="2115223"/>
          </a:xfrm>
          <a:prstGeom prst="rect">
            <a:avLst/>
          </a:prstGeom>
        </p:spPr>
      </p:pic>
    </p:spTree>
    <p:extLst>
      <p:ext uri="{BB962C8B-B14F-4D97-AF65-F5344CB8AC3E}">
        <p14:creationId xmlns:p14="http://schemas.microsoft.com/office/powerpoint/2010/main" val="9862279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Narrative (Section Overview)</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dirty="0" smtClean="0"/>
              <a:t>Title &amp; Author Information</a:t>
            </a:r>
          </a:p>
          <a:p>
            <a:r>
              <a:rPr lang="en-US" dirty="0" smtClean="0"/>
              <a:t>Background</a:t>
            </a:r>
          </a:p>
          <a:p>
            <a:r>
              <a:rPr lang="en-US" dirty="0" smtClean="0"/>
              <a:t>Network and Data Architecture</a:t>
            </a:r>
          </a:p>
          <a:p>
            <a:r>
              <a:rPr lang="en-US" dirty="0" smtClean="0"/>
              <a:t>Collaborators</a:t>
            </a:r>
          </a:p>
          <a:p>
            <a:r>
              <a:rPr lang="en-US" dirty="0" smtClean="0"/>
              <a:t>Instruments and Facilities </a:t>
            </a:r>
            <a:endParaRPr lang="en-US" dirty="0"/>
          </a:p>
          <a:p>
            <a:r>
              <a:rPr lang="en-US" dirty="0" smtClean="0"/>
              <a:t>Process of Science</a:t>
            </a:r>
          </a:p>
          <a:p>
            <a:r>
              <a:rPr lang="en-US" dirty="0" smtClean="0"/>
              <a:t>Remote Science Activities</a:t>
            </a:r>
          </a:p>
          <a:p>
            <a:r>
              <a:rPr lang="en-US" dirty="0" smtClean="0"/>
              <a:t>Software Infrastructure</a:t>
            </a:r>
          </a:p>
          <a:p>
            <a:r>
              <a:rPr lang="en-US" dirty="0" smtClean="0"/>
              <a:t>Cloud Services</a:t>
            </a:r>
          </a:p>
          <a:p>
            <a:r>
              <a:rPr lang="en-US" dirty="0" smtClean="0"/>
              <a:t>Outstanding Issues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7</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0694028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&amp; Author</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b="1" i="1" dirty="0" smtClean="0"/>
              <a:t>Purpose</a:t>
            </a:r>
            <a:r>
              <a:rPr lang="en-US" dirty="0" smtClean="0"/>
              <a:t>: Easily identifies the science, group, or people involved in the review process.</a:t>
            </a:r>
          </a:p>
          <a:p>
            <a:r>
              <a:rPr lang="en-US" b="1" i="1" dirty="0" smtClean="0"/>
              <a:t>Who this Benefits</a:t>
            </a:r>
            <a:r>
              <a:rPr lang="en-US" dirty="0" smtClean="0"/>
              <a:t>: All stakeholders (scientists, technology support, leadership).  Also gives a reference for future readers and editors, if trying to place the data in the context of past work.  </a:t>
            </a:r>
          </a:p>
          <a:p>
            <a:r>
              <a:rPr lang="en-US" b="1" i="1" dirty="0" smtClean="0"/>
              <a:t>Comments</a:t>
            </a:r>
            <a:r>
              <a:rPr lang="en-US" dirty="0" smtClean="0"/>
              <a:t>:</a:t>
            </a:r>
          </a:p>
          <a:p>
            <a:pPr lvl="1"/>
            <a:r>
              <a:rPr lang="en-US" dirty="0" smtClean="0"/>
              <a:t>Some facilities may choose to leave out a specific author – this is fine as long as a contact person can be established as a part of the process</a:t>
            </a:r>
          </a:p>
          <a:p>
            <a:pPr lvl="1"/>
            <a:r>
              <a:rPr lang="en-US" dirty="0" smtClean="0"/>
              <a:t>A single facility may have multiple represented experiments.  It may be worth while to treat each differently, and combine into a single facility case study</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8</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7311947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Background</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1800" b="1" i="1" dirty="0"/>
              <a:t>Purpose</a:t>
            </a:r>
            <a:r>
              <a:rPr lang="en-US" sz="1800" dirty="0"/>
              <a:t>: </a:t>
            </a:r>
            <a:r>
              <a:rPr lang="en-US" sz="1800" dirty="0" smtClean="0"/>
              <a:t>Provide a brief (2 paragraphs is sufficient) overview of the facility and the nature of the science being performed.  Paint in broad strokes for a audience that may not be experts.  </a:t>
            </a:r>
            <a:endParaRPr lang="en-US" sz="1800" dirty="0"/>
          </a:p>
          <a:p>
            <a:r>
              <a:rPr lang="en-US" sz="1800" b="1" i="1" dirty="0"/>
              <a:t>Who this Benefits</a:t>
            </a:r>
            <a:r>
              <a:rPr lang="en-US" sz="1800" dirty="0"/>
              <a:t>: All stakeholders (scientists, technology support, leadership)</a:t>
            </a:r>
            <a:r>
              <a:rPr lang="en-US" sz="1800" dirty="0" smtClean="0"/>
              <a:t>.  Levels the playing field on what you are trying to do, and why you want to do it.  The non-science stakeholders in particular will benefit from a broad understanding, so they can better suggest support in the form of technology.  </a:t>
            </a:r>
            <a:endParaRPr lang="en-US" sz="1800" dirty="0"/>
          </a:p>
          <a:p>
            <a:r>
              <a:rPr lang="en-US" sz="1800" b="1" i="1" dirty="0"/>
              <a:t>Comments</a:t>
            </a:r>
            <a:r>
              <a:rPr lang="en-US" sz="1800" dirty="0"/>
              <a:t>:</a:t>
            </a:r>
          </a:p>
          <a:p>
            <a:pPr lvl="1"/>
            <a:r>
              <a:rPr lang="en-US" sz="1600" dirty="0" smtClean="0"/>
              <a:t>The largest mistake of this field is not being brief.  Multiple pages of platitudes is not helpful for a review of this nature. </a:t>
            </a:r>
          </a:p>
          <a:p>
            <a:pPr lvl="1"/>
            <a:r>
              <a:rPr lang="en-US" sz="1600" dirty="0" smtClean="0"/>
              <a:t>It helps to draw parallels between the science and the outcomes.  E.g. a lab with a genomics sequencer may use it to better understand the ways that cancer is hereditary.  Its also important to note that this is of interest to funding bodies (NSF, NIH) and private industry, etc.  </a:t>
            </a:r>
            <a:endParaRPr lang="en-US" sz="1600" dirty="0"/>
          </a:p>
          <a:p>
            <a:endParaRPr lang="en-US" sz="18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9</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5353522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ESnet 1">
      <a:dk1>
        <a:srgbClr val="58585B"/>
      </a:dk1>
      <a:lt1>
        <a:sysClr val="window" lastClr="FFFFFF"/>
      </a:lt1>
      <a:dk2>
        <a:srgbClr val="58585B"/>
      </a:dk2>
      <a:lt2>
        <a:srgbClr val="A7A9AB"/>
      </a:lt2>
      <a:accent1>
        <a:srgbClr val="2DB2CF"/>
      </a:accent1>
      <a:accent2>
        <a:srgbClr val="266782"/>
      </a:accent2>
      <a:accent3>
        <a:srgbClr val="9DBA3B"/>
      </a:accent3>
      <a:accent4>
        <a:srgbClr val="A7A9AB"/>
      </a:accent4>
      <a:accent5>
        <a:srgbClr val="58585B"/>
      </a:accent5>
      <a:accent6>
        <a:srgbClr val="D2E9EE"/>
      </a:accent6>
      <a:hlink>
        <a:srgbClr val="266782"/>
      </a:hlink>
      <a:folHlink>
        <a:srgbClr val="504F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228600" indent="-228600">
          <a:spcBef>
            <a:spcPts val="880"/>
          </a:spcBef>
          <a:buClr>
            <a:srgbClr val="2DB2CF"/>
          </a:buClr>
          <a:defRPr sz="2000" dirty="0" smtClean="0">
            <a:solidFill>
              <a:srgbClr val="58585B"/>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2593</TotalTime>
  <Words>4144</Words>
  <Application>Microsoft Macintosh PowerPoint</Application>
  <PresentationFormat>On-screen Show (16:9)</PresentationFormat>
  <Paragraphs>344</Paragraphs>
  <Slides>40</Slides>
  <Notes>37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Gathering Requirements Using Case Studies </vt:lpstr>
      <vt:lpstr>Outline</vt:lpstr>
      <vt:lpstr>Overview of the Process</vt:lpstr>
      <vt:lpstr>Overview of the Process</vt:lpstr>
      <vt:lpstr>Outline</vt:lpstr>
      <vt:lpstr>Anatomy of the Case Study</vt:lpstr>
      <vt:lpstr>The Narrative (Section Overview)</vt:lpstr>
      <vt:lpstr>Title &amp; Author</vt:lpstr>
      <vt:lpstr>Background</vt:lpstr>
      <vt:lpstr>Network &amp; Data Architecture</vt:lpstr>
      <vt:lpstr>Network &amp; Data Architecture (cont.)</vt:lpstr>
      <vt:lpstr>Network &amp; Data Architecture (cont.)</vt:lpstr>
      <vt:lpstr>Collaborators</vt:lpstr>
      <vt:lpstr>Collaborators</vt:lpstr>
      <vt:lpstr>Instruments &amp; Facilities</vt:lpstr>
      <vt:lpstr>Instruments &amp; Facilities (cont.)</vt:lpstr>
      <vt:lpstr>Instruments &amp; Facilities (cont.)</vt:lpstr>
      <vt:lpstr>Process of Science</vt:lpstr>
      <vt:lpstr>Process of Science</vt:lpstr>
      <vt:lpstr>Process of Science (cont.)</vt:lpstr>
      <vt:lpstr>Remote Science Activities</vt:lpstr>
      <vt:lpstr>Software Infrastructure</vt:lpstr>
      <vt:lpstr>Software Infrastructure</vt:lpstr>
      <vt:lpstr>Software Infrastructure (cont.)</vt:lpstr>
      <vt:lpstr>Cloud Services</vt:lpstr>
      <vt:lpstr>Cloud Services</vt:lpstr>
      <vt:lpstr>Outstanding Issues </vt:lpstr>
      <vt:lpstr>Data Estimation</vt:lpstr>
      <vt:lpstr>Outline</vt:lpstr>
      <vt:lpstr>Data Estimation (Section Overview)</vt:lpstr>
      <vt:lpstr>Instruments, Software, Facilities</vt:lpstr>
      <vt:lpstr>Process of Science</vt:lpstr>
      <vt:lpstr>Data Set Size</vt:lpstr>
      <vt:lpstr>LAN Requirements</vt:lpstr>
      <vt:lpstr>WAN Requirements</vt:lpstr>
      <vt:lpstr>A Note on Time Scales</vt:lpstr>
      <vt:lpstr>Outline</vt:lpstr>
      <vt:lpstr>Preparation</vt:lpstr>
      <vt:lpstr>Gathering Requirements Using Case Studies </vt:lpstr>
      <vt:lpstr>Extra Slides</vt:lpstr>
    </vt:vector>
  </TitlesOfParts>
  <Manager/>
  <Company>Lawrence Berkekley Nationl Lab</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teid05</dc:creator>
  <cp:keywords/>
  <dc:description/>
  <cp:lastModifiedBy>Jason Zurawski</cp:lastModifiedBy>
  <cp:revision>134</cp:revision>
  <cp:lastPrinted>2014-05-19T17:57:32Z</cp:lastPrinted>
  <dcterms:created xsi:type="dcterms:W3CDTF">2014-07-28T21:57:32Z</dcterms:created>
  <dcterms:modified xsi:type="dcterms:W3CDTF">2016-08-08T23:31:55Z</dcterms:modified>
  <cp:category/>
</cp:coreProperties>
</file>