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62" r:id="rId2"/>
    <p:sldId id="322" r:id="rId3"/>
    <p:sldId id="311" r:id="rId4"/>
    <p:sldId id="310" r:id="rId5"/>
    <p:sldId id="312" r:id="rId6"/>
    <p:sldId id="313" r:id="rId7"/>
    <p:sldId id="314" r:id="rId8"/>
    <p:sldId id="315" r:id="rId9"/>
    <p:sldId id="316" r:id="rId10"/>
    <p:sldId id="317" r:id="rId11"/>
    <p:sldId id="318" r:id="rId12"/>
    <p:sldId id="319" r:id="rId13"/>
    <p:sldId id="320" r:id="rId14"/>
    <p:sldId id="306" r:id="rId15"/>
    <p:sldId id="309" r:id="rId16"/>
    <p:sldId id="273" r:id="rId17"/>
    <p:sldId id="274" r:id="rId18"/>
    <p:sldId id="275" r:id="rId19"/>
    <p:sldId id="276" r:id="rId20"/>
    <p:sldId id="305" r:id="rId21"/>
    <p:sldId id="277" r:id="rId22"/>
    <p:sldId id="278" r:id="rId23"/>
    <p:sldId id="279" r:id="rId24"/>
    <p:sldId id="281" r:id="rId25"/>
    <p:sldId id="286" r:id="rId26"/>
    <p:sldId id="287" r:id="rId27"/>
    <p:sldId id="288" r:id="rId28"/>
    <p:sldId id="304" r:id="rId29"/>
    <p:sldId id="289" r:id="rId30"/>
    <p:sldId id="290" r:id="rId31"/>
    <p:sldId id="291" r:id="rId32"/>
    <p:sldId id="321" r:id="rId33"/>
    <p:sldId id="292" r:id="rId34"/>
    <p:sldId id="293" r:id="rId35"/>
    <p:sldId id="294" r:id="rId36"/>
    <p:sldId id="298" r:id="rId37"/>
    <p:sldId id="323" r:id="rId38"/>
    <p:sldId id="324" r:id="rId39"/>
    <p:sldId id="325" r:id="rId40"/>
    <p:sldId id="326" r:id="rId41"/>
    <p:sldId id="327" r:id="rId42"/>
    <p:sldId id="268" r:id="rId43"/>
    <p:sldId id="303"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4">
          <p15:clr>
            <a:srgbClr val="A4A3A4"/>
          </p15:clr>
        </p15:guide>
        <p15:guide id="2" orient="horz" pos="1665">
          <p15:clr>
            <a:srgbClr val="A4A3A4"/>
          </p15:clr>
        </p15:guide>
        <p15:guide id="3" orient="horz" pos="380">
          <p15:clr>
            <a:srgbClr val="A4A3A4"/>
          </p15:clr>
        </p15:guide>
        <p15:guide id="4" pos="5466">
          <p15:clr>
            <a:srgbClr val="A4A3A4"/>
          </p15:clr>
        </p15:guide>
        <p15:guide id="5" pos="2874">
          <p15:clr>
            <a:srgbClr val="A4A3A4"/>
          </p15:clr>
        </p15:guide>
        <p15:guide id="6" pos="31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8331" autoAdjust="0"/>
  </p:normalViewPr>
  <p:slideViewPr>
    <p:cSldViewPr snapToGrid="0" snapToObjects="1" showGuides="1">
      <p:cViewPr>
        <p:scale>
          <a:sx n="100" d="100"/>
          <a:sy n="100" d="100"/>
        </p:scale>
        <p:origin x="1960" y="776"/>
      </p:cViewPr>
      <p:guideLst>
        <p:guide orient="horz" pos="2454"/>
        <p:guide orient="horz" pos="1665"/>
        <p:guide orient="horz" pos="380"/>
        <p:guide pos="5466"/>
        <p:guide pos="2874"/>
        <p:guide pos="31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3FEF6-483E-BA49-9E00-E9E76195C8C4}"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4B9B8E78-BC66-CD44-B519-3D229B0A3CD5}">
      <dgm:prSet phldrT="[Text]"/>
      <dgm:spPr/>
      <dgm:t>
        <a:bodyPr/>
        <a:lstStyle/>
        <a:p>
          <a:r>
            <a:rPr lang="en-US" dirty="0" smtClean="0"/>
            <a:t>Discovery is  unconstrained by geography.</a:t>
          </a:r>
          <a:endParaRPr lang="en-US" dirty="0"/>
        </a:p>
      </dgm:t>
    </dgm:pt>
    <dgm:pt modelId="{C9D58B7E-0692-814A-9367-9ACE521B4FC1}" type="parTrans" cxnId="{FC5C76FB-AC4E-DB4B-988F-BD64EC172E5E}">
      <dgm:prSet/>
      <dgm:spPr/>
      <dgm:t>
        <a:bodyPr/>
        <a:lstStyle/>
        <a:p>
          <a:endParaRPr lang="en-US"/>
        </a:p>
      </dgm:t>
    </dgm:pt>
    <dgm:pt modelId="{199B90DB-96FB-A64F-8375-FA97F7EC83F9}" type="sibTrans" cxnId="{FC5C76FB-AC4E-DB4B-988F-BD64EC172E5E}">
      <dgm:prSet/>
      <dgm:spPr/>
      <dgm:t>
        <a:bodyPr/>
        <a:lstStyle/>
        <a:p>
          <a:endParaRPr lang="en-US"/>
        </a:p>
      </dgm:t>
    </dgm:pt>
    <dgm:pt modelId="{560177C7-BD99-3541-BD4A-FA6883BB4D62}">
      <dgm:prSet phldrT="[Text]"/>
      <dgm:spPr/>
      <dgm:t>
        <a:bodyPr/>
        <a:lstStyle/>
        <a:p>
          <a:r>
            <a:rPr lang="en-US" dirty="0" smtClean="0"/>
            <a:t>2. Provide information and tools for optimal network use.</a:t>
          </a:r>
        </a:p>
      </dgm:t>
    </dgm:pt>
    <dgm:pt modelId="{4C75125C-FA3B-EE4F-BB86-21DABDC3E4DE}" type="parTrans" cxnId="{EE71D362-946B-5F44-9728-EB2058B50C29}">
      <dgm:prSet/>
      <dgm:spPr/>
      <dgm:t>
        <a:bodyPr/>
        <a:lstStyle/>
        <a:p>
          <a:endParaRPr lang="en-US"/>
        </a:p>
      </dgm:t>
    </dgm:pt>
    <dgm:pt modelId="{39795CAF-5107-354A-930E-80879DA24A89}" type="sibTrans" cxnId="{EE71D362-946B-5F44-9728-EB2058B50C29}">
      <dgm:prSet/>
      <dgm:spPr/>
      <dgm:t>
        <a:bodyPr/>
        <a:lstStyle/>
        <a:p>
          <a:endParaRPr lang="en-US"/>
        </a:p>
      </dgm:t>
    </dgm:pt>
    <dgm:pt modelId="{E17E9942-2287-544A-A590-9EEBEDBA0B2B}">
      <dgm:prSet phldrT="[Text]" custT="1"/>
      <dgm:spPr/>
      <dgm:t>
        <a:bodyPr/>
        <a:lstStyle/>
        <a:p>
          <a:r>
            <a:rPr lang="en-US" sz="3200" dirty="0" smtClean="0"/>
            <a:t>vision:</a:t>
          </a:r>
          <a:endParaRPr lang="en-US" sz="3200" dirty="0"/>
        </a:p>
      </dgm:t>
    </dgm:pt>
    <dgm:pt modelId="{7789F2B2-A958-D44F-95CC-B4E96A997B80}" type="parTrans" cxnId="{3ED7FB32-64CF-B447-A988-AC01B7249A13}">
      <dgm:prSet/>
      <dgm:spPr/>
      <dgm:t>
        <a:bodyPr/>
        <a:lstStyle/>
        <a:p>
          <a:endParaRPr lang="en-US"/>
        </a:p>
      </dgm:t>
    </dgm:pt>
    <dgm:pt modelId="{DAEF4727-16C7-5045-8965-901ABAC4A327}" type="sibTrans" cxnId="{3ED7FB32-64CF-B447-A988-AC01B7249A13}">
      <dgm:prSet/>
      <dgm:spPr/>
      <dgm:t>
        <a:bodyPr/>
        <a:lstStyle/>
        <a:p>
          <a:endParaRPr lang="en-US"/>
        </a:p>
      </dgm:t>
    </dgm:pt>
    <dgm:pt modelId="{276540A9-09A7-A444-A2F6-87D0A9C94F6B}">
      <dgm:prSet phldrT="[Text]" custT="1"/>
      <dgm:spPr/>
      <dgm:t>
        <a:bodyPr/>
        <a:lstStyle/>
        <a:p>
          <a:r>
            <a:rPr lang="en-US" sz="3200" dirty="0" smtClean="0"/>
            <a:t>goals:</a:t>
          </a:r>
          <a:endParaRPr lang="en-US" sz="3200" dirty="0"/>
        </a:p>
      </dgm:t>
    </dgm:pt>
    <dgm:pt modelId="{0D5CC7E8-531C-1147-AB02-945476AE91DE}" type="parTrans" cxnId="{4E5CDA89-F223-0A4E-BECC-EF5FE43354F8}">
      <dgm:prSet/>
      <dgm:spPr/>
      <dgm:t>
        <a:bodyPr/>
        <a:lstStyle/>
        <a:p>
          <a:endParaRPr lang="en-US"/>
        </a:p>
      </dgm:t>
    </dgm:pt>
    <dgm:pt modelId="{85AA5222-C82F-054F-9F1C-86C217FF1FEC}" type="sibTrans" cxnId="{4E5CDA89-F223-0A4E-BECC-EF5FE43354F8}">
      <dgm:prSet/>
      <dgm:spPr/>
      <dgm:t>
        <a:bodyPr/>
        <a:lstStyle/>
        <a:p>
          <a:endParaRPr lang="en-US"/>
        </a:p>
      </dgm:t>
    </dgm:pt>
    <dgm:pt modelId="{415B5EA5-780C-4B4A-B663-63E0A14F4875}">
      <dgm:prSet/>
      <dgm:spPr/>
      <dgm:t>
        <a:bodyPr/>
        <a:lstStyle/>
        <a:p>
          <a:r>
            <a:rPr lang="en-US" dirty="0" smtClean="0"/>
            <a:t>3. Pioneer architectures, protocols, applications.</a:t>
          </a:r>
          <a:endParaRPr lang="en-US" dirty="0"/>
        </a:p>
      </dgm:t>
    </dgm:pt>
    <dgm:pt modelId="{529FD281-CBF2-6648-AB37-CC0218984B1A}" type="parTrans" cxnId="{10D7B20B-DB33-3B45-84CF-97CFCFD8F0AE}">
      <dgm:prSet/>
      <dgm:spPr/>
      <dgm:t>
        <a:bodyPr/>
        <a:lstStyle/>
        <a:p>
          <a:endParaRPr lang="en-US"/>
        </a:p>
      </dgm:t>
    </dgm:pt>
    <dgm:pt modelId="{0625F39E-0072-1A4A-A360-FA6F0FC8AD60}" type="sibTrans" cxnId="{10D7B20B-DB33-3B45-84CF-97CFCFD8F0AE}">
      <dgm:prSet/>
      <dgm:spPr/>
      <dgm:t>
        <a:bodyPr/>
        <a:lstStyle/>
        <a:p>
          <a:endParaRPr lang="en-US"/>
        </a:p>
      </dgm:t>
    </dgm:pt>
    <dgm:pt modelId="{F4DB2D92-18FE-B44C-A7AA-834C2398A1AB}">
      <dgm:prSet/>
      <dgm:spPr/>
      <dgm:t>
        <a:bodyPr/>
        <a:lstStyle/>
        <a:p>
          <a:r>
            <a:rPr lang="en-US" dirty="0" smtClean="0"/>
            <a:t>1. Improve networking practices globally.</a:t>
          </a:r>
          <a:endParaRPr lang="en-US" dirty="0"/>
        </a:p>
      </dgm:t>
    </dgm:pt>
    <dgm:pt modelId="{9AB7C857-D8FC-2043-B96B-0624F8E16519}" type="parTrans" cxnId="{4D30CBA8-DF6A-D344-AE8F-4069A75D1762}">
      <dgm:prSet/>
      <dgm:spPr/>
      <dgm:t>
        <a:bodyPr/>
        <a:lstStyle/>
        <a:p>
          <a:endParaRPr lang="en-US"/>
        </a:p>
      </dgm:t>
    </dgm:pt>
    <dgm:pt modelId="{8BA997F4-F08D-6E41-9A12-373C44EF50F5}" type="sibTrans" cxnId="{4D30CBA8-DF6A-D344-AE8F-4069A75D1762}">
      <dgm:prSet/>
      <dgm:spPr/>
      <dgm:t>
        <a:bodyPr/>
        <a:lstStyle/>
        <a:p>
          <a:endParaRPr lang="en-US"/>
        </a:p>
      </dgm:t>
    </dgm:pt>
    <dgm:pt modelId="{52FFD2BD-48FD-E941-8F0F-8891290315FC}" type="pres">
      <dgm:prSet presAssocID="{2C13FEF6-483E-BA49-9E00-E9E76195C8C4}" presName="mainComposite" presStyleCnt="0">
        <dgm:presLayoutVars>
          <dgm:chPref val="1"/>
          <dgm:dir/>
          <dgm:animOne val="branch"/>
          <dgm:animLvl val="lvl"/>
          <dgm:resizeHandles val="exact"/>
        </dgm:presLayoutVars>
      </dgm:prSet>
      <dgm:spPr/>
      <dgm:t>
        <a:bodyPr/>
        <a:lstStyle/>
        <a:p>
          <a:endParaRPr lang="en-US"/>
        </a:p>
      </dgm:t>
    </dgm:pt>
    <dgm:pt modelId="{9CEFF75C-83A6-5645-A45D-C26D3FE02EF6}" type="pres">
      <dgm:prSet presAssocID="{2C13FEF6-483E-BA49-9E00-E9E76195C8C4}" presName="hierFlow" presStyleCnt="0"/>
      <dgm:spPr/>
    </dgm:pt>
    <dgm:pt modelId="{52A65E47-8A1B-3747-9744-4F0B52E345BC}" type="pres">
      <dgm:prSet presAssocID="{2C13FEF6-483E-BA49-9E00-E9E76195C8C4}" presName="firstBuf" presStyleCnt="0"/>
      <dgm:spPr/>
    </dgm:pt>
    <dgm:pt modelId="{8748CFBC-D43F-BF4C-A05C-EAA434424CE4}" type="pres">
      <dgm:prSet presAssocID="{2C13FEF6-483E-BA49-9E00-E9E76195C8C4}" presName="hierChild1" presStyleCnt="0">
        <dgm:presLayoutVars>
          <dgm:chPref val="1"/>
          <dgm:animOne val="branch"/>
          <dgm:animLvl val="lvl"/>
        </dgm:presLayoutVars>
      </dgm:prSet>
      <dgm:spPr/>
    </dgm:pt>
    <dgm:pt modelId="{CAFCF532-B0AB-9C48-BE10-802A0A04B640}" type="pres">
      <dgm:prSet presAssocID="{4B9B8E78-BC66-CD44-B519-3D229B0A3CD5}" presName="Name14" presStyleCnt="0"/>
      <dgm:spPr/>
    </dgm:pt>
    <dgm:pt modelId="{A3B3D4D3-B835-574B-BA2C-C0587DDB64C8}" type="pres">
      <dgm:prSet presAssocID="{4B9B8E78-BC66-CD44-B519-3D229B0A3CD5}" presName="level1Shape" presStyleLbl="node0" presStyleIdx="0" presStyleCnt="1" custLinFactNeighborX="6696" custLinFactNeighborY="-33264">
        <dgm:presLayoutVars>
          <dgm:chPref val="3"/>
        </dgm:presLayoutVars>
      </dgm:prSet>
      <dgm:spPr/>
      <dgm:t>
        <a:bodyPr/>
        <a:lstStyle/>
        <a:p>
          <a:endParaRPr lang="en-US"/>
        </a:p>
      </dgm:t>
    </dgm:pt>
    <dgm:pt modelId="{B922912D-D3DD-F143-9E2C-29A7C8953979}" type="pres">
      <dgm:prSet presAssocID="{4B9B8E78-BC66-CD44-B519-3D229B0A3CD5}" presName="hierChild2" presStyleCnt="0"/>
      <dgm:spPr/>
    </dgm:pt>
    <dgm:pt modelId="{D9C6E965-A625-8443-BDAC-D99F535982CC}" type="pres">
      <dgm:prSet presAssocID="{9AB7C857-D8FC-2043-B96B-0624F8E16519}" presName="Name19" presStyleLbl="parChTrans1D2" presStyleIdx="0" presStyleCnt="3"/>
      <dgm:spPr/>
      <dgm:t>
        <a:bodyPr/>
        <a:lstStyle/>
        <a:p>
          <a:endParaRPr lang="en-US"/>
        </a:p>
      </dgm:t>
    </dgm:pt>
    <dgm:pt modelId="{07EBD661-8439-2342-AEA7-7B244B51C5A6}" type="pres">
      <dgm:prSet presAssocID="{F4DB2D92-18FE-B44C-A7AA-834C2398A1AB}" presName="Name21" presStyleCnt="0"/>
      <dgm:spPr/>
    </dgm:pt>
    <dgm:pt modelId="{EDC2E5E5-4A96-5144-9CB3-CDCE807ADCA5}" type="pres">
      <dgm:prSet presAssocID="{F4DB2D92-18FE-B44C-A7AA-834C2398A1AB}" presName="level2Shape" presStyleLbl="node2" presStyleIdx="0" presStyleCnt="3" custLinFactNeighborY="-33264"/>
      <dgm:spPr/>
      <dgm:t>
        <a:bodyPr/>
        <a:lstStyle/>
        <a:p>
          <a:endParaRPr lang="en-US"/>
        </a:p>
      </dgm:t>
    </dgm:pt>
    <dgm:pt modelId="{EB682D09-5EC3-E24B-B3BB-B973CBD55557}" type="pres">
      <dgm:prSet presAssocID="{F4DB2D92-18FE-B44C-A7AA-834C2398A1AB}" presName="hierChild3" presStyleCnt="0"/>
      <dgm:spPr/>
    </dgm:pt>
    <dgm:pt modelId="{138B3E19-3248-0E46-806E-380646CD9A44}" type="pres">
      <dgm:prSet presAssocID="{4C75125C-FA3B-EE4F-BB86-21DABDC3E4DE}" presName="Name19" presStyleLbl="parChTrans1D2" presStyleIdx="1" presStyleCnt="3"/>
      <dgm:spPr/>
      <dgm:t>
        <a:bodyPr/>
        <a:lstStyle/>
        <a:p>
          <a:endParaRPr lang="en-US"/>
        </a:p>
      </dgm:t>
    </dgm:pt>
    <dgm:pt modelId="{15665D83-1196-5144-8474-CE16A18361A7}" type="pres">
      <dgm:prSet presAssocID="{560177C7-BD99-3541-BD4A-FA6883BB4D62}" presName="Name21" presStyleCnt="0"/>
      <dgm:spPr/>
    </dgm:pt>
    <dgm:pt modelId="{DBF6CD4F-3CA7-824F-B819-E1FA4865CF71}" type="pres">
      <dgm:prSet presAssocID="{560177C7-BD99-3541-BD4A-FA6883BB4D62}" presName="level2Shape" presStyleLbl="node2" presStyleIdx="1" presStyleCnt="3" custLinFactNeighborX="7203" custLinFactNeighborY="-33264"/>
      <dgm:spPr/>
      <dgm:t>
        <a:bodyPr/>
        <a:lstStyle/>
        <a:p>
          <a:endParaRPr lang="en-US"/>
        </a:p>
      </dgm:t>
    </dgm:pt>
    <dgm:pt modelId="{42875F89-6EEA-D745-ACEB-1B87C08D135F}" type="pres">
      <dgm:prSet presAssocID="{560177C7-BD99-3541-BD4A-FA6883BB4D62}" presName="hierChild3" presStyleCnt="0"/>
      <dgm:spPr/>
    </dgm:pt>
    <dgm:pt modelId="{EA3B4309-050A-3E4F-9D95-E07CDC2A1365}" type="pres">
      <dgm:prSet presAssocID="{529FD281-CBF2-6648-AB37-CC0218984B1A}" presName="Name19" presStyleLbl="parChTrans1D2" presStyleIdx="2" presStyleCnt="3"/>
      <dgm:spPr/>
      <dgm:t>
        <a:bodyPr/>
        <a:lstStyle/>
        <a:p>
          <a:endParaRPr lang="en-US"/>
        </a:p>
      </dgm:t>
    </dgm:pt>
    <dgm:pt modelId="{7CC78571-13D6-BC4F-8490-70F6B1F7CDD6}" type="pres">
      <dgm:prSet presAssocID="{415B5EA5-780C-4B4A-B663-63E0A14F4875}" presName="Name21" presStyleCnt="0"/>
      <dgm:spPr/>
    </dgm:pt>
    <dgm:pt modelId="{811BF062-AD47-4A48-AD3F-8001B559C33A}" type="pres">
      <dgm:prSet presAssocID="{415B5EA5-780C-4B4A-B663-63E0A14F4875}" presName="level2Shape" presStyleLbl="node2" presStyleIdx="2" presStyleCnt="3" custLinFactNeighborY="-33264"/>
      <dgm:spPr/>
      <dgm:t>
        <a:bodyPr/>
        <a:lstStyle/>
        <a:p>
          <a:endParaRPr lang="en-US"/>
        </a:p>
      </dgm:t>
    </dgm:pt>
    <dgm:pt modelId="{60BEF35A-5929-9A43-B5A3-157FADF22A3A}" type="pres">
      <dgm:prSet presAssocID="{415B5EA5-780C-4B4A-B663-63E0A14F4875}" presName="hierChild3" presStyleCnt="0"/>
      <dgm:spPr/>
    </dgm:pt>
    <dgm:pt modelId="{B2C1A0F5-3C9C-BB4C-B91C-C3D0778A2D18}" type="pres">
      <dgm:prSet presAssocID="{2C13FEF6-483E-BA49-9E00-E9E76195C8C4}" presName="bgShapesFlow" presStyleCnt="0"/>
      <dgm:spPr/>
    </dgm:pt>
    <dgm:pt modelId="{C95C196E-8D39-8D41-AB4D-5F202660EA9F}" type="pres">
      <dgm:prSet presAssocID="{E17E9942-2287-544A-A590-9EEBEDBA0B2B}" presName="rectComp" presStyleCnt="0"/>
      <dgm:spPr/>
    </dgm:pt>
    <dgm:pt modelId="{912A044B-DD65-2448-AF9E-1EB1ABD50AA4}" type="pres">
      <dgm:prSet presAssocID="{E17E9942-2287-544A-A590-9EEBEDBA0B2B}" presName="bgRect" presStyleLbl="bgShp" presStyleIdx="0" presStyleCnt="2" custLinFactNeighborY="-27716"/>
      <dgm:spPr/>
      <dgm:t>
        <a:bodyPr/>
        <a:lstStyle/>
        <a:p>
          <a:endParaRPr lang="en-US"/>
        </a:p>
      </dgm:t>
    </dgm:pt>
    <dgm:pt modelId="{56DA2137-7DB4-F64E-807D-21182B661708}" type="pres">
      <dgm:prSet presAssocID="{E17E9942-2287-544A-A590-9EEBEDBA0B2B}" presName="bgRectTx" presStyleLbl="bgShp" presStyleIdx="0" presStyleCnt="2">
        <dgm:presLayoutVars>
          <dgm:bulletEnabled val="1"/>
        </dgm:presLayoutVars>
      </dgm:prSet>
      <dgm:spPr/>
      <dgm:t>
        <a:bodyPr/>
        <a:lstStyle/>
        <a:p>
          <a:endParaRPr lang="en-US"/>
        </a:p>
      </dgm:t>
    </dgm:pt>
    <dgm:pt modelId="{6533A097-0A31-BF48-9D8B-4A545768778E}" type="pres">
      <dgm:prSet presAssocID="{E17E9942-2287-544A-A590-9EEBEDBA0B2B}" presName="spComp" presStyleCnt="0"/>
      <dgm:spPr/>
    </dgm:pt>
    <dgm:pt modelId="{8731CE26-270A-F04F-9755-B23CDA329CE1}" type="pres">
      <dgm:prSet presAssocID="{E17E9942-2287-544A-A590-9EEBEDBA0B2B}" presName="vSp" presStyleCnt="0"/>
      <dgm:spPr/>
    </dgm:pt>
    <dgm:pt modelId="{18368EDF-90A4-AE4B-88C0-EFD20377BA9A}" type="pres">
      <dgm:prSet presAssocID="{276540A9-09A7-A444-A2F6-87D0A9C94F6B}" presName="rectComp" presStyleCnt="0"/>
      <dgm:spPr/>
    </dgm:pt>
    <dgm:pt modelId="{B016A014-14E5-E046-AEE6-00C0E84499F6}" type="pres">
      <dgm:prSet presAssocID="{276540A9-09A7-A444-A2F6-87D0A9C94F6B}" presName="bgRect" presStyleLbl="bgShp" presStyleIdx="1" presStyleCnt="2" custLinFactNeighborY="-25200"/>
      <dgm:spPr/>
      <dgm:t>
        <a:bodyPr/>
        <a:lstStyle/>
        <a:p>
          <a:endParaRPr lang="en-US"/>
        </a:p>
      </dgm:t>
    </dgm:pt>
    <dgm:pt modelId="{2373E54B-ACCC-B74C-A17E-81EDC051D6F1}" type="pres">
      <dgm:prSet presAssocID="{276540A9-09A7-A444-A2F6-87D0A9C94F6B}" presName="bgRectTx" presStyleLbl="bgShp" presStyleIdx="1" presStyleCnt="2">
        <dgm:presLayoutVars>
          <dgm:bulletEnabled val="1"/>
        </dgm:presLayoutVars>
      </dgm:prSet>
      <dgm:spPr/>
      <dgm:t>
        <a:bodyPr/>
        <a:lstStyle/>
        <a:p>
          <a:endParaRPr lang="en-US"/>
        </a:p>
      </dgm:t>
    </dgm:pt>
  </dgm:ptLst>
  <dgm:cxnLst>
    <dgm:cxn modelId="{83F7F7D8-FBF9-4849-B56D-9882AFFBF7F9}" type="presOf" srcId="{4C75125C-FA3B-EE4F-BB86-21DABDC3E4DE}" destId="{138B3E19-3248-0E46-806E-380646CD9A44}" srcOrd="0" destOrd="0" presId="urn:microsoft.com/office/officeart/2005/8/layout/hierarchy6"/>
    <dgm:cxn modelId="{10D7B20B-DB33-3B45-84CF-97CFCFD8F0AE}" srcId="{4B9B8E78-BC66-CD44-B519-3D229B0A3CD5}" destId="{415B5EA5-780C-4B4A-B663-63E0A14F4875}" srcOrd="2" destOrd="0" parTransId="{529FD281-CBF2-6648-AB37-CC0218984B1A}" sibTransId="{0625F39E-0072-1A4A-A360-FA6F0FC8AD60}"/>
    <dgm:cxn modelId="{759521A1-E6E2-7A4A-8D08-464853C267E1}" type="presOf" srcId="{276540A9-09A7-A444-A2F6-87D0A9C94F6B}" destId="{2373E54B-ACCC-B74C-A17E-81EDC051D6F1}" srcOrd="1" destOrd="0" presId="urn:microsoft.com/office/officeart/2005/8/layout/hierarchy6"/>
    <dgm:cxn modelId="{82AD06D5-7615-4145-930F-A1B7D8160B2A}" type="presOf" srcId="{9AB7C857-D8FC-2043-B96B-0624F8E16519}" destId="{D9C6E965-A625-8443-BDAC-D99F535982CC}" srcOrd="0" destOrd="0" presId="urn:microsoft.com/office/officeart/2005/8/layout/hierarchy6"/>
    <dgm:cxn modelId="{790491A8-9D0E-3B4A-80E7-1AC49D0BF65C}" type="presOf" srcId="{4B9B8E78-BC66-CD44-B519-3D229B0A3CD5}" destId="{A3B3D4D3-B835-574B-BA2C-C0587DDB64C8}" srcOrd="0" destOrd="0" presId="urn:microsoft.com/office/officeart/2005/8/layout/hierarchy6"/>
    <dgm:cxn modelId="{7A74049E-A2B5-A241-8D8E-33F81112BCCC}" type="presOf" srcId="{F4DB2D92-18FE-B44C-A7AA-834C2398A1AB}" destId="{EDC2E5E5-4A96-5144-9CB3-CDCE807ADCA5}" srcOrd="0" destOrd="0" presId="urn:microsoft.com/office/officeart/2005/8/layout/hierarchy6"/>
    <dgm:cxn modelId="{4D30CBA8-DF6A-D344-AE8F-4069A75D1762}" srcId="{4B9B8E78-BC66-CD44-B519-3D229B0A3CD5}" destId="{F4DB2D92-18FE-B44C-A7AA-834C2398A1AB}" srcOrd="0" destOrd="0" parTransId="{9AB7C857-D8FC-2043-B96B-0624F8E16519}" sibTransId="{8BA997F4-F08D-6E41-9A12-373C44EF50F5}"/>
    <dgm:cxn modelId="{6350A16D-0944-3142-8216-024E58C7DD26}" type="presOf" srcId="{560177C7-BD99-3541-BD4A-FA6883BB4D62}" destId="{DBF6CD4F-3CA7-824F-B819-E1FA4865CF71}" srcOrd="0" destOrd="0" presId="urn:microsoft.com/office/officeart/2005/8/layout/hierarchy6"/>
    <dgm:cxn modelId="{EE71D362-946B-5F44-9728-EB2058B50C29}" srcId="{4B9B8E78-BC66-CD44-B519-3D229B0A3CD5}" destId="{560177C7-BD99-3541-BD4A-FA6883BB4D62}" srcOrd="1" destOrd="0" parTransId="{4C75125C-FA3B-EE4F-BB86-21DABDC3E4DE}" sibTransId="{39795CAF-5107-354A-930E-80879DA24A89}"/>
    <dgm:cxn modelId="{B76EFF3C-7C16-484A-B5E9-7C957A0E4692}" type="presOf" srcId="{E17E9942-2287-544A-A590-9EEBEDBA0B2B}" destId="{56DA2137-7DB4-F64E-807D-21182B661708}" srcOrd="1" destOrd="0" presId="urn:microsoft.com/office/officeart/2005/8/layout/hierarchy6"/>
    <dgm:cxn modelId="{83BCEBE0-B2A9-944C-97CE-4D05E54DD8F8}" type="presOf" srcId="{415B5EA5-780C-4B4A-B663-63E0A14F4875}" destId="{811BF062-AD47-4A48-AD3F-8001B559C33A}" srcOrd="0" destOrd="0" presId="urn:microsoft.com/office/officeart/2005/8/layout/hierarchy6"/>
    <dgm:cxn modelId="{3ED7FB32-64CF-B447-A988-AC01B7249A13}" srcId="{2C13FEF6-483E-BA49-9E00-E9E76195C8C4}" destId="{E17E9942-2287-544A-A590-9EEBEDBA0B2B}" srcOrd="1" destOrd="0" parTransId="{7789F2B2-A958-D44F-95CC-B4E96A997B80}" sibTransId="{DAEF4727-16C7-5045-8965-901ABAC4A327}"/>
    <dgm:cxn modelId="{4E5CDA89-F223-0A4E-BECC-EF5FE43354F8}" srcId="{2C13FEF6-483E-BA49-9E00-E9E76195C8C4}" destId="{276540A9-09A7-A444-A2F6-87D0A9C94F6B}" srcOrd="2" destOrd="0" parTransId="{0D5CC7E8-531C-1147-AB02-945476AE91DE}" sibTransId="{85AA5222-C82F-054F-9F1C-86C217FF1FEC}"/>
    <dgm:cxn modelId="{A54A970E-F9C8-0D4B-9735-880A2BA7C1EA}" type="presOf" srcId="{529FD281-CBF2-6648-AB37-CC0218984B1A}" destId="{EA3B4309-050A-3E4F-9D95-E07CDC2A1365}" srcOrd="0" destOrd="0" presId="urn:microsoft.com/office/officeart/2005/8/layout/hierarchy6"/>
    <dgm:cxn modelId="{03B032AA-C8BF-5944-A0EC-6EF42CEDCC79}" type="presOf" srcId="{2C13FEF6-483E-BA49-9E00-E9E76195C8C4}" destId="{52FFD2BD-48FD-E941-8F0F-8891290315FC}" srcOrd="0" destOrd="0" presId="urn:microsoft.com/office/officeart/2005/8/layout/hierarchy6"/>
    <dgm:cxn modelId="{C64B8436-D52E-F840-826F-C7D2D65ED7B0}" type="presOf" srcId="{E17E9942-2287-544A-A590-9EEBEDBA0B2B}" destId="{912A044B-DD65-2448-AF9E-1EB1ABD50AA4}" srcOrd="0" destOrd="0" presId="urn:microsoft.com/office/officeart/2005/8/layout/hierarchy6"/>
    <dgm:cxn modelId="{FC5C76FB-AC4E-DB4B-988F-BD64EC172E5E}" srcId="{2C13FEF6-483E-BA49-9E00-E9E76195C8C4}" destId="{4B9B8E78-BC66-CD44-B519-3D229B0A3CD5}" srcOrd="0" destOrd="0" parTransId="{C9D58B7E-0692-814A-9367-9ACE521B4FC1}" sibTransId="{199B90DB-96FB-A64F-8375-FA97F7EC83F9}"/>
    <dgm:cxn modelId="{88C8EB89-498A-C443-9AD9-406E46394979}" type="presOf" srcId="{276540A9-09A7-A444-A2F6-87D0A9C94F6B}" destId="{B016A014-14E5-E046-AEE6-00C0E84499F6}" srcOrd="0" destOrd="0" presId="urn:microsoft.com/office/officeart/2005/8/layout/hierarchy6"/>
    <dgm:cxn modelId="{04880F2A-F927-D040-9E9F-D20E63E9A6BA}" type="presParOf" srcId="{52FFD2BD-48FD-E941-8F0F-8891290315FC}" destId="{9CEFF75C-83A6-5645-A45D-C26D3FE02EF6}" srcOrd="0" destOrd="0" presId="urn:microsoft.com/office/officeart/2005/8/layout/hierarchy6"/>
    <dgm:cxn modelId="{852D07CC-CFBC-8C4C-B858-6B7F730DCEC5}" type="presParOf" srcId="{9CEFF75C-83A6-5645-A45D-C26D3FE02EF6}" destId="{52A65E47-8A1B-3747-9744-4F0B52E345BC}" srcOrd="0" destOrd="0" presId="urn:microsoft.com/office/officeart/2005/8/layout/hierarchy6"/>
    <dgm:cxn modelId="{7588E5EC-2C5C-2044-9823-1A3C87C0838C}" type="presParOf" srcId="{9CEFF75C-83A6-5645-A45D-C26D3FE02EF6}" destId="{8748CFBC-D43F-BF4C-A05C-EAA434424CE4}" srcOrd="1" destOrd="0" presId="urn:microsoft.com/office/officeart/2005/8/layout/hierarchy6"/>
    <dgm:cxn modelId="{81F24C7C-6090-D24E-A492-B429E8060E2F}" type="presParOf" srcId="{8748CFBC-D43F-BF4C-A05C-EAA434424CE4}" destId="{CAFCF532-B0AB-9C48-BE10-802A0A04B640}" srcOrd="0" destOrd="0" presId="urn:microsoft.com/office/officeart/2005/8/layout/hierarchy6"/>
    <dgm:cxn modelId="{307FF234-6912-9248-A427-F839609AAE83}" type="presParOf" srcId="{CAFCF532-B0AB-9C48-BE10-802A0A04B640}" destId="{A3B3D4D3-B835-574B-BA2C-C0587DDB64C8}" srcOrd="0" destOrd="0" presId="urn:microsoft.com/office/officeart/2005/8/layout/hierarchy6"/>
    <dgm:cxn modelId="{66C391FA-92B0-0048-AF92-C824DEBAAE6E}" type="presParOf" srcId="{CAFCF532-B0AB-9C48-BE10-802A0A04B640}" destId="{B922912D-D3DD-F143-9E2C-29A7C8953979}" srcOrd="1" destOrd="0" presId="urn:microsoft.com/office/officeart/2005/8/layout/hierarchy6"/>
    <dgm:cxn modelId="{2E15BED8-2D98-7045-BF7E-C9AE7D44A68F}" type="presParOf" srcId="{B922912D-D3DD-F143-9E2C-29A7C8953979}" destId="{D9C6E965-A625-8443-BDAC-D99F535982CC}" srcOrd="0" destOrd="0" presId="urn:microsoft.com/office/officeart/2005/8/layout/hierarchy6"/>
    <dgm:cxn modelId="{5BED770E-0870-0444-9DAC-005C467A0B2F}" type="presParOf" srcId="{B922912D-D3DD-F143-9E2C-29A7C8953979}" destId="{07EBD661-8439-2342-AEA7-7B244B51C5A6}" srcOrd="1" destOrd="0" presId="urn:microsoft.com/office/officeart/2005/8/layout/hierarchy6"/>
    <dgm:cxn modelId="{10ACFBF8-206E-3A42-BF34-18054E4769BB}" type="presParOf" srcId="{07EBD661-8439-2342-AEA7-7B244B51C5A6}" destId="{EDC2E5E5-4A96-5144-9CB3-CDCE807ADCA5}" srcOrd="0" destOrd="0" presId="urn:microsoft.com/office/officeart/2005/8/layout/hierarchy6"/>
    <dgm:cxn modelId="{44EE252B-ED79-8242-A6A8-B3BF3E6CECFE}" type="presParOf" srcId="{07EBD661-8439-2342-AEA7-7B244B51C5A6}" destId="{EB682D09-5EC3-E24B-B3BB-B973CBD55557}" srcOrd="1" destOrd="0" presId="urn:microsoft.com/office/officeart/2005/8/layout/hierarchy6"/>
    <dgm:cxn modelId="{20B9D535-D8E8-244B-8B8D-2A18F2E6BF74}" type="presParOf" srcId="{B922912D-D3DD-F143-9E2C-29A7C8953979}" destId="{138B3E19-3248-0E46-806E-380646CD9A44}" srcOrd="2" destOrd="0" presId="urn:microsoft.com/office/officeart/2005/8/layout/hierarchy6"/>
    <dgm:cxn modelId="{3C35330B-7FE1-F641-8EBC-542E823D4C6A}" type="presParOf" srcId="{B922912D-D3DD-F143-9E2C-29A7C8953979}" destId="{15665D83-1196-5144-8474-CE16A18361A7}" srcOrd="3" destOrd="0" presId="urn:microsoft.com/office/officeart/2005/8/layout/hierarchy6"/>
    <dgm:cxn modelId="{078EE374-127C-404A-BD63-8748D0C74393}" type="presParOf" srcId="{15665D83-1196-5144-8474-CE16A18361A7}" destId="{DBF6CD4F-3CA7-824F-B819-E1FA4865CF71}" srcOrd="0" destOrd="0" presId="urn:microsoft.com/office/officeart/2005/8/layout/hierarchy6"/>
    <dgm:cxn modelId="{9AACBD80-3C9E-9A4C-BFD3-B48C01C17998}" type="presParOf" srcId="{15665D83-1196-5144-8474-CE16A18361A7}" destId="{42875F89-6EEA-D745-ACEB-1B87C08D135F}" srcOrd="1" destOrd="0" presId="urn:microsoft.com/office/officeart/2005/8/layout/hierarchy6"/>
    <dgm:cxn modelId="{14092BE1-57F4-0C40-BEEC-A1EDA332D1F8}" type="presParOf" srcId="{B922912D-D3DD-F143-9E2C-29A7C8953979}" destId="{EA3B4309-050A-3E4F-9D95-E07CDC2A1365}" srcOrd="4" destOrd="0" presId="urn:microsoft.com/office/officeart/2005/8/layout/hierarchy6"/>
    <dgm:cxn modelId="{1AB96B61-98E9-0E43-81AA-E5BD089AEC40}" type="presParOf" srcId="{B922912D-D3DD-F143-9E2C-29A7C8953979}" destId="{7CC78571-13D6-BC4F-8490-70F6B1F7CDD6}" srcOrd="5" destOrd="0" presId="urn:microsoft.com/office/officeart/2005/8/layout/hierarchy6"/>
    <dgm:cxn modelId="{74ADE9F8-D815-B848-A7DE-4B78016C4025}" type="presParOf" srcId="{7CC78571-13D6-BC4F-8490-70F6B1F7CDD6}" destId="{811BF062-AD47-4A48-AD3F-8001B559C33A}" srcOrd="0" destOrd="0" presId="urn:microsoft.com/office/officeart/2005/8/layout/hierarchy6"/>
    <dgm:cxn modelId="{AE0C94D6-724F-6E49-A3B2-80AFBD8EB7A9}" type="presParOf" srcId="{7CC78571-13D6-BC4F-8490-70F6B1F7CDD6}" destId="{60BEF35A-5929-9A43-B5A3-157FADF22A3A}" srcOrd="1" destOrd="0" presId="urn:microsoft.com/office/officeart/2005/8/layout/hierarchy6"/>
    <dgm:cxn modelId="{B138C608-DACB-204E-A503-CC4F7EA44C27}" type="presParOf" srcId="{52FFD2BD-48FD-E941-8F0F-8891290315FC}" destId="{B2C1A0F5-3C9C-BB4C-B91C-C3D0778A2D18}" srcOrd="1" destOrd="0" presId="urn:microsoft.com/office/officeart/2005/8/layout/hierarchy6"/>
    <dgm:cxn modelId="{F69C1B34-AB2C-F44A-B458-7D4BD0D08FCE}" type="presParOf" srcId="{B2C1A0F5-3C9C-BB4C-B91C-C3D0778A2D18}" destId="{C95C196E-8D39-8D41-AB4D-5F202660EA9F}" srcOrd="0" destOrd="0" presId="urn:microsoft.com/office/officeart/2005/8/layout/hierarchy6"/>
    <dgm:cxn modelId="{5BEF5F93-2009-FE46-ACF5-9455ED5FEA1F}" type="presParOf" srcId="{C95C196E-8D39-8D41-AB4D-5F202660EA9F}" destId="{912A044B-DD65-2448-AF9E-1EB1ABD50AA4}" srcOrd="0" destOrd="0" presId="urn:microsoft.com/office/officeart/2005/8/layout/hierarchy6"/>
    <dgm:cxn modelId="{AF310BC5-68AA-FA4F-B309-C152D0E859AF}" type="presParOf" srcId="{C95C196E-8D39-8D41-AB4D-5F202660EA9F}" destId="{56DA2137-7DB4-F64E-807D-21182B661708}" srcOrd="1" destOrd="0" presId="urn:microsoft.com/office/officeart/2005/8/layout/hierarchy6"/>
    <dgm:cxn modelId="{BF5551EF-D9DE-DB4A-B054-825E717462FE}" type="presParOf" srcId="{B2C1A0F5-3C9C-BB4C-B91C-C3D0778A2D18}" destId="{6533A097-0A31-BF48-9D8B-4A545768778E}" srcOrd="1" destOrd="0" presId="urn:microsoft.com/office/officeart/2005/8/layout/hierarchy6"/>
    <dgm:cxn modelId="{203407D4-2FC2-6B42-9A5A-8D542A893F59}" type="presParOf" srcId="{6533A097-0A31-BF48-9D8B-4A545768778E}" destId="{8731CE26-270A-F04F-9755-B23CDA329CE1}" srcOrd="0" destOrd="0" presId="urn:microsoft.com/office/officeart/2005/8/layout/hierarchy6"/>
    <dgm:cxn modelId="{BA4649FA-DA1C-0046-B3D9-188E7ED9F9BD}" type="presParOf" srcId="{B2C1A0F5-3C9C-BB4C-B91C-C3D0778A2D18}" destId="{18368EDF-90A4-AE4B-88C0-EFD20377BA9A}" srcOrd="2" destOrd="0" presId="urn:microsoft.com/office/officeart/2005/8/layout/hierarchy6"/>
    <dgm:cxn modelId="{C589983D-9B7F-334C-A66A-8BEFDD2C8E93}" type="presParOf" srcId="{18368EDF-90A4-AE4B-88C0-EFD20377BA9A}" destId="{B016A014-14E5-E046-AEE6-00C0E84499F6}" srcOrd="0" destOrd="0" presId="urn:microsoft.com/office/officeart/2005/8/layout/hierarchy6"/>
    <dgm:cxn modelId="{152F14EE-6BB8-854C-A9F1-B1EAC5DB8E77}" type="presParOf" srcId="{18368EDF-90A4-AE4B-88C0-EFD20377BA9A}" destId="{2373E54B-ACCC-B74C-A17E-81EDC051D6F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6A014-14E5-E046-AEE6-00C0E84499F6}">
      <dsp:nvSpPr>
        <dsp:cNvPr id="0" name=""/>
        <dsp:cNvSpPr/>
      </dsp:nvSpPr>
      <dsp:spPr>
        <a:xfrm>
          <a:off x="0" y="1727706"/>
          <a:ext cx="8902700" cy="13440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goals:</a:t>
          </a:r>
          <a:endParaRPr lang="en-US" sz="3200" kern="1200" dirty="0"/>
        </a:p>
      </dsp:txBody>
      <dsp:txXfrm>
        <a:off x="0" y="1727706"/>
        <a:ext cx="2670810" cy="1344099"/>
      </dsp:txXfrm>
    </dsp:sp>
    <dsp:sp modelId="{912A044B-DD65-2448-AF9E-1EB1ABD50AA4}">
      <dsp:nvSpPr>
        <dsp:cNvPr id="0" name=""/>
        <dsp:cNvSpPr/>
      </dsp:nvSpPr>
      <dsp:spPr>
        <a:xfrm>
          <a:off x="0" y="125773"/>
          <a:ext cx="8902700" cy="13440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vision:</a:t>
          </a:r>
          <a:endParaRPr lang="en-US" sz="3200" kern="1200" dirty="0"/>
        </a:p>
      </dsp:txBody>
      <dsp:txXfrm>
        <a:off x="0" y="125773"/>
        <a:ext cx="2670810" cy="1344099"/>
      </dsp:txXfrm>
    </dsp:sp>
    <dsp:sp modelId="{A3B3D4D3-B835-574B-BA2C-C0587DDB64C8}">
      <dsp:nvSpPr>
        <dsp:cNvPr id="0" name=""/>
        <dsp:cNvSpPr/>
      </dsp:nvSpPr>
      <dsp:spPr>
        <a:xfrm>
          <a:off x="4970167" y="237727"/>
          <a:ext cx="1680123" cy="1120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Discovery is  unconstrained by geography.</a:t>
          </a:r>
          <a:endParaRPr lang="en-US" sz="1600" kern="1200" dirty="0"/>
        </a:p>
      </dsp:txBody>
      <dsp:txXfrm>
        <a:off x="5002973" y="270533"/>
        <a:ext cx="1614511" cy="1054470"/>
      </dsp:txXfrm>
    </dsp:sp>
    <dsp:sp modelId="{D9C6E965-A625-8443-BDAC-D99F535982CC}">
      <dsp:nvSpPr>
        <dsp:cNvPr id="0" name=""/>
        <dsp:cNvSpPr/>
      </dsp:nvSpPr>
      <dsp:spPr>
        <a:xfrm>
          <a:off x="3513567" y="1357810"/>
          <a:ext cx="2296662" cy="448033"/>
        </a:xfrm>
        <a:custGeom>
          <a:avLst/>
          <a:gdLst/>
          <a:ahLst/>
          <a:cxnLst/>
          <a:rect l="0" t="0" r="0" b="0"/>
          <a:pathLst>
            <a:path>
              <a:moveTo>
                <a:pt x="2296662" y="0"/>
              </a:moveTo>
              <a:lnTo>
                <a:pt x="2296662" y="224016"/>
              </a:lnTo>
              <a:lnTo>
                <a:pt x="0" y="224016"/>
              </a:lnTo>
              <a:lnTo>
                <a:pt x="0" y="4480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C2E5E5-4A96-5144-9CB3-CDCE807ADCA5}">
      <dsp:nvSpPr>
        <dsp:cNvPr id="0" name=""/>
        <dsp:cNvSpPr/>
      </dsp:nvSpPr>
      <dsp:spPr>
        <a:xfrm>
          <a:off x="2673505" y="1805843"/>
          <a:ext cx="1680123" cy="1120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1. Improve networking practices globally.</a:t>
          </a:r>
          <a:endParaRPr lang="en-US" sz="1600" kern="1200" dirty="0"/>
        </a:p>
      </dsp:txBody>
      <dsp:txXfrm>
        <a:off x="2706311" y="1838649"/>
        <a:ext cx="1614511" cy="1054470"/>
      </dsp:txXfrm>
    </dsp:sp>
    <dsp:sp modelId="{138B3E19-3248-0E46-806E-380646CD9A44}">
      <dsp:nvSpPr>
        <dsp:cNvPr id="0" name=""/>
        <dsp:cNvSpPr/>
      </dsp:nvSpPr>
      <dsp:spPr>
        <a:xfrm>
          <a:off x="5764509" y="1357810"/>
          <a:ext cx="91440" cy="448033"/>
        </a:xfrm>
        <a:custGeom>
          <a:avLst/>
          <a:gdLst/>
          <a:ahLst/>
          <a:cxnLst/>
          <a:rect l="0" t="0" r="0" b="0"/>
          <a:pathLst>
            <a:path>
              <a:moveTo>
                <a:pt x="45720" y="0"/>
              </a:moveTo>
              <a:lnTo>
                <a:pt x="45720" y="224016"/>
              </a:lnTo>
              <a:lnTo>
                <a:pt x="54238" y="224016"/>
              </a:lnTo>
              <a:lnTo>
                <a:pt x="54238" y="4480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F6CD4F-3CA7-824F-B819-E1FA4865CF71}">
      <dsp:nvSpPr>
        <dsp:cNvPr id="0" name=""/>
        <dsp:cNvSpPr/>
      </dsp:nvSpPr>
      <dsp:spPr>
        <a:xfrm>
          <a:off x="4978685" y="1805843"/>
          <a:ext cx="1680123" cy="1120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2. Provide information and tools for optimal network use.</a:t>
          </a:r>
        </a:p>
      </dsp:txBody>
      <dsp:txXfrm>
        <a:off x="5011491" y="1838649"/>
        <a:ext cx="1614511" cy="1054470"/>
      </dsp:txXfrm>
    </dsp:sp>
    <dsp:sp modelId="{EA3B4309-050A-3E4F-9D95-E07CDC2A1365}">
      <dsp:nvSpPr>
        <dsp:cNvPr id="0" name=""/>
        <dsp:cNvSpPr/>
      </dsp:nvSpPr>
      <dsp:spPr>
        <a:xfrm>
          <a:off x="5810229" y="1357810"/>
          <a:ext cx="2071659" cy="448033"/>
        </a:xfrm>
        <a:custGeom>
          <a:avLst/>
          <a:gdLst/>
          <a:ahLst/>
          <a:cxnLst/>
          <a:rect l="0" t="0" r="0" b="0"/>
          <a:pathLst>
            <a:path>
              <a:moveTo>
                <a:pt x="0" y="0"/>
              </a:moveTo>
              <a:lnTo>
                <a:pt x="0" y="224016"/>
              </a:lnTo>
              <a:lnTo>
                <a:pt x="2071659" y="224016"/>
              </a:lnTo>
              <a:lnTo>
                <a:pt x="2071659" y="4480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1BF062-AD47-4A48-AD3F-8001B559C33A}">
      <dsp:nvSpPr>
        <dsp:cNvPr id="0" name=""/>
        <dsp:cNvSpPr/>
      </dsp:nvSpPr>
      <dsp:spPr>
        <a:xfrm>
          <a:off x="7041827" y="1805843"/>
          <a:ext cx="1680123" cy="1120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3. Pioneer architectures, protocols, applications.</a:t>
          </a:r>
          <a:endParaRPr lang="en-US" sz="1600" kern="1200" dirty="0"/>
        </a:p>
      </dsp:txBody>
      <dsp:txXfrm>
        <a:off x="7074633" y="1838649"/>
        <a:ext cx="1614511" cy="10544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FC6163-EDEA-0546-AF8B-90BCB7258165}" type="datetimeFigureOut">
              <a:rPr lang="en-US" smtClean="0"/>
              <a:pPr/>
              <a:t>7/27/17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E03296-974C-BA4E-96B6-8AAD18ECE722}" type="slidenum">
              <a:rPr lang="en-US" smtClean="0"/>
              <a:pPr/>
              <a:t>‹#›</a:t>
            </a:fld>
            <a:endParaRPr lang="en-US"/>
          </a:p>
        </p:txBody>
      </p:sp>
    </p:spTree>
    <p:extLst>
      <p:ext uri="{BB962C8B-B14F-4D97-AF65-F5344CB8AC3E}">
        <p14:creationId xmlns:p14="http://schemas.microsoft.com/office/powerpoint/2010/main" val="2823941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cs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cs typeface="Arial"/>
              </a:defRPr>
            </a:lvl1pPr>
          </a:lstStyle>
          <a:p>
            <a:fld id="{EBA3999B-581F-244C-A4ED-F2A64C4B4C60}" type="datetimeFigureOut">
              <a:rPr lang="en-US" smtClean="0"/>
              <a:pPr/>
              <a:t>7/27/17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cs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cs typeface="Arial"/>
              </a:defRPr>
            </a:lvl1pPr>
          </a:lstStyle>
          <a:p>
            <a:fld id="{203C2CCC-44D0-4B40-9343-1A28B1A2D90A}" type="slidenum">
              <a:rPr lang="en-US" smtClean="0"/>
              <a:pPr/>
              <a:t>‹#›</a:t>
            </a:fld>
            <a:endParaRPr lang="en-US"/>
          </a:p>
        </p:txBody>
      </p:sp>
    </p:spTree>
    <p:extLst>
      <p:ext uri="{BB962C8B-B14F-4D97-AF65-F5344CB8AC3E}">
        <p14:creationId xmlns:p14="http://schemas.microsoft.com/office/powerpoint/2010/main" val="2474141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Arial"/>
        <a:ea typeface="+mn-ea"/>
        <a:cs typeface="Arial"/>
      </a:defRPr>
    </a:lvl3pPr>
    <a:lvl4pPr marL="1371600" algn="l" defTabSz="457200" rtl="0" eaLnBrk="1" latinLnBrk="0" hangingPunct="1">
      <a:defRPr sz="1200" kern="1200">
        <a:solidFill>
          <a:schemeClr val="tx1"/>
        </a:solidFill>
        <a:latin typeface="Arial"/>
        <a:ea typeface="+mn-ea"/>
        <a:cs typeface="Arial"/>
      </a:defRPr>
    </a:lvl4pPr>
    <a:lvl5pPr marL="1828800" algn="l" defTabSz="457200" rtl="0" eaLnBrk="1" latinLnBrk="0" hangingPunct="1">
      <a:defRPr sz="12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22</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24</a:t>
            </a:fld>
            <a:endParaRPr lang="en-US"/>
          </a:p>
        </p:txBody>
      </p:sp>
    </p:spTree>
    <p:extLst>
      <p:ext uri="{BB962C8B-B14F-4D97-AF65-F5344CB8AC3E}">
        <p14:creationId xmlns:p14="http://schemas.microsoft.com/office/powerpoint/2010/main" val="38549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26</a:t>
            </a:fld>
            <a:endParaRPr lang="en-US"/>
          </a:p>
        </p:txBody>
      </p:sp>
    </p:spTree>
    <p:extLst>
      <p:ext uri="{BB962C8B-B14F-4D97-AF65-F5344CB8AC3E}">
        <p14:creationId xmlns:p14="http://schemas.microsoft.com/office/powerpoint/2010/main" val="51236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28</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D31A9-462A-4D4B-A16A-4EE9BECC7A92}" type="slidenum">
              <a:rPr lang="en-US">
                <a:solidFill>
                  <a:prstClr val="black"/>
                </a:solidFill>
              </a:rPr>
              <a:pPr/>
              <a:t>29</a:t>
            </a:fld>
            <a:endParaRPr lang="en-US">
              <a:solidFill>
                <a:prstClr val="black"/>
              </a:solidFill>
            </a:endParaRPr>
          </a:p>
        </p:txBody>
      </p:sp>
      <p:sp>
        <p:nvSpPr>
          <p:cNvPr id="293890" name="Rectangle 2"/>
          <p:cNvSpPr>
            <a:spLocks noGrp="1" noRot="1" noChangeAspect="1" noChangeArrowheads="1" noTextEdit="1"/>
          </p:cNvSpPr>
          <p:nvPr>
            <p:ph type="sldImg"/>
          </p:nvPr>
        </p:nvSpPr>
        <p:spPr>
          <a:xfrm>
            <a:off x="381000" y="685800"/>
            <a:ext cx="6096000" cy="3429000"/>
          </a:xfrm>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endParaRPr lang="en-US" sz="100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984827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endParaRPr lang="en-US" sz="100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31</a:t>
            </a:fld>
            <a:endParaRPr lang="en-US" dirty="0"/>
          </a:p>
        </p:txBody>
      </p:sp>
    </p:spTree>
    <p:extLst>
      <p:ext uri="{BB962C8B-B14F-4D97-AF65-F5344CB8AC3E}">
        <p14:creationId xmlns:p14="http://schemas.microsoft.com/office/powerpoint/2010/main" val="398482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5</a:t>
            </a:fld>
            <a:endParaRPr lang="en-US"/>
          </a:p>
        </p:txBody>
      </p:sp>
    </p:spTree>
    <p:extLst>
      <p:ext uri="{BB962C8B-B14F-4D97-AF65-F5344CB8AC3E}">
        <p14:creationId xmlns:p14="http://schemas.microsoft.com/office/powerpoint/2010/main" val="246118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33</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34</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37</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38</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39</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40</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41</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9</a:t>
            </a:fld>
            <a:endParaRPr lang="en-US"/>
          </a:p>
        </p:txBody>
      </p:sp>
    </p:spTree>
    <p:extLst>
      <p:ext uri="{BB962C8B-B14F-4D97-AF65-F5344CB8AC3E}">
        <p14:creationId xmlns:p14="http://schemas.microsoft.com/office/powerpoint/2010/main" val="293946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val="257434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14</a:t>
            </a:fld>
            <a:endParaRPr lang="en-US" dirty="0"/>
          </a:p>
        </p:txBody>
      </p:sp>
    </p:spTree>
    <p:extLst>
      <p:ext uri="{BB962C8B-B14F-4D97-AF65-F5344CB8AC3E}">
        <p14:creationId xmlns:p14="http://schemas.microsoft.com/office/powerpoint/2010/main" val="309151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425746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17</a:t>
            </a:fld>
            <a:endParaRPr lang="en-US" dirty="0"/>
          </a:p>
        </p:txBody>
      </p:sp>
    </p:spTree>
    <p:extLst>
      <p:ext uri="{BB962C8B-B14F-4D97-AF65-F5344CB8AC3E}">
        <p14:creationId xmlns:p14="http://schemas.microsoft.com/office/powerpoint/2010/main" val="425746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18</a:t>
            </a:fld>
            <a:endParaRPr lang="en-US" dirty="0"/>
          </a:p>
        </p:txBody>
      </p:sp>
    </p:spTree>
    <p:extLst>
      <p:ext uri="{BB962C8B-B14F-4D97-AF65-F5344CB8AC3E}">
        <p14:creationId xmlns:p14="http://schemas.microsoft.com/office/powerpoint/2010/main" val="192816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20</a:t>
            </a:fld>
            <a:endParaRPr lang="en-US" dirty="0"/>
          </a:p>
        </p:txBody>
      </p:sp>
    </p:spTree>
    <p:extLst>
      <p:ext uri="{BB962C8B-B14F-4D97-AF65-F5344CB8AC3E}">
        <p14:creationId xmlns:p14="http://schemas.microsoft.com/office/powerpoint/2010/main" val="3091519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597820"/>
            <a:ext cx="7762875" cy="1102519"/>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3" y="2901952"/>
            <a:ext cx="3597275" cy="993775"/>
          </a:xfrm>
        </p:spPr>
        <p:txBody>
          <a:bodyPr anchor="b" anchorCtr="0">
            <a:noAutofit/>
          </a:bodyPr>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06FCC22-31A9-5F4D-8313-F772C1EE39BB}" type="datetime1">
              <a:rPr lang="en-US" smtClean="0"/>
              <a:pPr/>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sp>
        <p:nvSpPr>
          <p:cNvPr id="11" name="Text Placeholder 10"/>
          <p:cNvSpPr>
            <a:spLocks noGrp="1"/>
          </p:cNvSpPr>
          <p:nvPr>
            <p:ph type="body" sz="quarter" idx="13"/>
          </p:nvPr>
        </p:nvSpPr>
        <p:spPr>
          <a:xfrm>
            <a:off x="5116516" y="2901553"/>
            <a:ext cx="3570287" cy="994172"/>
          </a:xfrm>
        </p:spPr>
        <p:txBody>
          <a:bodyPr anchor="b" anchorCtr="0">
            <a:noAutofit/>
          </a:bodyPr>
          <a:lstStyle>
            <a:lvl1pPr marL="0" indent="0">
              <a:buNone/>
              <a:defRPr sz="1400"/>
            </a:lvl1pPr>
            <a:lvl2pPr marL="230188" indent="0">
              <a:buNone/>
              <a:defRPr sz="1400"/>
            </a:lvl2pPr>
            <a:lvl3pPr marL="458787" indent="0">
              <a:buNone/>
              <a:defRPr sz="1400"/>
            </a:lvl3pPr>
            <a:lvl4pPr marL="684212" indent="0">
              <a:buNone/>
              <a:defRPr sz="1400"/>
            </a:lvl4pPr>
            <a:lvl5pPr marL="912812" indent="0">
              <a:buNone/>
              <a:defRPr sz="1400"/>
            </a:lvl5pPr>
          </a:lstStyle>
          <a:p>
            <a:pPr lvl="0"/>
            <a:r>
              <a:rPr lang="en-US" dirty="0" smtClean="0"/>
              <a:t>Click to edit Master text styles</a:t>
            </a:r>
          </a:p>
        </p:txBody>
      </p:sp>
      <p:pic>
        <p:nvPicPr>
          <p:cNvPr id="12" name="Picture 11" descr="ESnet_Logo_Heade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333" y="651933"/>
            <a:ext cx="3288792" cy="960120"/>
          </a:xfrm>
          <a:prstGeom prst="rect">
            <a:avLst/>
          </a:prstGeom>
        </p:spPr>
      </p:pic>
      <p:pic>
        <p:nvPicPr>
          <p:cNvPr id="13" name="Picture 12" descr="DOE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01038" y="4219194"/>
            <a:ext cx="1572768" cy="524256"/>
          </a:xfrm>
          <a:prstGeom prst="rect">
            <a:avLst/>
          </a:prstGeom>
        </p:spPr>
      </p:pic>
      <p:pic>
        <p:nvPicPr>
          <p:cNvPr id="14" name="Picture 13" descr="Lab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8971" y="4054602"/>
            <a:ext cx="908304" cy="688848"/>
          </a:xfrm>
          <a:prstGeom prst="rect">
            <a:avLst/>
          </a:prstGeom>
        </p:spPr>
      </p:pic>
    </p:spTree>
    <p:extLst>
      <p:ext uri="{BB962C8B-B14F-4D97-AF65-F5344CB8AC3E}">
        <p14:creationId xmlns:p14="http://schemas.microsoft.com/office/powerpoint/2010/main" val="19558606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E0BEA20-4296-1F41-B5C0-947026B7619C}" type="datetime1">
              <a:rPr lang="en-US" smtClean="0"/>
              <a:pPr/>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618878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922985"/>
            <a:ext cx="7772400" cy="1021556"/>
          </a:xfrm>
        </p:spPr>
        <p:txBody>
          <a:bodyPr anchor="t"/>
          <a:lstStyle>
            <a:lvl1pPr algn="l">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1593058"/>
            <a:ext cx="7772400" cy="1125140"/>
          </a:xfrm>
        </p:spPr>
        <p:txBody>
          <a:bodyPr tIns="45720" bIns="182880" anchor="b">
            <a:no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1ACAC24-F311-C548-8BA4-8A2499F6EF02}" type="datetime1">
              <a:rPr lang="en-US" smtClean="0"/>
              <a:pPr/>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sp>
        <p:nvSpPr>
          <p:cNvPr id="8" name="Rectangle 7"/>
          <p:cNvSpPr/>
          <p:nvPr userDrawn="1"/>
        </p:nvSpPr>
        <p:spPr>
          <a:xfrm>
            <a:off x="0" y="0"/>
            <a:ext cx="137160" cy="51363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pic>
        <p:nvPicPr>
          <p:cNvPr id="9" name="Picture 8" descr="ESnet_Logo_Foote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9144" y="4499805"/>
            <a:ext cx="1210056" cy="362712"/>
          </a:xfrm>
          <a:prstGeom prst="rect">
            <a:avLst/>
          </a:prstGeom>
        </p:spPr>
      </p:pic>
    </p:spTree>
    <p:extLst>
      <p:ext uri="{BB962C8B-B14F-4D97-AF65-F5344CB8AC3E}">
        <p14:creationId xmlns:p14="http://schemas.microsoft.com/office/powerpoint/2010/main" val="30491772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261122"/>
          </a:xfrm>
        </p:spPr>
        <p:txBody>
          <a:bodyPr/>
          <a:lstStyle>
            <a:lvl1pPr marL="228600" indent="-228600">
              <a:defRPr sz="2000"/>
            </a:lvl1pPr>
            <a:lvl2pPr marL="457200" indent="-228600">
              <a:buClr>
                <a:schemeClr val="tx1"/>
              </a:buClr>
              <a:defRPr sz="1800"/>
            </a:lvl2pPr>
            <a:lvl3pPr marL="685800" indent="-228600">
              <a:buClr>
                <a:schemeClr val="tx1"/>
              </a:buClr>
              <a:defRPr sz="1600"/>
            </a:lvl3pPr>
            <a:lvl4pPr marL="914400" indent="-228600">
              <a:buClr>
                <a:schemeClr val="tx1"/>
              </a:buClr>
              <a:defRPr sz="1200"/>
            </a:lvl4pPr>
            <a:lvl5pPr marL="1143000" indent="-228600">
              <a:buClr>
                <a:schemeClr val="tx1"/>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261122"/>
          </a:xfrm>
        </p:spPr>
        <p:txBody>
          <a:bodyPr/>
          <a:lstStyle>
            <a:lvl1pPr marL="228600" indent="-228600">
              <a:defRPr sz="2000"/>
            </a:lvl1pPr>
            <a:lvl2pPr marL="457200" indent="-228600">
              <a:buClr>
                <a:schemeClr val="tx1"/>
              </a:buClr>
              <a:defRPr sz="1800"/>
            </a:lvl2pPr>
            <a:lvl3pPr marL="685800" indent="-228600">
              <a:buClr>
                <a:schemeClr val="tx1"/>
              </a:buClr>
              <a:defRPr sz="1600"/>
            </a:lvl3pPr>
            <a:lvl4pPr marL="914400" indent="-228600">
              <a:buClr>
                <a:schemeClr val="tx1"/>
              </a:buClr>
              <a:defRPr sz="1200"/>
            </a:lvl4pPr>
            <a:lvl5pPr marL="1143000" indent="-228600">
              <a:buClr>
                <a:schemeClr val="tx1"/>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8F92CCB-F61C-654B-AF4D-73C61C68761F}" type="datetime1">
              <a:rPr lang="en-US" smtClean="0"/>
              <a:pPr/>
              <a:t>7/27/17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1986698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830116"/>
          </a:xfrm>
        </p:spPr>
        <p:txBody>
          <a:bodyPr/>
          <a:lstStyle>
            <a:lvl1pPr>
              <a:defRPr sz="2000"/>
            </a:lvl1pPr>
            <a:lvl2pPr marL="457200" indent="-228600">
              <a:defRPr sz="1800"/>
            </a:lvl2pPr>
            <a:lvl3pPr marL="685800" indent="-228600">
              <a:defRPr sz="16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8" y="1631156"/>
            <a:ext cx="4041775" cy="2830116"/>
          </a:xfrm>
        </p:spPr>
        <p:txBody>
          <a:bodyPr/>
          <a:lstStyle>
            <a:lvl1pPr>
              <a:defRPr sz="2000"/>
            </a:lvl1pPr>
            <a:lvl2pPr marL="457200" indent="-228600">
              <a:defRPr sz="1800"/>
            </a:lvl2pPr>
            <a:lvl3pPr marL="685800" indent="-228600">
              <a:defRPr sz="16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BE3FF4A-E192-594D-85D2-961A895021F6}" type="datetime1">
              <a:rPr lang="en-US" smtClean="0"/>
              <a:pPr/>
              <a:t>7/27/17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613816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3101F21-67A6-0545-9EC8-D77229149F1E}" type="datetime1">
              <a:rPr lang="en-US" smtClean="0"/>
              <a:pPr/>
              <a:t>7/27/17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4389720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AB53A-4226-394C-9866-06ECB09BE5AD}" type="datetime1">
              <a:rPr lang="en-US" smtClean="0"/>
              <a:pPr/>
              <a:t>7/27/17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8126339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2"/>
            <a:ext cx="8229600" cy="3258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30277" y="4862517"/>
            <a:ext cx="1685925" cy="273844"/>
          </a:xfrm>
          <a:prstGeom prst="rect">
            <a:avLst/>
          </a:prstGeom>
        </p:spPr>
        <p:txBody>
          <a:bodyPr vert="horz" lIns="91440" tIns="45720" rIns="91440" bIns="45720" rtlCol="0" anchor="ctr"/>
          <a:lstStyle>
            <a:lvl1pPr algn="l">
              <a:defRPr sz="900">
                <a:solidFill>
                  <a:schemeClr val="tx1">
                    <a:lumMod val="50000"/>
                  </a:schemeClr>
                </a:solidFill>
                <a:latin typeface="Calibri"/>
                <a:cs typeface="Calibri"/>
              </a:defRPr>
            </a:lvl1pPr>
          </a:lstStyle>
          <a:p>
            <a:fld id="{FCE69097-F061-2345-96E4-2074114512F2}" type="datetime1">
              <a:rPr lang="en-US" smtClean="0"/>
              <a:pPr/>
              <a:t>7/27/17</a:t>
            </a:fld>
            <a:endParaRPr lang="en-US" dirty="0"/>
          </a:p>
        </p:txBody>
      </p:sp>
      <p:sp>
        <p:nvSpPr>
          <p:cNvPr id="5" name="Footer Placeholder 4"/>
          <p:cNvSpPr>
            <a:spLocks noGrp="1"/>
          </p:cNvSpPr>
          <p:nvPr>
            <p:ph type="ftr" sz="quarter" idx="3"/>
          </p:nvPr>
        </p:nvSpPr>
        <p:spPr>
          <a:xfrm>
            <a:off x="4572000" y="4862517"/>
            <a:ext cx="4114800" cy="273844"/>
          </a:xfrm>
          <a:prstGeom prst="rect">
            <a:avLst/>
          </a:prstGeom>
        </p:spPr>
        <p:txBody>
          <a:bodyPr vert="horz" lIns="91440" tIns="45720" rIns="91440" bIns="45720" rtlCol="0" anchor="ctr"/>
          <a:lstStyle>
            <a:lvl1pPr algn="r">
              <a:defRPr sz="900">
                <a:solidFill>
                  <a:schemeClr val="tx1">
                    <a:lumMod val="50000"/>
                  </a:schemeClr>
                </a:solidFill>
                <a:latin typeface="Calibri"/>
                <a:cs typeface="Calibri"/>
              </a:defRPr>
            </a:lvl1pPr>
          </a:lstStyle>
          <a:p>
            <a:endParaRPr lang="en-US" dirty="0"/>
          </a:p>
        </p:txBody>
      </p:sp>
      <p:sp>
        <p:nvSpPr>
          <p:cNvPr id="6" name="Slide Number Placeholder 5"/>
          <p:cNvSpPr>
            <a:spLocks noGrp="1"/>
          </p:cNvSpPr>
          <p:nvPr>
            <p:ph type="sldNum" sz="quarter" idx="4"/>
          </p:nvPr>
        </p:nvSpPr>
        <p:spPr>
          <a:xfrm>
            <a:off x="457203" y="4862517"/>
            <a:ext cx="447675" cy="273844"/>
          </a:xfrm>
          <a:prstGeom prst="rect">
            <a:avLst/>
          </a:prstGeom>
        </p:spPr>
        <p:txBody>
          <a:bodyPr vert="horz" lIns="91440" tIns="45720" rIns="91440" bIns="45720" rtlCol="0" anchor="ctr"/>
          <a:lstStyle>
            <a:lvl1pPr algn="l">
              <a:defRPr sz="900">
                <a:solidFill>
                  <a:schemeClr val="tx1">
                    <a:lumMod val="50000"/>
                  </a:schemeClr>
                </a:solidFill>
                <a:latin typeface="Calibri"/>
                <a:cs typeface="Calibri"/>
              </a:defRPr>
            </a:lvl1pPr>
          </a:lstStyle>
          <a:p>
            <a:fld id="{487710A0-C33E-CC45-8305-B897475A1CD7}" type="slidenum">
              <a:rPr lang="en-US" smtClean="0"/>
              <a:pPr/>
              <a:t>‹#›</a:t>
            </a:fld>
            <a:endParaRPr lang="en-US" dirty="0"/>
          </a:p>
        </p:txBody>
      </p:sp>
      <p:sp>
        <p:nvSpPr>
          <p:cNvPr id="8" name="Rectangle 7"/>
          <p:cNvSpPr/>
          <p:nvPr userDrawn="1"/>
        </p:nvSpPr>
        <p:spPr>
          <a:xfrm>
            <a:off x="0" y="0"/>
            <a:ext cx="137160" cy="51363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pic>
        <p:nvPicPr>
          <p:cNvPr id="9" name="Picture 8" descr="ESnet_Logo_Footer.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603744" y="4458514"/>
            <a:ext cx="1210056" cy="362712"/>
          </a:xfrm>
          <a:prstGeom prst="rect">
            <a:avLst/>
          </a:prstGeom>
        </p:spPr>
      </p:pic>
    </p:spTree>
    <p:extLst>
      <p:ext uri="{BB962C8B-B14F-4D97-AF65-F5344CB8AC3E}">
        <p14:creationId xmlns:p14="http://schemas.microsoft.com/office/powerpoint/2010/main" val="246388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hdr="0"/>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lumMod val="50000"/>
          </a:schemeClr>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lumMod val="50000"/>
          </a:schemeClr>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lumMod val="50000"/>
          </a:schemeClr>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lumMod val="50000"/>
          </a:schemeClr>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 Id="rId3" Type="http://schemas.openxmlformats.org/officeDocument/2006/relationships/hyperlink" Target="mailto:kate@es.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mailto:engage@es.n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hyperlink" Target="mailto:engage@es.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engage@es.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hyperlink" Target="mailto:engage@es.n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hyperlink" Target="mailto:engage@es.net" TargetMode="External"/><Relationship Id="rId6" Type="http://schemas.openxmlformats.org/officeDocument/2006/relationships/hyperlink" Target="http://www.nature.com/articles/ncomms5371" TargetMode="External"/><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engage@es.ne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hyperlink" Target="http://what-if.xkcd.com/31/" TargetMode="External"/><Relationship Id="rId7" Type="http://schemas.openxmlformats.org/officeDocument/2006/relationships/hyperlink" Target="http://www.macworld.com/article/2039427/how-fast-is-usb-3-0-really-.html"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36.gif"/><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hyperlink" Target="mailto:engage@es.net" TargetMode="External"/><Relationship Id="rId8"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mailto:engage@es.n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engage@es.ne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mailto:engage@es.ne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7.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mailto:engage@es.ne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mailto:engage@es.ne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 Id="rId3" Type="http://schemas.openxmlformats.org/officeDocument/2006/relationships/hyperlink" Target="mailto:kate@es.n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engage@es.n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579880"/>
            <a:ext cx="7762875" cy="1562100"/>
          </a:xfrm>
        </p:spPr>
        <p:txBody>
          <a:bodyPr/>
          <a:lstStyle/>
          <a:p>
            <a:r>
              <a:rPr lang="en-US" sz="3600" dirty="0" smtClean="0"/>
              <a:t>Science Engagement Introduction</a:t>
            </a:r>
            <a:endParaRPr lang="en-US" sz="3600" dirty="0"/>
          </a:p>
        </p:txBody>
      </p:sp>
      <p:sp>
        <p:nvSpPr>
          <p:cNvPr id="3" name="Subtitle 2"/>
          <p:cNvSpPr>
            <a:spLocks noGrp="1"/>
          </p:cNvSpPr>
          <p:nvPr>
            <p:ph type="subTitle" idx="1"/>
          </p:nvPr>
        </p:nvSpPr>
        <p:spPr>
          <a:xfrm>
            <a:off x="914400" y="2978152"/>
            <a:ext cx="3912903" cy="993775"/>
          </a:xfrm>
        </p:spPr>
        <p:txBody>
          <a:bodyPr>
            <a:noAutofit/>
          </a:bodyPr>
          <a:lstStyle/>
          <a:p>
            <a:pPr>
              <a:spcBef>
                <a:spcPts val="300"/>
              </a:spcBef>
              <a:spcAft>
                <a:spcPts val="300"/>
              </a:spcAft>
            </a:pPr>
            <a:r>
              <a:rPr lang="en-US" sz="1800" dirty="0" smtClean="0"/>
              <a:t>Energy Sciences Network (ESnet)</a:t>
            </a:r>
          </a:p>
          <a:p>
            <a:pPr>
              <a:spcBef>
                <a:spcPts val="300"/>
              </a:spcBef>
              <a:spcAft>
                <a:spcPts val="300"/>
              </a:spcAft>
            </a:pPr>
            <a:r>
              <a:rPr lang="en-US" sz="1800" dirty="0" smtClean="0"/>
              <a:t>Lawrence Berkeley National Laboratory</a:t>
            </a:r>
          </a:p>
        </p:txBody>
      </p:sp>
      <p:sp>
        <p:nvSpPr>
          <p:cNvPr id="6" name="Text Placeholder 5"/>
          <p:cNvSpPr>
            <a:spLocks noGrp="1"/>
          </p:cNvSpPr>
          <p:nvPr>
            <p:ph type="body" sz="quarter" idx="13"/>
          </p:nvPr>
        </p:nvSpPr>
        <p:spPr>
          <a:xfrm>
            <a:off x="4927600" y="2977753"/>
            <a:ext cx="4216400" cy="994172"/>
          </a:xfrm>
        </p:spPr>
        <p:txBody>
          <a:bodyPr/>
          <a:lstStyle/>
          <a:p>
            <a:r>
              <a:rPr lang="en-US" dirty="0" smtClean="0"/>
              <a:t>Jason Zurawski – </a:t>
            </a:r>
            <a:r>
              <a:rPr lang="en-US" dirty="0" smtClean="0">
                <a:hlinkClick r:id="rId2"/>
              </a:rPr>
              <a:t>zurawski@es.net</a:t>
            </a:r>
            <a:r>
              <a:rPr lang="en-US" dirty="0" smtClean="0"/>
              <a:t> </a:t>
            </a:r>
          </a:p>
          <a:p>
            <a:r>
              <a:rPr lang="en-US" dirty="0" smtClean="0"/>
              <a:t>Kate Petersen – </a:t>
            </a:r>
            <a:r>
              <a:rPr lang="en-US" dirty="0" smtClean="0">
                <a:hlinkClick r:id="rId3"/>
              </a:rPr>
              <a:t>kate@es.net</a:t>
            </a:r>
            <a:r>
              <a:rPr lang="en-US" dirty="0" smtClean="0"/>
              <a:t>  </a:t>
            </a:r>
          </a:p>
          <a:p>
            <a:r>
              <a:rPr lang="en-US" dirty="0"/>
              <a:t>RMACC Symposium and RMCMOA Workshop</a:t>
            </a:r>
          </a:p>
          <a:p>
            <a:r>
              <a:rPr lang="en-US" dirty="0" smtClean="0"/>
              <a:t>August 11</a:t>
            </a:r>
            <a:r>
              <a:rPr lang="en-US" baseline="30000" dirty="0" smtClean="0"/>
              <a:t>th</a:t>
            </a:r>
            <a:r>
              <a:rPr lang="en-US" dirty="0" smtClean="0"/>
              <a:t> 2016</a:t>
            </a:r>
            <a:endParaRPr lang="en-US" dirty="0"/>
          </a:p>
        </p:txBody>
      </p:sp>
      <p:cxnSp>
        <p:nvCxnSpPr>
          <p:cNvPr id="5" name="Straight Connector 4"/>
          <p:cNvCxnSpPr/>
          <p:nvPr/>
        </p:nvCxnSpPr>
        <p:spPr>
          <a:xfrm>
            <a:off x="4827303" y="2985080"/>
            <a:ext cx="0" cy="96321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688041" y="26396"/>
            <a:ext cx="4455961" cy="261610"/>
          </a:xfrm>
          <a:prstGeom prst="rect">
            <a:avLst/>
          </a:prstGeom>
          <a:noFill/>
        </p:spPr>
        <p:txBody>
          <a:bodyPr wrap="none" rtlCol="0">
            <a:spAutoFit/>
          </a:bodyPr>
          <a:lstStyle/>
          <a:p>
            <a:pPr marL="228600" indent="-228600">
              <a:spcBef>
                <a:spcPts val="880"/>
              </a:spcBef>
              <a:buClr>
                <a:srgbClr val="2DB2CF"/>
              </a:buClr>
            </a:pPr>
            <a:r>
              <a:rPr lang="en-US" sz="1100" b="1" i="1" dirty="0" smtClean="0">
                <a:solidFill>
                  <a:srgbClr val="58585B"/>
                </a:solidFill>
              </a:rPr>
              <a:t>http:</a:t>
            </a:r>
            <a:r>
              <a:rPr lang="en-US" sz="1100" b="1" i="1" dirty="0">
                <a:solidFill>
                  <a:srgbClr val="58585B"/>
                </a:solidFill>
              </a:rPr>
              <a:t>//</a:t>
            </a:r>
            <a:r>
              <a:rPr lang="en-US" sz="1100" b="1" i="1" dirty="0" err="1">
                <a:solidFill>
                  <a:srgbClr val="58585B"/>
                </a:solidFill>
              </a:rPr>
              <a:t>www.es.net</a:t>
            </a:r>
            <a:r>
              <a:rPr lang="en-US" sz="1100" b="1" i="1" dirty="0">
                <a:solidFill>
                  <a:srgbClr val="58585B"/>
                </a:solidFill>
              </a:rPr>
              <a:t>/science-engagement/science-requirements-reviews/</a:t>
            </a:r>
            <a:endParaRPr lang="en-US" sz="1100" b="1" i="1" dirty="0" smtClean="0">
              <a:solidFill>
                <a:srgbClr val="58585B"/>
              </a:solidFill>
            </a:endParaRPr>
          </a:p>
        </p:txBody>
      </p:sp>
      <p:sp>
        <p:nvSpPr>
          <p:cNvPr id="7" name="TextBox 6"/>
          <p:cNvSpPr txBox="1"/>
          <p:nvPr/>
        </p:nvSpPr>
        <p:spPr>
          <a:xfrm>
            <a:off x="-1" y="4681836"/>
            <a:ext cx="6366934" cy="461665"/>
          </a:xfrm>
          <a:prstGeom prst="rect">
            <a:avLst/>
          </a:prstGeom>
          <a:noFill/>
        </p:spPr>
        <p:txBody>
          <a:bodyPr wrap="square" rtlCol="0">
            <a:spAutoFit/>
          </a:bodyPr>
          <a:lstStyle/>
          <a:p>
            <a:r>
              <a:rPr lang="en-US" sz="600" dirty="0" smtClean="0"/>
              <a:t>© 2016, </a:t>
            </a:r>
            <a:r>
              <a:rPr lang="en-US" sz="600" dirty="0"/>
              <a:t>The Regents of the University of California, through Lawrence Berkeley National Laboratory (subject to receipt of any required approvals from the U.S. Dept. of Energy).  All rights reserved.</a:t>
            </a:r>
          </a:p>
          <a:p>
            <a:endParaRPr lang="en-US" sz="600" dirty="0"/>
          </a:p>
          <a:p>
            <a:r>
              <a:rPr lang="en-US" sz="600" b="1" i="1" dirty="0"/>
              <a:t>NOTICE</a:t>
            </a:r>
            <a:r>
              <a:rPr lang="en-US" sz="600" dirty="0"/>
              <a:t>.  This material is owned by the U.S. Department of Energy.  As such, the U.S. Government has been granted for itself and others acting on its behalf a paid-up, nonexclusive, irrevocable, worldwide license in the material to reproduce, prepare derivative works, and perform publicly and display publicly. </a:t>
            </a:r>
          </a:p>
        </p:txBody>
      </p:sp>
    </p:spTree>
    <p:extLst>
      <p:ext uri="{BB962C8B-B14F-4D97-AF65-F5344CB8AC3E}">
        <p14:creationId xmlns:p14="http://schemas.microsoft.com/office/powerpoint/2010/main" val="2834660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3" name="Picture 2" descr="bar_stacked_2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67" y="0"/>
            <a:ext cx="7222065" cy="4977326"/>
          </a:xfrm>
          <a:prstGeom prst="rect">
            <a:avLst/>
          </a:prstGeom>
        </p:spPr>
      </p:pic>
    </p:spTree>
    <p:extLst>
      <p:ext uri="{BB962C8B-B14F-4D97-AF65-F5344CB8AC3E}">
        <p14:creationId xmlns:p14="http://schemas.microsoft.com/office/powerpoint/2010/main" val="1131475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8678"/>
            <a:ext cx="7992533" cy="857250"/>
          </a:xfrm>
        </p:spPr>
        <p:txBody>
          <a:bodyPr/>
          <a:lstStyle/>
          <a:p>
            <a:r>
              <a:rPr lang="en-US" dirty="0" smtClean="0"/>
              <a:t>ESnet Strategy </a:t>
            </a:r>
            <a:br>
              <a:rPr lang="en-US" dirty="0" smtClean="0"/>
            </a:br>
            <a:r>
              <a:rPr lang="en-US" dirty="0" smtClean="0"/>
              <a:t>(in addition to world-class operations…)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3456949"/>
              </p:ext>
            </p:extLst>
          </p:nvPr>
        </p:nvGraphicFramePr>
        <p:xfrm>
          <a:off x="127000" y="1000126"/>
          <a:ext cx="8902700" cy="39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8"/>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7420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4" name="TextBox 3"/>
          <p:cNvSpPr txBox="1"/>
          <p:nvPr/>
        </p:nvSpPr>
        <p:spPr>
          <a:xfrm>
            <a:off x="266702" y="144415"/>
            <a:ext cx="8686798" cy="584776"/>
          </a:xfrm>
          <a:prstGeom prst="rect">
            <a:avLst/>
          </a:prstGeom>
          <a:noFill/>
        </p:spPr>
        <p:txBody>
          <a:bodyPr wrap="square" rtlCol="0">
            <a:spAutoFit/>
          </a:bodyPr>
          <a:lstStyle/>
          <a:p>
            <a:pPr>
              <a:spcBef>
                <a:spcPts val="880"/>
              </a:spcBef>
              <a:buClr>
                <a:srgbClr val="2DB2CF"/>
              </a:buClr>
            </a:pPr>
            <a:r>
              <a:rPr lang="en-US" sz="3200" b="1" dirty="0">
                <a:solidFill>
                  <a:srgbClr val="58585B"/>
                </a:solidFill>
                <a:latin typeface="+mj-lt"/>
              </a:rPr>
              <a:t>Network as </a:t>
            </a:r>
            <a:r>
              <a:rPr lang="en-US" sz="3200" b="1" strike="sngStrike" dirty="0">
                <a:solidFill>
                  <a:srgbClr val="58585B"/>
                </a:solidFill>
                <a:latin typeface="+mj-lt"/>
              </a:rPr>
              <a:t>Infrastructure</a:t>
            </a:r>
            <a:r>
              <a:rPr lang="en-US" sz="3200" b="1" dirty="0">
                <a:solidFill>
                  <a:srgbClr val="58585B"/>
                </a:solidFill>
                <a:latin typeface="+mj-lt"/>
              </a:rPr>
              <a:t> </a:t>
            </a:r>
            <a:r>
              <a:rPr lang="en-US" sz="3200" b="1" i="1" dirty="0">
                <a:solidFill>
                  <a:srgbClr val="58585B"/>
                </a:solidFill>
                <a:latin typeface="+mj-lt"/>
              </a:rPr>
              <a:t>Instrument</a:t>
            </a:r>
            <a:endParaRPr lang="en-US" sz="3200" b="1" i="1" dirty="0" smtClean="0">
              <a:solidFill>
                <a:srgbClr val="58585B"/>
              </a:solidFill>
              <a:latin typeface="+mj-lt"/>
            </a:endParaRPr>
          </a:p>
        </p:txBody>
      </p:sp>
      <p:pic>
        <p:nvPicPr>
          <p:cNvPr id="14" name="Picture 13" descr="Map4Gre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738" y="1070641"/>
            <a:ext cx="9030262" cy="2573624"/>
          </a:xfrm>
          <a:prstGeom prst="rect">
            <a:avLst/>
          </a:prstGeom>
        </p:spPr>
      </p:pic>
      <p:pic>
        <p:nvPicPr>
          <p:cNvPr id="7" name="Picture 6" descr="Kstar-hyung_Kim_NFRI_Korea.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9465" y="654685"/>
            <a:ext cx="1533202" cy="767080"/>
          </a:xfrm>
          <a:prstGeom prst="rect">
            <a:avLst/>
          </a:prstGeom>
        </p:spPr>
      </p:pic>
      <p:pic>
        <p:nvPicPr>
          <p:cNvPr id="11" name="Picture 10" descr="3365376865_53bc10afaa_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970" y="793309"/>
            <a:ext cx="1332871" cy="749741"/>
          </a:xfrm>
          <a:prstGeom prst="rect">
            <a:avLst/>
          </a:prstGeom>
        </p:spPr>
      </p:pic>
      <p:pic>
        <p:nvPicPr>
          <p:cNvPr id="13" name="Picture 12" descr="2182152599_5f6d0a26f7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52306" y="724300"/>
            <a:ext cx="1524864" cy="745196"/>
          </a:xfrm>
          <a:prstGeom prst="rect">
            <a:avLst/>
          </a:prstGeom>
        </p:spPr>
      </p:pic>
      <p:pic>
        <p:nvPicPr>
          <p:cNvPr id="9" name="Picture 4" descr="G:\Capital Projects\Project Management\Martinez\CRT\Drawings and Renderings\Renderings\2012\CRT Southwest View 120404.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9465" y="3239553"/>
            <a:ext cx="1618850" cy="80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3252736045_152f04dbb4_b.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69667" y="3428705"/>
            <a:ext cx="1530369" cy="917997"/>
          </a:xfrm>
          <a:prstGeom prst="rect">
            <a:avLst/>
          </a:prstGeom>
        </p:spPr>
      </p:pic>
      <p:pic>
        <p:nvPicPr>
          <p:cNvPr id="10" name="Picture 9" descr="sns.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34360" y="3185267"/>
            <a:ext cx="1715280" cy="917997"/>
          </a:xfrm>
          <a:prstGeom prst="rect">
            <a:avLst/>
          </a:prstGeom>
        </p:spPr>
      </p:pic>
      <p:sp>
        <p:nvSpPr>
          <p:cNvPr id="15" name="TextBox 14"/>
          <p:cNvSpPr txBox="1"/>
          <p:nvPr/>
        </p:nvSpPr>
        <p:spPr>
          <a:xfrm>
            <a:off x="113739" y="4458456"/>
            <a:ext cx="6655291" cy="851515"/>
          </a:xfrm>
          <a:prstGeom prst="rect">
            <a:avLst/>
          </a:prstGeom>
          <a:noFill/>
        </p:spPr>
        <p:txBody>
          <a:bodyPr wrap="square" rtlCol="0">
            <a:spAutoFit/>
          </a:bodyPr>
          <a:lstStyle/>
          <a:p>
            <a:pPr>
              <a:spcBef>
                <a:spcPts val="880"/>
              </a:spcBef>
              <a:buClr>
                <a:srgbClr val="2DB2CF"/>
              </a:buClr>
            </a:pPr>
            <a:r>
              <a:rPr lang="en-US" sz="2400" b="1" i="1" dirty="0" smtClean="0">
                <a:solidFill>
                  <a:srgbClr val="58585B"/>
                </a:solidFill>
              </a:rPr>
              <a:t>Connectivity</a:t>
            </a:r>
            <a:r>
              <a:rPr lang="en-US" sz="2400" dirty="0" smtClean="0">
                <a:solidFill>
                  <a:srgbClr val="58585B"/>
                </a:solidFill>
              </a:rPr>
              <a:t> is the first step – </a:t>
            </a:r>
            <a:r>
              <a:rPr lang="en-US" sz="2400" b="1" i="1" dirty="0" smtClean="0">
                <a:solidFill>
                  <a:srgbClr val="58585B"/>
                </a:solidFill>
              </a:rPr>
              <a:t>usability</a:t>
            </a:r>
            <a:r>
              <a:rPr lang="en-US" sz="2400" dirty="0" smtClean="0">
                <a:solidFill>
                  <a:srgbClr val="58585B"/>
                </a:solidFill>
              </a:rPr>
              <a:t> must follow</a:t>
            </a:r>
            <a:endParaRPr lang="en-US" sz="2400" dirty="0">
              <a:solidFill>
                <a:srgbClr val="58585B"/>
              </a:solidFill>
            </a:endParaRPr>
          </a:p>
          <a:p>
            <a:pPr algn="r">
              <a:spcBef>
                <a:spcPts val="880"/>
              </a:spcBef>
              <a:buClr>
                <a:srgbClr val="2DB2CF"/>
              </a:buClr>
            </a:pPr>
            <a:endParaRPr lang="en-US" dirty="0">
              <a:solidFill>
                <a:srgbClr val="58585B"/>
              </a:solidFill>
            </a:endParaRPr>
          </a:p>
        </p:txBody>
      </p:sp>
    </p:spTree>
    <p:extLst>
      <p:ext uri="{BB962C8B-B14F-4D97-AF65-F5344CB8AC3E}">
        <p14:creationId xmlns:p14="http://schemas.microsoft.com/office/powerpoint/2010/main" val="41482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8" name="Picture 7" descr="Map4Gre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738" y="1070641"/>
            <a:ext cx="9030262" cy="2573624"/>
          </a:xfrm>
          <a:prstGeom prst="rect">
            <a:avLst/>
          </a:prstGeom>
        </p:spPr>
      </p:pic>
      <p:sp>
        <p:nvSpPr>
          <p:cNvPr id="7" name="TextBox 6"/>
          <p:cNvSpPr txBox="1"/>
          <p:nvPr/>
        </p:nvSpPr>
        <p:spPr>
          <a:xfrm>
            <a:off x="762000" y="514350"/>
            <a:ext cx="184666" cy="400110"/>
          </a:xfrm>
          <a:prstGeom prst="rect">
            <a:avLst/>
          </a:prstGeom>
          <a:noFill/>
        </p:spPr>
        <p:txBody>
          <a:bodyPr wrap="none" rtlCol="0">
            <a:spAutoFit/>
          </a:bodyPr>
          <a:lstStyle/>
          <a:p>
            <a:pPr marL="228600" indent="-228600">
              <a:spcBef>
                <a:spcPts val="880"/>
              </a:spcBef>
              <a:buClr>
                <a:srgbClr val="2DB2CF"/>
              </a:buClr>
            </a:pPr>
            <a:endParaRPr lang="en-US" sz="2000" dirty="0" smtClean="0">
              <a:solidFill>
                <a:srgbClr val="58585B"/>
              </a:solidFill>
            </a:endParaRPr>
          </a:p>
        </p:txBody>
      </p:sp>
      <p:cxnSp>
        <p:nvCxnSpPr>
          <p:cNvPr id="10" name="Straight Arrow Connector 9"/>
          <p:cNvCxnSpPr/>
          <p:nvPr/>
        </p:nvCxnSpPr>
        <p:spPr>
          <a:xfrm flipH="1" flipV="1">
            <a:off x="762000" y="1199314"/>
            <a:ext cx="184666" cy="3619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1051700" y="1123114"/>
            <a:ext cx="136267" cy="4762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flipV="1">
            <a:off x="406402" y="1418389"/>
            <a:ext cx="540265" cy="18097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flipV="1">
            <a:off x="406402" y="1653339"/>
            <a:ext cx="447933" cy="1"/>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flipV="1">
            <a:off x="221734" y="2262188"/>
            <a:ext cx="487233" cy="6032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353366" y="2460623"/>
            <a:ext cx="355601" cy="123827"/>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1127383" y="1237414"/>
            <a:ext cx="355600" cy="3238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3552051" y="1713664"/>
            <a:ext cx="355600" cy="3238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457317" y="1599364"/>
            <a:ext cx="83066" cy="4381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3292733" y="1599364"/>
            <a:ext cx="107434" cy="4381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3552051" y="1789864"/>
            <a:ext cx="508000" cy="319088"/>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4844018" y="1632741"/>
            <a:ext cx="508000" cy="319088"/>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4787384" y="1518442"/>
            <a:ext cx="273050" cy="394494"/>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V="1">
            <a:off x="4717018" y="1404142"/>
            <a:ext cx="70366" cy="44767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flipV="1">
            <a:off x="4476234" y="1337466"/>
            <a:ext cx="139700" cy="57547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3955534" y="2852737"/>
            <a:ext cx="247650" cy="46196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3587234" y="2928938"/>
            <a:ext cx="209550" cy="46672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1892300" y="3128962"/>
            <a:ext cx="62876" cy="36671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a:off x="2549525" y="3190875"/>
            <a:ext cx="209550" cy="46672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2879725" y="3252787"/>
            <a:ext cx="0" cy="40481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2298700" y="2008186"/>
            <a:ext cx="355600" cy="3238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V="1">
            <a:off x="2203450" y="1912936"/>
            <a:ext cx="0" cy="40957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V="1">
            <a:off x="7870816" y="1318788"/>
            <a:ext cx="508000" cy="319088"/>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7950200" y="2163759"/>
            <a:ext cx="431800" cy="20002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8070334" y="2063747"/>
            <a:ext cx="431800" cy="2857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a:off x="7359134" y="2179636"/>
            <a:ext cx="419100" cy="285750"/>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7854434" y="2254246"/>
            <a:ext cx="95766" cy="27146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7801482" y="1323550"/>
            <a:ext cx="0" cy="290513"/>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flipV="1">
            <a:off x="7554348" y="1328313"/>
            <a:ext cx="132834" cy="300038"/>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H="1" flipV="1">
            <a:off x="7217282" y="1433088"/>
            <a:ext cx="337066" cy="200025"/>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8166100" y="1844673"/>
            <a:ext cx="431800" cy="100012"/>
          </a:xfrm>
          <a:prstGeom prst="straightConnector1">
            <a:avLst/>
          </a:prstGeom>
          <a:ln>
            <a:solidFill>
              <a:srgbClr val="FF6600"/>
            </a:solidFill>
            <a:tailEnd type="arrow"/>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440268" y="112658"/>
            <a:ext cx="8466666" cy="1077218"/>
          </a:xfrm>
          <a:prstGeom prst="rect">
            <a:avLst/>
          </a:prstGeom>
          <a:noFill/>
        </p:spPr>
        <p:txBody>
          <a:bodyPr wrap="square" rtlCol="0">
            <a:spAutoFit/>
          </a:bodyPr>
          <a:lstStyle/>
          <a:p>
            <a:pPr>
              <a:spcBef>
                <a:spcPts val="880"/>
              </a:spcBef>
              <a:buClr>
                <a:srgbClr val="2DB2CF"/>
              </a:buClr>
            </a:pPr>
            <a:r>
              <a:rPr lang="en-US" sz="3200" b="1" dirty="0" smtClean="0">
                <a:solidFill>
                  <a:srgbClr val="58585B"/>
                </a:solidFill>
                <a:latin typeface="+mj-lt"/>
              </a:rPr>
              <a:t>80% of ESnet traffic originates or terminates outside the DOE complex.</a:t>
            </a:r>
          </a:p>
        </p:txBody>
      </p:sp>
      <p:sp>
        <p:nvSpPr>
          <p:cNvPr id="43" name="TextBox 42"/>
          <p:cNvSpPr txBox="1"/>
          <p:nvPr/>
        </p:nvSpPr>
        <p:spPr>
          <a:xfrm>
            <a:off x="491350" y="3657600"/>
            <a:ext cx="7137401" cy="1200328"/>
          </a:xfrm>
          <a:prstGeom prst="rect">
            <a:avLst/>
          </a:prstGeom>
          <a:noFill/>
        </p:spPr>
        <p:txBody>
          <a:bodyPr wrap="square" rtlCol="0">
            <a:spAutoFit/>
          </a:bodyPr>
          <a:lstStyle/>
          <a:p>
            <a:pPr>
              <a:spcBef>
                <a:spcPts val="880"/>
              </a:spcBef>
              <a:buClr>
                <a:srgbClr val="2DB2CF"/>
              </a:buClr>
            </a:pPr>
            <a:r>
              <a:rPr lang="en-US" sz="2400" dirty="0" err="1" smtClean="0">
                <a:solidFill>
                  <a:srgbClr val="58585B"/>
                </a:solidFill>
              </a:rPr>
              <a:t>ESnet’s</a:t>
            </a:r>
            <a:r>
              <a:rPr lang="en-US" sz="2400" dirty="0" smtClean="0">
                <a:solidFill>
                  <a:srgbClr val="58585B"/>
                </a:solidFill>
              </a:rPr>
              <a:t> success is </a:t>
            </a:r>
            <a:r>
              <a:rPr lang="en-US" sz="2400" b="1" dirty="0" smtClean="0">
                <a:solidFill>
                  <a:srgbClr val="58585B"/>
                </a:solidFill>
              </a:rPr>
              <a:t>necessary but not sufficie</a:t>
            </a:r>
            <a:r>
              <a:rPr lang="en-US" sz="2400" dirty="0" smtClean="0">
                <a:solidFill>
                  <a:srgbClr val="58585B"/>
                </a:solidFill>
              </a:rPr>
              <a:t>nt for DOE,  because networks </a:t>
            </a:r>
            <a:r>
              <a:rPr lang="en-US" sz="2400" dirty="0" smtClean="0"/>
              <a:t>share fate</a:t>
            </a:r>
            <a:r>
              <a:rPr lang="en-US" sz="2400" dirty="0" smtClean="0">
                <a:solidFill>
                  <a:srgbClr val="58585B"/>
                </a:solidFill>
              </a:rPr>
              <a:t>. SC invests nearly $1B/year in university research: </a:t>
            </a:r>
            <a:r>
              <a:rPr lang="en-US" sz="2400" b="1" dirty="0" smtClean="0">
                <a:solidFill>
                  <a:srgbClr val="58585B"/>
                </a:solidFill>
              </a:rPr>
              <a:t>campus networks </a:t>
            </a:r>
            <a:r>
              <a:rPr lang="en-US" sz="2400" b="1" dirty="0" smtClean="0"/>
              <a:t>matter</a:t>
            </a:r>
            <a:r>
              <a:rPr lang="en-US" sz="2400" dirty="0" smtClean="0">
                <a:solidFill>
                  <a:srgbClr val="58585B"/>
                </a:solidFill>
              </a:rPr>
              <a:t>. </a:t>
            </a:r>
          </a:p>
        </p:txBody>
      </p:sp>
    </p:spTree>
    <p:extLst>
      <p:ext uri="{BB962C8B-B14F-4D97-AF65-F5344CB8AC3E}">
        <p14:creationId xmlns:p14="http://schemas.microsoft.com/office/powerpoint/2010/main" val="4047713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sz="1800" dirty="0" smtClean="0"/>
              <a:t>Overview of ESnet</a:t>
            </a:r>
          </a:p>
          <a:p>
            <a:r>
              <a:rPr lang="en-US" sz="1800" b="1" i="1" dirty="0" smtClean="0">
                <a:solidFill>
                  <a:srgbClr val="FF6600"/>
                </a:solidFill>
              </a:rPr>
              <a:t>Dealing with Data</a:t>
            </a:r>
          </a:p>
          <a:p>
            <a:r>
              <a:rPr lang="en-US" sz="1800" dirty="0" smtClean="0"/>
              <a:t>Process of Science</a:t>
            </a:r>
          </a:p>
          <a:p>
            <a:r>
              <a:rPr lang="en-US" sz="1800" dirty="0" smtClean="0"/>
              <a:t>Support via Technology</a:t>
            </a:r>
          </a:p>
          <a:p>
            <a:r>
              <a:rPr lang="en-US" sz="1800" dirty="0" smtClean="0"/>
              <a:t>Overview </a:t>
            </a:r>
            <a:r>
              <a:rPr lang="en-US" sz="1800" dirty="0"/>
              <a:t>of the Workshop</a:t>
            </a:r>
          </a:p>
          <a:p>
            <a:pPr marL="0" indent="0">
              <a:buNone/>
            </a:pPr>
            <a:endParaRPr lang="en-US" sz="1800" dirty="0" smtClean="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4187710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is data (visual comparison)</a:t>
            </a:r>
            <a:r>
              <a:rPr lang="en-US" dirty="0">
                <a:solidFill>
                  <a:srgbClr val="FF6600"/>
                </a:solidFill>
              </a:rPr>
              <a:t> *</a:t>
            </a:r>
            <a:endParaRPr lang="en-US" dirty="0"/>
          </a:p>
        </p:txBody>
      </p:sp>
      <p:sp>
        <p:nvSpPr>
          <p:cNvPr id="3" name="Content Placeholder 2"/>
          <p:cNvSpPr>
            <a:spLocks noGrp="1"/>
          </p:cNvSpPr>
          <p:nvPr>
            <p:ph idx="1"/>
          </p:nvPr>
        </p:nvSpPr>
        <p:spPr>
          <a:xfrm>
            <a:off x="457200" y="1200152"/>
            <a:ext cx="4114800" cy="3258363"/>
          </a:xfrm>
        </p:spPr>
        <p:txBody>
          <a:bodyPr>
            <a:normAutofit lnSpcReduction="10000"/>
          </a:bodyPr>
          <a:lstStyle/>
          <a:p>
            <a:r>
              <a:rPr lang="en-US" dirty="0" smtClean="0"/>
              <a:t>Byte</a:t>
            </a:r>
          </a:p>
          <a:p>
            <a:r>
              <a:rPr lang="en-US" dirty="0" smtClean="0"/>
              <a:t>Kilobyte</a:t>
            </a:r>
          </a:p>
          <a:p>
            <a:r>
              <a:rPr lang="en-US" dirty="0" smtClean="0"/>
              <a:t>Megabyte</a:t>
            </a:r>
          </a:p>
          <a:p>
            <a:r>
              <a:rPr lang="en-US" dirty="0" smtClean="0"/>
              <a:t>Gigabyte</a:t>
            </a:r>
          </a:p>
          <a:p>
            <a:r>
              <a:rPr lang="en-US" dirty="0" smtClean="0"/>
              <a:t>Terabyte</a:t>
            </a:r>
          </a:p>
          <a:p>
            <a:r>
              <a:rPr lang="en-US" b="1" i="1" dirty="0" smtClean="0">
                <a:solidFill>
                  <a:srgbClr val="FF6600"/>
                </a:solidFill>
              </a:rPr>
              <a:t>Petabyte**</a:t>
            </a:r>
          </a:p>
          <a:p>
            <a:r>
              <a:rPr lang="en-US" dirty="0" smtClean="0"/>
              <a:t>Exabyte</a:t>
            </a:r>
          </a:p>
          <a:p>
            <a:r>
              <a:rPr lang="en-US" dirty="0" err="1" smtClean="0"/>
              <a:t>Zettabyte</a:t>
            </a:r>
            <a:endParaRPr lang="en-US" dirty="0" smtClean="0"/>
          </a:p>
        </p:txBody>
      </p:sp>
      <p:sp>
        <p:nvSpPr>
          <p:cNvPr id="5" name="Content Placeholder 2"/>
          <p:cNvSpPr txBox="1">
            <a:spLocks/>
          </p:cNvSpPr>
          <p:nvPr/>
        </p:nvSpPr>
        <p:spPr>
          <a:xfrm>
            <a:off x="4724400" y="1200152"/>
            <a:ext cx="4114800" cy="3258363"/>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One grain of rice</a:t>
            </a:r>
          </a:p>
          <a:p>
            <a:r>
              <a:rPr lang="en-US" dirty="0" smtClean="0"/>
              <a:t>1 cup of rice</a:t>
            </a:r>
          </a:p>
          <a:p>
            <a:r>
              <a:rPr lang="en-US" dirty="0" smtClean="0"/>
              <a:t>8 bags of rice</a:t>
            </a:r>
          </a:p>
          <a:p>
            <a:r>
              <a:rPr lang="en-US" dirty="0" smtClean="0"/>
              <a:t>3 tractor trailers of rice</a:t>
            </a:r>
          </a:p>
          <a:p>
            <a:r>
              <a:rPr lang="en-US" dirty="0" smtClean="0"/>
              <a:t>2 container ships of rice</a:t>
            </a:r>
          </a:p>
          <a:p>
            <a:r>
              <a:rPr lang="en-US" dirty="0" smtClean="0"/>
              <a:t>A layer of rice over Manhattan</a:t>
            </a:r>
          </a:p>
          <a:p>
            <a:r>
              <a:rPr lang="en-US" dirty="0" smtClean="0"/>
              <a:t>2 layers or rice over England</a:t>
            </a:r>
          </a:p>
          <a:p>
            <a:r>
              <a:rPr lang="en-US" dirty="0" smtClean="0"/>
              <a:t>Rice </a:t>
            </a:r>
            <a:r>
              <a:rPr lang="en-US" i="1" u="sng" dirty="0" smtClean="0"/>
              <a:t>fills</a:t>
            </a:r>
            <a:r>
              <a:rPr lang="en-US" dirty="0" smtClean="0"/>
              <a:t> the Pacific ocean</a:t>
            </a:r>
          </a:p>
        </p:txBody>
      </p:sp>
      <p:sp>
        <p:nvSpPr>
          <p:cNvPr id="6" name="TextBox 5"/>
          <p:cNvSpPr txBox="1"/>
          <p:nvPr/>
        </p:nvSpPr>
        <p:spPr>
          <a:xfrm>
            <a:off x="159794" y="4618053"/>
            <a:ext cx="2441694" cy="276999"/>
          </a:xfrm>
          <a:prstGeom prst="rect">
            <a:avLst/>
          </a:prstGeom>
          <a:noFill/>
        </p:spPr>
        <p:txBody>
          <a:bodyPr wrap="none" rtlCol="0">
            <a:spAutoFit/>
          </a:bodyPr>
          <a:lstStyle/>
          <a:p>
            <a:pPr marL="228600" indent="-228600">
              <a:spcBef>
                <a:spcPts val="880"/>
              </a:spcBef>
              <a:buClr>
                <a:srgbClr val="2DB2CF"/>
              </a:buClr>
            </a:pPr>
            <a:r>
              <a:rPr lang="en-US" sz="1200" dirty="0" smtClean="0">
                <a:solidFill>
                  <a:srgbClr val="FF6600"/>
                </a:solidFill>
              </a:rPr>
              <a:t>*</a:t>
            </a:r>
            <a:r>
              <a:rPr lang="en-US" sz="1200" dirty="0" smtClean="0">
                <a:solidFill>
                  <a:srgbClr val="58585B"/>
                </a:solidFill>
              </a:rPr>
              <a:t>David Wellman @ Myriad Genetics</a:t>
            </a:r>
          </a:p>
        </p:txBody>
      </p:sp>
      <p:sp>
        <p:nvSpPr>
          <p:cNvPr id="7"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8" name="TextBox 7"/>
          <p:cNvSpPr txBox="1"/>
          <p:nvPr/>
        </p:nvSpPr>
        <p:spPr>
          <a:xfrm>
            <a:off x="82850" y="4866501"/>
            <a:ext cx="2791524" cy="276999"/>
          </a:xfrm>
          <a:prstGeom prst="rect">
            <a:avLst/>
          </a:prstGeom>
          <a:noFill/>
        </p:spPr>
        <p:txBody>
          <a:bodyPr wrap="none" rtlCol="0">
            <a:spAutoFit/>
          </a:bodyPr>
          <a:lstStyle/>
          <a:p>
            <a:pPr marL="228600" indent="-228600">
              <a:spcBef>
                <a:spcPts val="880"/>
              </a:spcBef>
              <a:buClr>
                <a:srgbClr val="2DB2CF"/>
              </a:buClr>
            </a:pPr>
            <a:r>
              <a:rPr lang="en-US" sz="1200" dirty="0" smtClean="0">
                <a:solidFill>
                  <a:srgbClr val="FF6600"/>
                </a:solidFill>
              </a:rPr>
              <a:t>**</a:t>
            </a:r>
            <a:r>
              <a:rPr lang="en-US" sz="1200" dirty="0" smtClean="0">
                <a:solidFill>
                  <a:srgbClr val="58585B"/>
                </a:solidFill>
              </a:rPr>
              <a:t>Emerging size comparison for ‘big data’</a:t>
            </a:r>
          </a:p>
        </p:txBody>
      </p:sp>
    </p:spTree>
    <p:extLst>
      <p:ext uri="{BB962C8B-B14F-4D97-AF65-F5344CB8AC3E}">
        <p14:creationId xmlns:p14="http://schemas.microsoft.com/office/powerpoint/2010/main" val="16482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9"/>
            <a:ext cx="7099300" cy="857250"/>
          </a:xfrm>
        </p:spPr>
        <p:txBody>
          <a:bodyPr/>
          <a:lstStyle/>
          <a:p>
            <a:r>
              <a:rPr lang="en-US" sz="3200" dirty="0" smtClean="0"/>
              <a:t>“Big Data”</a:t>
            </a:r>
            <a:endParaRPr lang="en-US" sz="3200" dirty="0"/>
          </a:p>
        </p:txBody>
      </p:sp>
      <p:sp>
        <p:nvSpPr>
          <p:cNvPr id="6"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4" name="Picture 3" descr="MW-EL334_intern_20160426183005_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996" y="205980"/>
            <a:ext cx="4102504" cy="4660900"/>
          </a:xfrm>
          <a:prstGeom prst="rect">
            <a:avLst/>
          </a:prstGeom>
        </p:spPr>
      </p:pic>
      <p:sp>
        <p:nvSpPr>
          <p:cNvPr id="8" name="Title 1"/>
          <p:cNvSpPr txBox="1">
            <a:spLocks/>
          </p:cNvSpPr>
          <p:nvPr/>
        </p:nvSpPr>
        <p:spPr>
          <a:xfrm>
            <a:off x="321741" y="1185333"/>
            <a:ext cx="3208867" cy="3681546"/>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kern="1200">
                <a:solidFill>
                  <a:schemeClr val="tx1"/>
                </a:solidFill>
                <a:latin typeface="+mj-lt"/>
                <a:ea typeface="+mj-ea"/>
                <a:cs typeface="+mj-cs"/>
              </a:defRPr>
            </a:lvl1pPr>
          </a:lstStyle>
          <a:p>
            <a:r>
              <a:rPr lang="en-US" sz="1800" dirty="0" smtClean="0">
                <a:latin typeface="+mn-lt"/>
              </a:rPr>
              <a:t>EX: Every </a:t>
            </a:r>
            <a:r>
              <a:rPr lang="en-US" sz="1800" dirty="0" err="1" smtClean="0">
                <a:latin typeface="+mn-lt"/>
              </a:rPr>
              <a:t>SnapChat</a:t>
            </a:r>
            <a:r>
              <a:rPr lang="en-US" sz="1800" dirty="0" smtClean="0">
                <a:latin typeface="+mn-lt"/>
              </a:rPr>
              <a:t> photo is ~50KB and 527,760 photos are shared worldwide every minute by ~100Million users:</a:t>
            </a:r>
          </a:p>
          <a:p>
            <a:endParaRPr lang="en-US" sz="1800" dirty="0" smtClean="0">
              <a:latin typeface="+mn-lt"/>
            </a:endParaRPr>
          </a:p>
          <a:p>
            <a:pPr marL="285750" indent="-285750">
              <a:buFont typeface="Arial"/>
              <a:buChar char="•"/>
            </a:pPr>
            <a:r>
              <a:rPr lang="en-US" sz="1800" dirty="0" smtClean="0">
                <a:latin typeface="+mn-lt"/>
              </a:rPr>
              <a:t>26.4</a:t>
            </a:r>
            <a:r>
              <a:rPr lang="en-US" sz="1800" i="1" u="sng" dirty="0" smtClean="0">
                <a:latin typeface="+mn-lt"/>
              </a:rPr>
              <a:t>GB</a:t>
            </a:r>
            <a:r>
              <a:rPr lang="en-US" sz="1800" dirty="0" smtClean="0">
                <a:latin typeface="+mn-lt"/>
              </a:rPr>
              <a:t> of data per minute </a:t>
            </a:r>
          </a:p>
          <a:p>
            <a:pPr marL="285750" indent="-285750">
              <a:buFont typeface="Arial"/>
              <a:buChar char="•"/>
            </a:pPr>
            <a:r>
              <a:rPr lang="en-US" sz="1800" dirty="0" smtClean="0">
                <a:latin typeface="+mn-lt"/>
              </a:rPr>
              <a:t>1.6</a:t>
            </a:r>
            <a:r>
              <a:rPr lang="en-US" sz="1800" i="1" u="sng" dirty="0" smtClean="0">
                <a:latin typeface="+mn-lt"/>
              </a:rPr>
              <a:t>TB</a:t>
            </a:r>
            <a:r>
              <a:rPr lang="en-US" sz="1800" dirty="0" smtClean="0">
                <a:latin typeface="+mn-lt"/>
              </a:rPr>
              <a:t> of data per hour</a:t>
            </a:r>
          </a:p>
          <a:p>
            <a:pPr marL="285750" indent="-285750">
              <a:buFont typeface="Arial"/>
              <a:buChar char="•"/>
            </a:pPr>
            <a:r>
              <a:rPr lang="en-US" sz="1800" dirty="0" smtClean="0">
                <a:latin typeface="+mn-lt"/>
              </a:rPr>
              <a:t>38</a:t>
            </a:r>
            <a:r>
              <a:rPr lang="en-US" sz="1800" i="1" u="sng" dirty="0" smtClean="0">
                <a:latin typeface="+mn-lt"/>
              </a:rPr>
              <a:t>TB</a:t>
            </a:r>
            <a:r>
              <a:rPr lang="en-US" sz="1800" dirty="0" smtClean="0">
                <a:latin typeface="+mn-lt"/>
              </a:rPr>
              <a:t> of data per day</a:t>
            </a:r>
            <a:br>
              <a:rPr lang="en-US" sz="1800" dirty="0" smtClean="0">
                <a:latin typeface="+mn-lt"/>
              </a:rPr>
            </a:br>
            <a:r>
              <a:rPr lang="en-US" sz="1800" dirty="0" smtClean="0">
                <a:latin typeface="+mn-lt"/>
              </a:rPr>
              <a:t/>
            </a:r>
            <a:br>
              <a:rPr lang="en-US" sz="1800" dirty="0" smtClean="0">
                <a:latin typeface="+mn-lt"/>
              </a:rPr>
            </a:br>
            <a:endParaRPr lang="en-US" sz="1800" dirty="0">
              <a:latin typeface="+mn-lt"/>
            </a:endParaRPr>
          </a:p>
        </p:txBody>
      </p:sp>
    </p:spTree>
    <p:extLst>
      <p:ext uri="{BB962C8B-B14F-4D97-AF65-F5344CB8AC3E}">
        <p14:creationId xmlns:p14="http://schemas.microsoft.com/office/powerpoint/2010/main" val="636798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8071"/>
            <a:ext cx="8229600" cy="3519131"/>
          </a:xfrm>
        </p:spPr>
        <p:txBody>
          <a:bodyPr>
            <a:normAutofit fontScale="70000" lnSpcReduction="20000"/>
          </a:bodyPr>
          <a:lstStyle/>
          <a:p>
            <a:r>
              <a:rPr lang="en-US" sz="2400" dirty="0" smtClean="0"/>
              <a:t>Science &amp; Researcher are </a:t>
            </a:r>
            <a:r>
              <a:rPr lang="en-US" sz="2400" b="1" i="1" u="sng" dirty="0" smtClean="0">
                <a:solidFill>
                  <a:srgbClr val="FF6600"/>
                </a:solidFill>
              </a:rPr>
              <a:t>everywhere</a:t>
            </a:r>
          </a:p>
          <a:p>
            <a:pPr lvl="1"/>
            <a:r>
              <a:rPr lang="en-US" sz="2100" dirty="0" smtClean="0"/>
              <a:t>Size of school/endowment does not matter – there is a researcher at your facility right now that is attempting to use the network for a research activity</a:t>
            </a:r>
          </a:p>
          <a:p>
            <a:r>
              <a:rPr lang="en-US" sz="2400" dirty="0" smtClean="0"/>
              <a:t>Networks are an essential part of data-intensive science</a:t>
            </a:r>
            <a:endParaRPr lang="en-US" sz="2400" dirty="0"/>
          </a:p>
          <a:p>
            <a:pPr lvl="1"/>
            <a:r>
              <a:rPr lang="en-US" dirty="0" smtClean="0"/>
              <a:t>Connect data sources to data analysis</a:t>
            </a:r>
          </a:p>
          <a:p>
            <a:pPr lvl="1"/>
            <a:r>
              <a:rPr lang="en-US" dirty="0" smtClean="0"/>
              <a:t>Connect collaborators to each other</a:t>
            </a:r>
          </a:p>
          <a:p>
            <a:pPr lvl="1"/>
            <a:r>
              <a:rPr lang="en-US" dirty="0" smtClean="0"/>
              <a:t>Enable machine-consumable interfaces to data and analysis resources (e.g. portals), automation, scale</a:t>
            </a:r>
          </a:p>
          <a:p>
            <a:r>
              <a:rPr lang="en-US" sz="2400" dirty="0" smtClean="0"/>
              <a:t>Performance is critical</a:t>
            </a:r>
            <a:endParaRPr lang="en-US" sz="2400" dirty="0"/>
          </a:p>
          <a:p>
            <a:pPr lvl="1"/>
            <a:r>
              <a:rPr lang="en-US" dirty="0" smtClean="0"/>
              <a:t>Exponential data growth</a:t>
            </a:r>
            <a:endParaRPr lang="en-US" dirty="0"/>
          </a:p>
          <a:p>
            <a:pPr lvl="1"/>
            <a:r>
              <a:rPr lang="en-US" dirty="0" smtClean="0"/>
              <a:t>Constant human factors (timelines for analysis, remote users)</a:t>
            </a:r>
            <a:endParaRPr lang="en-US" dirty="0"/>
          </a:p>
          <a:p>
            <a:pPr lvl="1"/>
            <a:r>
              <a:rPr lang="en-US" dirty="0" smtClean="0"/>
              <a:t>Data movement and analysis must keep up</a:t>
            </a:r>
          </a:p>
          <a:p>
            <a:r>
              <a:rPr lang="en-US" sz="2400" dirty="0" smtClean="0"/>
              <a:t>Effective use of wide area (long-haul) networks by scientists has historically been difficult (the “Wizard Gap”)</a:t>
            </a:r>
          </a:p>
        </p:txBody>
      </p:sp>
      <p:sp>
        <p:nvSpPr>
          <p:cNvPr id="7" name="Title 1"/>
          <p:cNvSpPr>
            <a:spLocks noGrp="1"/>
          </p:cNvSpPr>
          <p:nvPr>
            <p:ph type="title"/>
          </p:nvPr>
        </p:nvSpPr>
        <p:spPr>
          <a:xfrm>
            <a:off x="457200" y="205979"/>
            <a:ext cx="7099300" cy="857250"/>
          </a:xfrm>
        </p:spPr>
        <p:txBody>
          <a:bodyPr/>
          <a:lstStyle/>
          <a:p>
            <a:r>
              <a:rPr lang="en-US" sz="3200" dirty="0" smtClean="0"/>
              <a:t>Motivation</a:t>
            </a:r>
            <a:endParaRPr lang="en-US" sz="3200" dirty="0"/>
          </a:p>
        </p:txBody>
      </p:sp>
      <p:sp>
        <p:nvSpPr>
          <p:cNvPr id="6"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1072943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4" name="Picture 3" descr="Screen Shot 2015-09-25 at 12.12.4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35" y="4"/>
            <a:ext cx="8056903" cy="4390289"/>
          </a:xfrm>
          <a:prstGeom prst="rect">
            <a:avLst/>
          </a:prstGeom>
        </p:spPr>
      </p:pic>
    </p:spTree>
    <p:extLst>
      <p:ext uri="{BB962C8B-B14F-4D97-AF65-F5344CB8AC3E}">
        <p14:creationId xmlns:p14="http://schemas.microsoft.com/office/powerpoint/2010/main" val="339613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4-02-18 at 4.27.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002" y="1063230"/>
            <a:ext cx="3262638" cy="2703178"/>
          </a:xfrm>
          <a:prstGeom prst="rect">
            <a:avLst/>
          </a:prstGeom>
        </p:spPr>
      </p:pic>
      <p:sp>
        <p:nvSpPr>
          <p:cNvPr id="2" name="Title 1"/>
          <p:cNvSpPr>
            <a:spLocks noGrp="1"/>
          </p:cNvSpPr>
          <p:nvPr>
            <p:ph type="title"/>
          </p:nvPr>
        </p:nvSpPr>
        <p:spPr>
          <a:noFill/>
        </p:spPr>
        <p:txBody>
          <a:bodyPr>
            <a:normAutofit/>
          </a:bodyPr>
          <a:lstStyle/>
          <a:p>
            <a:r>
              <a:rPr lang="en-US" sz="4000" dirty="0" smtClean="0"/>
              <a:t>Context Setting</a:t>
            </a:r>
            <a:endParaRPr lang="en-US" sz="4000" dirty="0"/>
          </a:p>
        </p:txBody>
      </p:sp>
      <p:sp>
        <p:nvSpPr>
          <p:cNvPr id="3" name="Content Placeholder 2"/>
          <p:cNvSpPr>
            <a:spLocks noGrp="1"/>
          </p:cNvSpPr>
          <p:nvPr>
            <p:ph idx="1"/>
          </p:nvPr>
        </p:nvSpPr>
        <p:spPr>
          <a:xfrm>
            <a:off x="368300" y="1063229"/>
            <a:ext cx="5418702" cy="3143250"/>
          </a:xfrm>
          <a:noFill/>
        </p:spPr>
        <p:txBody>
          <a:bodyPr>
            <a:noAutofit/>
          </a:bodyPr>
          <a:lstStyle/>
          <a:p>
            <a:pPr>
              <a:buFont typeface="Arial"/>
              <a:buChar char="•"/>
            </a:pPr>
            <a:r>
              <a:rPr lang="en-US" sz="2200" dirty="0" smtClean="0"/>
              <a:t>DOE and the NSF (and other agencies) are investing billions of dollars in state-of-the-art cyberinfrastructure to support data-intensive science</a:t>
            </a:r>
          </a:p>
          <a:p>
            <a:pPr>
              <a:buFont typeface="Arial"/>
              <a:buChar char="•"/>
            </a:pPr>
            <a:r>
              <a:rPr lang="en-US" sz="2200" dirty="0" smtClean="0"/>
              <a:t>Most researchers do not understand the value of these services and have difficulty using them.</a:t>
            </a:r>
          </a:p>
          <a:p>
            <a:pPr>
              <a:buFont typeface="Arial"/>
              <a:buChar char="•"/>
            </a:pPr>
            <a:r>
              <a:rPr lang="en-US" sz="2200" dirty="0" smtClean="0"/>
              <a:t>A proactive effort is needed to drive adoption and accelerate science output</a:t>
            </a:r>
            <a:endParaRPr lang="en-US" sz="2200" dirty="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336983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sz="1800" b="1" i="1" dirty="0" smtClean="0">
                <a:solidFill>
                  <a:srgbClr val="FF6600"/>
                </a:solidFill>
              </a:rPr>
              <a:t>Overview of ESnet</a:t>
            </a:r>
          </a:p>
          <a:p>
            <a:r>
              <a:rPr lang="en-US" sz="1800" dirty="0" smtClean="0"/>
              <a:t>Dealing with Data</a:t>
            </a:r>
          </a:p>
          <a:p>
            <a:r>
              <a:rPr lang="en-US" sz="1800" dirty="0" smtClean="0"/>
              <a:t>Process of Science</a:t>
            </a:r>
          </a:p>
          <a:p>
            <a:r>
              <a:rPr lang="en-US" sz="1800" dirty="0" smtClean="0"/>
              <a:t>Support via Technology</a:t>
            </a:r>
          </a:p>
          <a:p>
            <a:r>
              <a:rPr lang="en-US" sz="1800" dirty="0" smtClean="0"/>
              <a:t>Overview of the Workshop</a:t>
            </a: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560310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sz="1800" dirty="0" smtClean="0"/>
              <a:t>Overview of ESnet</a:t>
            </a:r>
          </a:p>
          <a:p>
            <a:r>
              <a:rPr lang="en-US" sz="1800" dirty="0" smtClean="0"/>
              <a:t>Dealing with Data</a:t>
            </a:r>
          </a:p>
          <a:p>
            <a:r>
              <a:rPr lang="en-US" sz="1800" b="1" i="1" dirty="0" smtClean="0">
                <a:solidFill>
                  <a:srgbClr val="FF6600"/>
                </a:solidFill>
              </a:rPr>
              <a:t>Process of Science</a:t>
            </a:r>
          </a:p>
          <a:p>
            <a:r>
              <a:rPr lang="en-US" sz="1800" dirty="0" smtClean="0"/>
              <a:t>Support via Technology</a:t>
            </a:r>
          </a:p>
          <a:p>
            <a:r>
              <a:rPr lang="en-US" sz="1800" dirty="0" smtClean="0"/>
              <a:t>Overview </a:t>
            </a:r>
            <a:r>
              <a:rPr lang="en-US" sz="1800" dirty="0"/>
              <a:t>of the </a:t>
            </a:r>
            <a:r>
              <a:rPr lang="en-US" sz="1800" dirty="0" smtClean="0"/>
              <a:t>Workshop</a:t>
            </a:r>
            <a:endParaRPr lang="en-US" sz="1800" dirty="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1171144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68"/>
            <a:ext cx="8229600" cy="857250"/>
          </a:xfrm>
        </p:spPr>
        <p:txBody>
          <a:bodyPr>
            <a:normAutofit/>
          </a:bodyPr>
          <a:lstStyle/>
          <a:p>
            <a:r>
              <a:rPr lang="en-US" sz="4000" dirty="0" smtClean="0"/>
              <a:t>Traditional “Big Science”</a:t>
            </a:r>
            <a:endParaRPr lang="en-US" sz="4000" dirty="0"/>
          </a:p>
        </p:txBody>
      </p:sp>
      <p:sp>
        <p:nvSpPr>
          <p:cNvPr id="11"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9" name="Picture 8" descr="lhc-si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2" y="1049538"/>
            <a:ext cx="6342948" cy="3292535"/>
          </a:xfrm>
          <a:prstGeom prst="rect">
            <a:avLst/>
          </a:prstGeom>
        </p:spPr>
      </p:pic>
      <p:pic>
        <p:nvPicPr>
          <p:cNvPr id="10" name="Picture 9" descr="lhc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964" y="1049535"/>
            <a:ext cx="2541683" cy="1566088"/>
          </a:xfrm>
          <a:prstGeom prst="rect">
            <a:avLst/>
          </a:prstGeom>
        </p:spPr>
      </p:pic>
      <p:pic>
        <p:nvPicPr>
          <p:cNvPr id="12" name="Picture 11" descr="LH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964" y="2696398"/>
            <a:ext cx="2541683" cy="1645675"/>
          </a:xfrm>
          <a:prstGeom prst="rect">
            <a:avLst/>
          </a:prstGeom>
        </p:spPr>
      </p:pic>
    </p:spTree>
    <p:extLst>
      <p:ext uri="{BB962C8B-B14F-4D97-AF65-F5344CB8AC3E}">
        <p14:creationId xmlns:p14="http://schemas.microsoft.com/office/powerpoint/2010/main" val="16465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05979"/>
            <a:ext cx="9144000" cy="857250"/>
          </a:xfrm>
        </p:spPr>
        <p:txBody>
          <a:bodyPr>
            <a:noAutofit/>
          </a:bodyPr>
          <a:lstStyle/>
          <a:p>
            <a:r>
              <a:rPr lang="en-US" sz="3600" dirty="0" smtClean="0"/>
              <a:t>Big Science Now Comes in Small Package</a:t>
            </a:r>
            <a:endParaRPr lang="en-US" sz="3600" dirty="0"/>
          </a:p>
        </p:txBody>
      </p:sp>
      <p:sp>
        <p:nvSpPr>
          <p:cNvPr id="3" name="TextBox 2"/>
          <p:cNvSpPr txBox="1"/>
          <p:nvPr/>
        </p:nvSpPr>
        <p:spPr>
          <a:xfrm>
            <a:off x="1372667" y="4187323"/>
            <a:ext cx="6054837" cy="430887"/>
          </a:xfrm>
          <a:prstGeom prst="rect">
            <a:avLst/>
          </a:prstGeom>
          <a:noFill/>
        </p:spPr>
        <p:txBody>
          <a:bodyPr wrap="none" rtlCol="0">
            <a:spAutoFit/>
          </a:bodyPr>
          <a:lstStyle/>
          <a:p>
            <a:pPr marL="228600" indent="-228600">
              <a:spcBef>
                <a:spcPts val="880"/>
              </a:spcBef>
              <a:buClr>
                <a:srgbClr val="2DB2CF"/>
              </a:buClr>
            </a:pPr>
            <a:r>
              <a:rPr lang="en-US" sz="2200" b="1" i="1" dirty="0" smtClean="0">
                <a:solidFill>
                  <a:srgbClr val="FF6600"/>
                </a:solidFill>
              </a:rPr>
              <a:t>…and is happening on your campus.  Guaranteed.  </a:t>
            </a:r>
          </a:p>
        </p:txBody>
      </p:sp>
      <p:sp>
        <p:nvSpPr>
          <p:cNvPr id="9"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10" name="Picture 9" descr="XBD200903-00055-04.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026" y="2588142"/>
            <a:ext cx="2398772" cy="1599181"/>
          </a:xfrm>
          <a:prstGeom prst="rect">
            <a:avLst/>
          </a:prstGeom>
        </p:spPr>
      </p:pic>
      <p:pic>
        <p:nvPicPr>
          <p:cNvPr id="12" name="Picture 11" descr="nanopor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26" y="977285"/>
            <a:ext cx="2398772" cy="1610853"/>
          </a:xfrm>
          <a:prstGeom prst="rect">
            <a:avLst/>
          </a:prstGeom>
        </p:spPr>
      </p:pic>
      <p:pic>
        <p:nvPicPr>
          <p:cNvPr id="14" name="Picture 13" descr="instrument_amo_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1638" y="977287"/>
            <a:ext cx="4564240" cy="3211952"/>
          </a:xfrm>
          <a:prstGeom prst="rect">
            <a:avLst/>
          </a:prstGeom>
        </p:spPr>
      </p:pic>
    </p:spTree>
    <p:extLst>
      <p:ext uri="{BB962C8B-B14F-4D97-AF65-F5344CB8AC3E}">
        <p14:creationId xmlns:p14="http://schemas.microsoft.com/office/powerpoint/2010/main" val="140266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Light Source</a:t>
            </a:r>
          </a:p>
        </p:txBody>
      </p:sp>
      <p:pic>
        <p:nvPicPr>
          <p:cNvPr id="6" name="Content Placeholder 4" descr="advanced-light-source-web.jpg"/>
          <p:cNvPicPr>
            <a:picLocks noGrp="1" noChangeAspect="1"/>
          </p:cNvPicPr>
          <p:nvPr>
            <p:ph idx="1"/>
          </p:nvPr>
        </p:nvPicPr>
        <p:blipFill>
          <a:blip r:embed="rId2">
            <a:extLst>
              <a:ext uri="{28A0092B-C50C-407E-A947-70E740481C1C}">
                <a14:useLocalDpi xmlns:a14="http://schemas.microsoft.com/office/drawing/2010/main" val="0"/>
              </a:ext>
            </a:extLst>
          </a:blip>
          <a:srcRect t="17807" b="17807"/>
          <a:stretch>
            <a:fillRect/>
          </a:stretch>
        </p:blipFill>
        <p:spPr>
          <a:xfrm>
            <a:off x="601134" y="1063231"/>
            <a:ext cx="6896384" cy="3640667"/>
          </a:xfrm>
        </p:spPr>
      </p:pic>
      <p:sp>
        <p:nvSpPr>
          <p:cNvPr id="7"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2382571367"/>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Light Source</a:t>
            </a:r>
            <a:endParaRPr lang="en-US" dirty="0"/>
          </a:p>
        </p:txBody>
      </p:sp>
      <p:pic>
        <p:nvPicPr>
          <p:cNvPr id="6" name="Content Placeholder 5" descr="Screen Shot 2016-04-28 at 1.43.58 PM.png"/>
          <p:cNvPicPr>
            <a:picLocks noGrp="1" noChangeAspect="1"/>
          </p:cNvPicPr>
          <p:nvPr>
            <p:ph idx="1"/>
          </p:nvPr>
        </p:nvPicPr>
        <p:blipFill>
          <a:blip r:embed="rId3">
            <a:extLst>
              <a:ext uri="{28A0092B-C50C-407E-A947-70E740481C1C}">
                <a14:useLocalDpi xmlns:a14="http://schemas.microsoft.com/office/drawing/2010/main" val="0"/>
              </a:ext>
            </a:extLst>
          </a:blip>
          <a:srcRect l="-10236" r="-10236"/>
          <a:stretch>
            <a:fillRect/>
          </a:stretch>
        </p:blipFill>
        <p:spPr>
          <a:xfrm>
            <a:off x="0" y="828678"/>
            <a:ext cx="8782916" cy="3477439"/>
          </a:xfrm>
        </p:spPr>
      </p:pic>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234444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83" y="1403335"/>
            <a:ext cx="6212009" cy="3077768"/>
          </a:xfrm>
          <a:prstGeom prst="rect">
            <a:avLst/>
          </a:prstGeom>
        </p:spPr>
      </p:pic>
      <p:sp>
        <p:nvSpPr>
          <p:cNvPr id="2" name="Title 1"/>
          <p:cNvSpPr>
            <a:spLocks noGrp="1"/>
          </p:cNvSpPr>
          <p:nvPr>
            <p:ph type="title"/>
          </p:nvPr>
        </p:nvSpPr>
        <p:spPr>
          <a:xfrm>
            <a:off x="9" y="109895"/>
            <a:ext cx="9143999" cy="1063229"/>
          </a:xfrm>
        </p:spPr>
        <p:txBody>
          <a:bodyPr>
            <a:noAutofit/>
          </a:bodyPr>
          <a:lstStyle/>
          <a:p>
            <a:r>
              <a:rPr lang="en-US" sz="3400" dirty="0" smtClean="0"/>
              <a:t>One Beamline Data Flow </a:t>
            </a:r>
            <a:r>
              <a:rPr lang="en-US" sz="3400" b="1" i="1" dirty="0" smtClean="0"/>
              <a:t>Tripled</a:t>
            </a:r>
            <a:r>
              <a:rPr lang="en-US" sz="3400" dirty="0" smtClean="0"/>
              <a:t> Network Use </a:t>
            </a:r>
            <a:br>
              <a:rPr lang="en-US" sz="3400" dirty="0" smtClean="0"/>
            </a:br>
            <a:r>
              <a:rPr lang="en-US" sz="3400" dirty="0" smtClean="0"/>
              <a:t>for a DOE Supercomputing Center</a:t>
            </a:r>
            <a:endParaRPr lang="en-US" sz="3400" dirty="0"/>
          </a:p>
        </p:txBody>
      </p:sp>
      <p:sp>
        <p:nvSpPr>
          <p:cNvPr id="4"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415025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nary-code-73320_960_720.jpg"/>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4673600" y="1182295"/>
            <a:ext cx="3962400" cy="3252791"/>
          </a:xfrm>
          <a:prstGeom prst="rect">
            <a:avLst/>
          </a:prstGeom>
        </p:spPr>
      </p:pic>
      <p:pic>
        <p:nvPicPr>
          <p:cNvPr id="6" name="Picture 5" descr="binary-0s-1s.jpg"/>
          <p:cNvPicPr>
            <a:picLocks noChangeAspect="1"/>
          </p:cNvPicPr>
          <p:nvPr/>
        </p:nvPicPr>
        <p:blipFill rotWithShape="1">
          <a:blip r:embed="rId4">
            <a:alphaModFix amt="18000"/>
            <a:extLst>
              <a:ext uri="{28A0092B-C50C-407E-A947-70E740481C1C}">
                <a14:useLocalDpi xmlns:a14="http://schemas.microsoft.com/office/drawing/2010/main" val="0"/>
              </a:ext>
            </a:extLst>
          </a:blip>
          <a:srcRect b="6243"/>
          <a:stretch/>
        </p:blipFill>
        <p:spPr>
          <a:xfrm>
            <a:off x="457200" y="1200149"/>
            <a:ext cx="4038600" cy="3252792"/>
          </a:xfrm>
          <a:prstGeom prst="rect">
            <a:avLst/>
          </a:prstGeom>
        </p:spPr>
      </p:pic>
      <p:sp>
        <p:nvSpPr>
          <p:cNvPr id="2" name="Title 1"/>
          <p:cNvSpPr>
            <a:spLocks noGrp="1"/>
          </p:cNvSpPr>
          <p:nvPr>
            <p:ph type="title"/>
          </p:nvPr>
        </p:nvSpPr>
        <p:spPr/>
        <p:txBody>
          <a:bodyPr/>
          <a:lstStyle/>
          <a:p>
            <a:r>
              <a:rPr lang="en-US" dirty="0" smtClean="0"/>
              <a:t>Big Data vs. Big Data</a:t>
            </a:r>
            <a:endParaRPr lang="en-US" dirty="0"/>
          </a:p>
        </p:txBody>
      </p:sp>
      <p:sp>
        <p:nvSpPr>
          <p:cNvPr id="3" name="Content Placeholder 2"/>
          <p:cNvSpPr>
            <a:spLocks noGrp="1"/>
          </p:cNvSpPr>
          <p:nvPr>
            <p:ph sz="half" idx="1"/>
          </p:nvPr>
        </p:nvSpPr>
        <p:spPr>
          <a:xfrm>
            <a:off x="457200" y="1191820"/>
            <a:ext cx="4038600" cy="3261122"/>
          </a:xfrm>
          <a:noFill/>
        </p:spPr>
        <p:style>
          <a:lnRef idx="2">
            <a:schemeClr val="accent5"/>
          </a:lnRef>
          <a:fillRef idx="1">
            <a:schemeClr val="lt1"/>
          </a:fillRef>
          <a:effectRef idx="0">
            <a:schemeClr val="accent5"/>
          </a:effectRef>
          <a:fontRef idx="minor">
            <a:schemeClr val="dk1"/>
          </a:fontRef>
        </p:style>
        <p:txBody>
          <a:bodyPr>
            <a:normAutofit lnSpcReduction="10000"/>
          </a:bodyPr>
          <a:lstStyle/>
          <a:p>
            <a:pPr marL="0" indent="0">
              <a:buNone/>
            </a:pPr>
            <a:r>
              <a:rPr lang="en-US" sz="2400" b="1" u="sng" dirty="0" smtClean="0">
                <a:solidFill>
                  <a:srgbClr val="000000"/>
                </a:solidFill>
              </a:rPr>
              <a:t>Don</a:t>
            </a:r>
            <a:r>
              <a:rPr lang="uk-UA" sz="2400" b="1" u="sng" dirty="0" smtClean="0">
                <a:solidFill>
                  <a:srgbClr val="000000"/>
                </a:solidFill>
              </a:rPr>
              <a:t>’</a:t>
            </a:r>
            <a:r>
              <a:rPr lang="en-US" sz="2400" b="1" u="sng" dirty="0" smtClean="0">
                <a:solidFill>
                  <a:srgbClr val="000000"/>
                </a:solidFill>
              </a:rPr>
              <a:t>t Forget:</a:t>
            </a:r>
            <a:endParaRPr lang="en-US" sz="2400" b="1" u="sng" dirty="0">
              <a:solidFill>
                <a:srgbClr val="000000"/>
              </a:solidFill>
            </a:endParaRPr>
          </a:p>
          <a:p>
            <a:pPr marL="0" indent="0" algn="ctr">
              <a:buNone/>
            </a:pPr>
            <a:endParaRPr lang="en-US" sz="2400" b="1" dirty="0">
              <a:solidFill>
                <a:srgbClr val="000000"/>
              </a:solidFill>
            </a:endParaRPr>
          </a:p>
          <a:p>
            <a:pPr marL="0" indent="0" algn="ctr">
              <a:buNone/>
            </a:pPr>
            <a:endParaRPr lang="en-US" b="1" dirty="0" smtClean="0">
              <a:solidFill>
                <a:srgbClr val="000000"/>
              </a:solidFill>
            </a:endParaRPr>
          </a:p>
          <a:p>
            <a:pPr marL="0" indent="0" algn="ctr">
              <a:buNone/>
            </a:pPr>
            <a:r>
              <a:rPr lang="en-US" b="1" dirty="0" err="1" smtClean="0">
                <a:solidFill>
                  <a:srgbClr val="000000"/>
                </a:solidFill>
              </a:rPr>
              <a:t>SnapChat</a:t>
            </a:r>
            <a:r>
              <a:rPr lang="en-US" b="1" dirty="0" smtClean="0">
                <a:solidFill>
                  <a:srgbClr val="000000"/>
                </a:solidFill>
              </a:rPr>
              <a:t> </a:t>
            </a:r>
            <a:r>
              <a:rPr lang="en-US" b="1" dirty="0">
                <a:solidFill>
                  <a:srgbClr val="000000"/>
                </a:solidFill>
              </a:rPr>
              <a:t>Data </a:t>
            </a:r>
            <a:r>
              <a:rPr lang="en-US" b="1" dirty="0" smtClean="0">
                <a:solidFill>
                  <a:srgbClr val="000000"/>
                </a:solidFill>
              </a:rPr>
              <a:t>produced per day worldwide by millions of people </a:t>
            </a:r>
          </a:p>
          <a:p>
            <a:pPr marL="0" indent="0" algn="ctr">
              <a:buNone/>
            </a:pPr>
            <a:r>
              <a:rPr lang="en-US" b="1" dirty="0" smtClean="0">
                <a:solidFill>
                  <a:srgbClr val="000000"/>
                </a:solidFill>
              </a:rPr>
              <a:t>= </a:t>
            </a:r>
            <a:r>
              <a:rPr lang="en-US" sz="3200" b="1" dirty="0" smtClean="0">
                <a:solidFill>
                  <a:srgbClr val="000000"/>
                </a:solidFill>
              </a:rPr>
              <a:t>38 </a:t>
            </a:r>
            <a:r>
              <a:rPr lang="en-US" sz="3200" b="1" dirty="0">
                <a:solidFill>
                  <a:srgbClr val="000000"/>
                </a:solidFill>
              </a:rPr>
              <a:t>TB</a:t>
            </a:r>
          </a:p>
        </p:txBody>
      </p:sp>
      <p:sp>
        <p:nvSpPr>
          <p:cNvPr id="4" name="Content Placeholder 3"/>
          <p:cNvSpPr>
            <a:spLocks noGrp="1"/>
          </p:cNvSpPr>
          <p:nvPr>
            <p:ph sz="half" idx="2"/>
          </p:nvPr>
        </p:nvSpPr>
        <p:spPr>
          <a:xfrm>
            <a:off x="4673600" y="1190626"/>
            <a:ext cx="4038600" cy="3261122"/>
          </a:xfrm>
          <a:noFill/>
          <a:ln/>
        </p:spPr>
        <p:style>
          <a:lnRef idx="2">
            <a:schemeClr val="accent5"/>
          </a:lnRef>
          <a:fillRef idx="1">
            <a:schemeClr val="lt1"/>
          </a:fillRef>
          <a:effectRef idx="0">
            <a:schemeClr val="accent5"/>
          </a:effectRef>
          <a:fontRef idx="minor">
            <a:schemeClr val="dk1"/>
          </a:fontRef>
        </p:style>
        <p:txBody>
          <a:bodyPr>
            <a:normAutofit lnSpcReduction="10000"/>
          </a:bodyPr>
          <a:lstStyle/>
          <a:p>
            <a:pPr marL="0" indent="0" algn="ctr">
              <a:buNone/>
            </a:pPr>
            <a:endParaRPr lang="en-US" dirty="0" smtClean="0"/>
          </a:p>
          <a:p>
            <a:pPr marL="0" indent="0" algn="ctr">
              <a:buNone/>
            </a:pPr>
            <a:endParaRPr lang="en-US" dirty="0"/>
          </a:p>
          <a:p>
            <a:pPr marL="0" indent="0" algn="ctr">
              <a:buNone/>
            </a:pPr>
            <a:r>
              <a:rPr lang="en-US" b="1" dirty="0" smtClean="0">
                <a:solidFill>
                  <a:srgbClr val="000000"/>
                </a:solidFill>
              </a:rPr>
              <a:t>One Biology experiment at one </a:t>
            </a:r>
            <a:r>
              <a:rPr lang="en-US" b="1" dirty="0" err="1">
                <a:solidFill>
                  <a:srgbClr val="000000"/>
                </a:solidFill>
              </a:rPr>
              <a:t>B</a:t>
            </a:r>
            <a:r>
              <a:rPr lang="en-US" b="1" dirty="0" err="1" smtClean="0">
                <a:solidFill>
                  <a:srgbClr val="000000"/>
                </a:solidFill>
              </a:rPr>
              <a:t>eamline</a:t>
            </a:r>
            <a:r>
              <a:rPr lang="en-US" b="1" dirty="0" smtClean="0">
                <a:solidFill>
                  <a:srgbClr val="000000"/>
                </a:solidFill>
              </a:rPr>
              <a:t> by a team of nine scientists:</a:t>
            </a:r>
          </a:p>
          <a:p>
            <a:pPr marL="0" indent="0" algn="ctr">
              <a:buNone/>
            </a:pPr>
            <a:r>
              <a:rPr lang="en-US" sz="6000" b="1" dirty="0" smtClean="0">
                <a:solidFill>
                  <a:srgbClr val="000000"/>
                </a:solidFill>
              </a:rPr>
              <a:t>= 114 TB</a:t>
            </a:r>
          </a:p>
          <a:p>
            <a:pPr marL="0" indent="0" algn="ctr">
              <a:buNone/>
            </a:pPr>
            <a:r>
              <a:rPr lang="en-US" b="1" dirty="0" smtClean="0">
                <a:solidFill>
                  <a:srgbClr val="000000"/>
                </a:solidFill>
              </a:rPr>
              <a:t>(Photosystem </a:t>
            </a:r>
            <a:r>
              <a:rPr lang="en-US" b="1" dirty="0">
                <a:solidFill>
                  <a:srgbClr val="000000"/>
                </a:solidFill>
              </a:rPr>
              <a:t>II X-Ray </a:t>
            </a:r>
            <a:r>
              <a:rPr lang="en-US" b="1" dirty="0" smtClean="0">
                <a:solidFill>
                  <a:srgbClr val="000000"/>
                </a:solidFill>
              </a:rPr>
              <a:t>Study)</a:t>
            </a:r>
            <a:endParaRPr lang="en-US" b="1" dirty="0">
              <a:solidFill>
                <a:srgbClr val="000000"/>
              </a:solidFill>
            </a:endParaRPr>
          </a:p>
          <a:p>
            <a:pPr marL="0" indent="0" algn="ctr">
              <a:buNone/>
            </a:pPr>
            <a:endParaRPr lang="en-US" dirty="0"/>
          </a:p>
        </p:txBody>
      </p:sp>
      <p:sp>
        <p:nvSpPr>
          <p:cNvPr id="8"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5" name="TextBox 4"/>
          <p:cNvSpPr txBox="1"/>
          <p:nvPr/>
        </p:nvSpPr>
        <p:spPr>
          <a:xfrm>
            <a:off x="4470400" y="4585900"/>
            <a:ext cx="3112300" cy="276999"/>
          </a:xfrm>
          <a:prstGeom prst="rect">
            <a:avLst/>
          </a:prstGeom>
          <a:noFill/>
        </p:spPr>
        <p:txBody>
          <a:bodyPr wrap="none" rtlCol="0">
            <a:spAutoFit/>
          </a:bodyPr>
          <a:lstStyle/>
          <a:p>
            <a:pPr marL="228600" indent="-228600">
              <a:spcBef>
                <a:spcPts val="880"/>
              </a:spcBef>
              <a:buClr>
                <a:srgbClr val="2DB2CF"/>
              </a:buClr>
            </a:pPr>
            <a:r>
              <a:rPr lang="en-US" sz="1200" dirty="0">
                <a:hlinkClick r:id="rId6"/>
              </a:rPr>
              <a:t>http://www.nature.com/articles/ncomms5371</a:t>
            </a:r>
            <a:endParaRPr lang="en-US" sz="1200" dirty="0" smtClean="0">
              <a:solidFill>
                <a:srgbClr val="58585B"/>
              </a:solidFill>
            </a:endParaRPr>
          </a:p>
        </p:txBody>
      </p:sp>
    </p:spTree>
    <p:extLst>
      <p:ext uri="{BB962C8B-B14F-4D97-AF65-F5344CB8AC3E}">
        <p14:creationId xmlns:p14="http://schemas.microsoft.com/office/powerpoint/2010/main" val="293539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0"/>
                                  </p:iterate>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par>
                          <p:cTn id="8" fill="hold">
                            <p:stCondLst>
                              <p:cond delay="500"/>
                            </p:stCondLst>
                            <p:childTnLst>
                              <p:par>
                                <p:cTn id="9" presetID="19" presetClass="emph" presetSubtype="0" fill="hold" nodeType="afterEffect">
                                  <p:stCondLst>
                                    <p:cond delay="0"/>
                                  </p:stCondLst>
                                  <p:iterate type="lt">
                                    <p:tmPct val="0"/>
                                  </p:iterate>
                                  <p:childTnLst>
                                    <p:animClr clrSpc="rgb" dir="cw">
                                      <p:cBhvr override="childStyle">
                                        <p:cTn id="10" dur="1000" fill="hold"/>
                                        <p:tgtEl>
                                          <p:spTgt spid="4">
                                            <p:txEl>
                                              <p:pRg st="3" end="3"/>
                                            </p:txEl>
                                          </p:spTgt>
                                        </p:tgtEl>
                                        <p:attrNameLst>
                                          <p:attrName>style.color</p:attrName>
                                        </p:attrNameLst>
                                      </p:cBhvr>
                                      <p:to>
                                        <a:srgbClr val="BB2231"/>
                                      </p:to>
                                    </p:animClr>
                                    <p:animClr clrSpc="rgb" dir="cw">
                                      <p:cBhvr>
                                        <p:cTn id="11" dur="1000" fill="hold"/>
                                        <p:tgtEl>
                                          <p:spTgt spid="4">
                                            <p:txEl>
                                              <p:pRg st="3" end="3"/>
                                            </p:txEl>
                                          </p:spTgt>
                                        </p:tgtEl>
                                        <p:attrNameLst>
                                          <p:attrName>fillcolor</p:attrName>
                                        </p:attrNameLst>
                                      </p:cBhvr>
                                      <p:to>
                                        <a:srgbClr val="BB2231"/>
                                      </p:to>
                                    </p:animClr>
                                    <p:set>
                                      <p:cBhvr>
                                        <p:cTn id="12" dur="1000" fill="hold"/>
                                        <p:tgtEl>
                                          <p:spTgt spid="4">
                                            <p:txEl>
                                              <p:pRg st="3" end="3"/>
                                            </p:txEl>
                                          </p:spTgt>
                                        </p:tgtEl>
                                        <p:attrNameLst>
                                          <p:attrName>fill.type</p:attrName>
                                        </p:attrNameLst>
                                      </p:cBhvr>
                                      <p:to>
                                        <p:strVal val="solid"/>
                                      </p:to>
                                    </p:set>
                                    <p:set>
                                      <p:cBhvr>
                                        <p:cTn id="13" dur="1000" fill="hold"/>
                                        <p:tgtEl>
                                          <p:spTgt spid="4">
                                            <p:txEl>
                                              <p:pRg st="3" end="3"/>
                                            </p:txEl>
                                          </p:spTgt>
                                        </p:tgtEl>
                                        <p:attrNameLst>
                                          <p:attrName>fill.on</p:attrName>
                                        </p:attrNameLst>
                                      </p:cBhvr>
                                      <p:to>
                                        <p:strVal val="true"/>
                                      </p:to>
                                    </p:set>
                                  </p:childTnLst>
                                </p:cTn>
                              </p:par>
                              <p:par>
                                <p:cTn id="14" presetID="34" presetClass="emph" presetSubtype="0" fill="hold" nodeType="withEffect">
                                  <p:stCondLst>
                                    <p:cond delay="0"/>
                                  </p:stCondLst>
                                  <p:iterate type="lt">
                                    <p:tmPct val="10000"/>
                                  </p:iterate>
                                  <p:childTnLst>
                                    <p:animMotion origin="layout" path="M 0.0 0.0 L 0.0 -0.07213" pathEditMode="relative" ptsTypes="">
                                      <p:cBhvr>
                                        <p:cTn id="15" dur="500" accel="50000" decel="50000" autoRev="1" fill="hold">
                                          <p:stCondLst>
                                            <p:cond delay="0"/>
                                          </p:stCondLst>
                                        </p:cTn>
                                        <p:tgtEl>
                                          <p:spTgt spid="4">
                                            <p:txEl>
                                              <p:pRg st="3" end="3"/>
                                            </p:txEl>
                                          </p:spTgt>
                                        </p:tgtEl>
                                        <p:attrNameLst>
                                          <p:attrName>ppt_x</p:attrName>
                                          <p:attrName>ppt_y</p:attrName>
                                        </p:attrNameLst>
                                      </p:cBhvr>
                                    </p:animMotion>
                                    <p:animRot by="1500000">
                                      <p:cBhvr>
                                        <p:cTn id="16" dur="250" fill="hold">
                                          <p:stCondLst>
                                            <p:cond delay="0"/>
                                          </p:stCondLst>
                                        </p:cTn>
                                        <p:tgtEl>
                                          <p:spTgt spid="4">
                                            <p:txEl>
                                              <p:pRg st="3" end="3"/>
                                            </p:txEl>
                                          </p:spTgt>
                                        </p:tgtEl>
                                        <p:attrNameLst>
                                          <p:attrName>r</p:attrName>
                                        </p:attrNameLst>
                                      </p:cBhvr>
                                    </p:animRot>
                                    <p:animRot by="-1500000">
                                      <p:cBhvr>
                                        <p:cTn id="17" dur="250" fill="hold">
                                          <p:stCondLst>
                                            <p:cond delay="250"/>
                                          </p:stCondLst>
                                        </p:cTn>
                                        <p:tgtEl>
                                          <p:spTgt spid="4">
                                            <p:txEl>
                                              <p:pRg st="3" end="3"/>
                                            </p:txEl>
                                          </p:spTgt>
                                        </p:tgtEl>
                                        <p:attrNameLst>
                                          <p:attrName>r</p:attrName>
                                        </p:attrNameLst>
                                      </p:cBhvr>
                                    </p:animRot>
                                    <p:animRot by="-1500000">
                                      <p:cBhvr>
                                        <p:cTn id="18" dur="250" fill="hold">
                                          <p:stCondLst>
                                            <p:cond delay="500"/>
                                          </p:stCondLst>
                                        </p:cTn>
                                        <p:tgtEl>
                                          <p:spTgt spid="4">
                                            <p:txEl>
                                              <p:pRg st="3" end="3"/>
                                            </p:txEl>
                                          </p:spTgt>
                                        </p:tgtEl>
                                        <p:attrNameLst>
                                          <p:attrName>r</p:attrName>
                                        </p:attrNameLst>
                                      </p:cBhvr>
                                    </p:animRot>
                                    <p:animRot by="1500000">
                                      <p:cBhvr>
                                        <p:cTn id="19" dur="250" fill="hold">
                                          <p:stCondLst>
                                            <p:cond delay="75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620000" cy="857250"/>
          </a:xfrm>
        </p:spPr>
        <p:txBody>
          <a:bodyPr>
            <a:normAutofit/>
          </a:bodyPr>
          <a:lstStyle/>
          <a:p>
            <a:r>
              <a:rPr lang="en-US" sz="4000" dirty="0" smtClean="0">
                <a:latin typeface="Arial" pitchFamily="-112" charset="0"/>
                <a:ea typeface="ＭＳ Ｐゴシック" pitchFamily="-112" charset="-128"/>
              </a:rPr>
              <a:t>Understanding Data Trends</a:t>
            </a:r>
            <a:endParaRPr lang="en-US" sz="40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51" y="880082"/>
            <a:ext cx="8611499" cy="3551995"/>
          </a:xfrm>
        </p:spPr>
      </p:pic>
      <p:sp>
        <p:nvSpPr>
          <p:cNvPr id="8"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1988260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sz="1800" dirty="0" smtClean="0"/>
              <a:t>Overview of ESnet</a:t>
            </a:r>
          </a:p>
          <a:p>
            <a:r>
              <a:rPr lang="en-US" sz="1800" dirty="0" smtClean="0"/>
              <a:t>Dealing with Data</a:t>
            </a:r>
          </a:p>
          <a:p>
            <a:r>
              <a:rPr lang="en-US" sz="1800" dirty="0" smtClean="0"/>
              <a:t>Process of Science</a:t>
            </a:r>
          </a:p>
          <a:p>
            <a:r>
              <a:rPr lang="en-US" sz="1800" b="1" i="1" dirty="0" smtClean="0">
                <a:solidFill>
                  <a:srgbClr val="FF6600"/>
                </a:solidFill>
              </a:rPr>
              <a:t>Support via Technology</a:t>
            </a:r>
          </a:p>
          <a:p>
            <a:r>
              <a:rPr lang="en-US" sz="1800" dirty="0" smtClean="0"/>
              <a:t>Overview </a:t>
            </a:r>
            <a:r>
              <a:rPr lang="en-US" sz="1800" dirty="0"/>
              <a:t>of the </a:t>
            </a:r>
            <a:r>
              <a:rPr lang="en-US" sz="1800" dirty="0" smtClean="0"/>
              <a:t>Workshop</a:t>
            </a:r>
            <a:endParaRPr lang="en-US" sz="1800" dirty="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3296493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a:xfrm>
            <a:off x="0" y="201083"/>
            <a:ext cx="9144000" cy="636195"/>
          </a:xfrm>
        </p:spPr>
        <p:txBody>
          <a:bodyPr>
            <a:normAutofit fontScale="90000"/>
          </a:bodyPr>
          <a:lstStyle/>
          <a:p>
            <a:r>
              <a:rPr lang="en-US" sz="4000" dirty="0" smtClean="0"/>
              <a:t>Time to Raise Your Network Expectations: </a:t>
            </a:r>
            <a:br>
              <a:rPr lang="en-US" sz="4000" dirty="0" smtClean="0"/>
            </a:br>
            <a:r>
              <a:rPr lang="en-US" sz="2000" i="1" dirty="0" smtClean="0"/>
              <a:t>Time to Copy 1 Terabyte</a:t>
            </a:r>
            <a:endParaRPr lang="en-US" sz="2000" i="1" dirty="0"/>
          </a:p>
        </p:txBody>
      </p:sp>
      <p:sp>
        <p:nvSpPr>
          <p:cNvPr id="126979" name="Rectangle 1027"/>
          <p:cNvSpPr>
            <a:spLocks noGrp="1" noChangeArrowheads="1"/>
          </p:cNvSpPr>
          <p:nvPr>
            <p:ph type="body" idx="1"/>
          </p:nvPr>
        </p:nvSpPr>
        <p:spPr>
          <a:xfrm>
            <a:off x="457207" y="1009939"/>
            <a:ext cx="5469460" cy="3950232"/>
          </a:xfrm>
        </p:spPr>
        <p:txBody>
          <a:bodyPr>
            <a:normAutofit/>
          </a:bodyPr>
          <a:lstStyle/>
          <a:p>
            <a:r>
              <a:rPr lang="en-US" sz="1400" dirty="0" smtClean="0"/>
              <a:t>On a…</a:t>
            </a:r>
          </a:p>
          <a:p>
            <a:pPr lvl="2"/>
            <a:r>
              <a:rPr lang="en-US" sz="1400" dirty="0" smtClean="0"/>
              <a:t>10 Mbps network: 300 hrs (12.5 days)</a:t>
            </a:r>
          </a:p>
          <a:p>
            <a:pPr lvl="2"/>
            <a:r>
              <a:rPr lang="en-US" sz="1400" dirty="0" smtClean="0"/>
              <a:t>100 Mbps network: 30 hrs</a:t>
            </a:r>
          </a:p>
          <a:p>
            <a:pPr lvl="2"/>
            <a:r>
              <a:rPr lang="en-US" sz="1400" dirty="0" smtClean="0"/>
              <a:t>1 </a:t>
            </a:r>
            <a:r>
              <a:rPr lang="en-US" sz="1400" dirty="0" err="1" smtClean="0"/>
              <a:t>Gbps</a:t>
            </a:r>
            <a:r>
              <a:rPr lang="en-US" sz="1400" dirty="0" smtClean="0"/>
              <a:t> network: 3 hrs (are your disks fast enough?)</a:t>
            </a:r>
          </a:p>
          <a:p>
            <a:pPr lvl="2"/>
            <a:r>
              <a:rPr lang="en-US" sz="1400" dirty="0" smtClean="0"/>
              <a:t>10 Gbps network: 20 minutes (need really fast disks and </a:t>
            </a:r>
            <a:r>
              <a:rPr lang="en-US" sz="1400" dirty="0" err="1" smtClean="0"/>
              <a:t>filesystems</a:t>
            </a:r>
            <a:r>
              <a:rPr lang="en-US" sz="1400" dirty="0" smtClean="0"/>
              <a:t>)</a:t>
            </a:r>
          </a:p>
          <a:p>
            <a:pPr marL="457200" lvl="2" indent="0">
              <a:buNone/>
            </a:pPr>
            <a:endParaRPr lang="en-US" sz="1400" dirty="0" smtClean="0"/>
          </a:p>
          <a:p>
            <a:pPr lvl="1"/>
            <a:r>
              <a:rPr lang="en-US" sz="1400" dirty="0" smtClean="0"/>
              <a:t>These figures assume some headroom left for other users</a:t>
            </a:r>
          </a:p>
          <a:p>
            <a:pPr lvl="1"/>
            <a:r>
              <a:rPr lang="en-US" sz="1400" dirty="0" smtClean="0"/>
              <a:t>Compare these speeds to (theoretical max/common observation):</a:t>
            </a:r>
          </a:p>
          <a:p>
            <a:pPr lvl="3"/>
            <a:r>
              <a:rPr lang="en-US" dirty="0"/>
              <a:t>USB </a:t>
            </a:r>
            <a:r>
              <a:rPr lang="en-US" dirty="0" smtClean="0"/>
              <a:t>2.0 </a:t>
            </a:r>
            <a:r>
              <a:rPr lang="en-US" dirty="0"/>
              <a:t>portable disk -  </a:t>
            </a:r>
            <a:r>
              <a:rPr lang="en-US" dirty="0" smtClean="0"/>
              <a:t>480Mbps/280Mbps</a:t>
            </a:r>
            <a:endParaRPr lang="en-US" dirty="0"/>
          </a:p>
          <a:p>
            <a:pPr lvl="4"/>
            <a:r>
              <a:rPr lang="en-US" b="1" i="1" u="sng" dirty="0" smtClean="0"/>
              <a:t>~6.5-11 </a:t>
            </a:r>
            <a:r>
              <a:rPr lang="en-US" b="1" i="1" u="sng" dirty="0"/>
              <a:t>hours to load 1 </a:t>
            </a:r>
            <a:r>
              <a:rPr lang="en-US" b="1" i="1" u="sng" dirty="0" smtClean="0"/>
              <a:t>Terabyte</a:t>
            </a:r>
            <a:endParaRPr lang="en-US" sz="1400" dirty="0" smtClean="0"/>
          </a:p>
          <a:p>
            <a:pPr lvl="3"/>
            <a:r>
              <a:rPr lang="en-US" sz="1400" dirty="0" smtClean="0"/>
              <a:t>USB 3.0 portable disk -  5Gbps/920Mbps </a:t>
            </a:r>
          </a:p>
          <a:p>
            <a:pPr lvl="4"/>
            <a:r>
              <a:rPr lang="en-US" b="1" i="1" u="sng" dirty="0"/>
              <a:t>~</a:t>
            </a:r>
            <a:r>
              <a:rPr lang="en-US" sz="1400" b="1" i="1" u="sng" dirty="0" smtClean="0"/>
              <a:t> 40 minutes-3 hours to load 1 Terabyte</a:t>
            </a:r>
          </a:p>
          <a:p>
            <a:pPr lvl="1"/>
            <a:endParaRPr lang="en-US" sz="1000" i="1" dirty="0" smtClean="0">
              <a:solidFill>
                <a:srgbClr val="FF6600"/>
              </a:solidFill>
            </a:endParaRPr>
          </a:p>
          <a:p>
            <a:pPr lvl="1"/>
            <a:r>
              <a:rPr lang="en-US" sz="1000" i="1" dirty="0" smtClean="0">
                <a:solidFill>
                  <a:srgbClr val="FF6600"/>
                </a:solidFill>
              </a:rPr>
              <a:t>N.B. This is one way loading, doesn’t factor in transport time or unloading. Latency *really* matters after all.    </a:t>
            </a:r>
            <a:endParaRPr lang="en-US" sz="1000" b="1" i="1" u="sng" dirty="0">
              <a:solidFill>
                <a:srgbClr val="FF6600"/>
              </a:solidFill>
            </a:endParaRPr>
          </a:p>
        </p:txBody>
      </p:sp>
      <p:sp>
        <p:nvSpPr>
          <p:cNvPr id="11"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10" name="Picture 9" descr="Screen Shot 2012-10-09 at 9.22.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074" y="1546663"/>
            <a:ext cx="1203712" cy="1372298"/>
          </a:xfrm>
          <a:prstGeom prst="rect">
            <a:avLst/>
          </a:prstGeom>
        </p:spPr>
      </p:pic>
      <p:pic>
        <p:nvPicPr>
          <p:cNvPr id="12" name="Picture 11" descr="Screen Shot 2012-10-09 at 9.23.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267" y="1546663"/>
            <a:ext cx="2005373" cy="1170518"/>
          </a:xfrm>
          <a:prstGeom prst="rect">
            <a:avLst/>
          </a:prstGeom>
        </p:spPr>
      </p:pic>
      <p:sp>
        <p:nvSpPr>
          <p:cNvPr id="13" name="Plus 12"/>
          <p:cNvSpPr/>
          <p:nvPr/>
        </p:nvSpPr>
        <p:spPr>
          <a:xfrm>
            <a:off x="6435463" y="1853265"/>
            <a:ext cx="608804" cy="60444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14" name="Title 1"/>
          <p:cNvSpPr txBox="1">
            <a:spLocks/>
          </p:cNvSpPr>
          <p:nvPr/>
        </p:nvSpPr>
        <p:spPr bwMode="auto">
          <a:xfrm>
            <a:off x="7535371" y="2786441"/>
            <a:ext cx="706463" cy="2107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latin typeface="Arial"/>
              </a:rPr>
              <a:t>© 2013 </a:t>
            </a:r>
            <a:r>
              <a:rPr lang="en-US" sz="600" dirty="0" smtClean="0">
                <a:solidFill>
                  <a:srgbClr val="FF0000"/>
                </a:solidFill>
                <a:latin typeface="Arial"/>
              </a:rPr>
              <a:t>FedEx</a:t>
            </a:r>
            <a:endParaRPr lang="en-US" sz="600" dirty="0">
              <a:solidFill>
                <a:srgbClr val="FF0000"/>
              </a:solidFill>
              <a:latin typeface="Arial"/>
            </a:endParaRPr>
          </a:p>
        </p:txBody>
      </p:sp>
      <p:sp>
        <p:nvSpPr>
          <p:cNvPr id="15" name="Rectangle 14"/>
          <p:cNvSpPr/>
          <p:nvPr/>
        </p:nvSpPr>
        <p:spPr>
          <a:xfrm>
            <a:off x="5576688" y="3595552"/>
            <a:ext cx="2557110" cy="276999"/>
          </a:xfrm>
          <a:prstGeom prst="rect">
            <a:avLst/>
          </a:prstGeom>
        </p:spPr>
        <p:txBody>
          <a:bodyPr wrap="none">
            <a:spAutoFit/>
          </a:bodyPr>
          <a:lstStyle/>
          <a:p>
            <a:r>
              <a:rPr lang="en-US" sz="1200" dirty="0" smtClean="0"/>
              <a:t>See Also:</a:t>
            </a:r>
            <a:r>
              <a:rPr lang="en-US" sz="1200" dirty="0"/>
              <a:t> </a:t>
            </a:r>
            <a:r>
              <a:rPr lang="en-US" sz="1200" dirty="0" smtClean="0">
                <a:hlinkClick r:id="rId6"/>
              </a:rPr>
              <a:t>http</a:t>
            </a:r>
            <a:r>
              <a:rPr lang="en-US" sz="1200" dirty="0">
                <a:hlinkClick r:id="rId6"/>
              </a:rPr>
              <a:t>://what-if.xkcd.com/31</a:t>
            </a:r>
            <a:r>
              <a:rPr lang="en-US" sz="1200" dirty="0" smtClean="0">
                <a:hlinkClick r:id="rId6"/>
              </a:rPr>
              <a:t>/</a:t>
            </a:r>
            <a:r>
              <a:rPr lang="en-US" sz="1200" dirty="0" smtClean="0"/>
              <a:t> </a:t>
            </a:r>
            <a:endParaRPr lang="en-US" sz="1200" dirty="0"/>
          </a:p>
        </p:txBody>
      </p:sp>
      <p:sp>
        <p:nvSpPr>
          <p:cNvPr id="2" name="TextBox 1"/>
          <p:cNvSpPr txBox="1"/>
          <p:nvPr/>
        </p:nvSpPr>
        <p:spPr>
          <a:xfrm>
            <a:off x="177799" y="4928056"/>
            <a:ext cx="3394379" cy="215444"/>
          </a:xfrm>
          <a:prstGeom prst="rect">
            <a:avLst/>
          </a:prstGeom>
          <a:noFill/>
        </p:spPr>
        <p:txBody>
          <a:bodyPr wrap="none" rtlCol="0">
            <a:spAutoFit/>
          </a:bodyPr>
          <a:lstStyle/>
          <a:p>
            <a:pPr marL="228600" indent="-228600">
              <a:spcBef>
                <a:spcPts val="880"/>
              </a:spcBef>
              <a:buClr>
                <a:srgbClr val="2DB2CF"/>
              </a:buClr>
            </a:pPr>
            <a:r>
              <a:rPr lang="en-US" sz="800" dirty="0">
                <a:solidFill>
                  <a:srgbClr val="58585B"/>
                </a:solidFill>
                <a:hlinkClick r:id="rId7"/>
              </a:rPr>
              <a:t>http://www.macworld.com/article/2039427/how-fast-is-usb-3-0-really-.</a:t>
            </a:r>
            <a:r>
              <a:rPr lang="en-US" sz="800" dirty="0" smtClean="0">
                <a:solidFill>
                  <a:srgbClr val="58585B"/>
                </a:solidFill>
                <a:hlinkClick r:id="rId7"/>
              </a:rPr>
              <a:t>html</a:t>
            </a:r>
            <a:r>
              <a:rPr lang="en-US" sz="800" dirty="0">
                <a:solidFill>
                  <a:srgbClr val="58585B"/>
                </a:solidFill>
              </a:rPr>
              <a:t> </a:t>
            </a:r>
            <a:endParaRPr lang="en-US" sz="800" dirty="0" smtClean="0">
              <a:solidFill>
                <a:srgbClr val="58585B"/>
              </a:solidFill>
            </a:endParaRPr>
          </a:p>
        </p:txBody>
      </p:sp>
    </p:spTree>
    <p:extLst>
      <p:ext uri="{BB962C8B-B14F-4D97-AF65-F5344CB8AC3E}">
        <p14:creationId xmlns:p14="http://schemas.microsoft.com/office/powerpoint/2010/main" val="3371826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5" name="Picture 4" descr="1-DSC_03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7" y="194733"/>
            <a:ext cx="7372200" cy="4639733"/>
          </a:xfrm>
          <a:prstGeom prst="rect">
            <a:avLst/>
          </a:prstGeom>
        </p:spPr>
      </p:pic>
    </p:spTree>
    <p:extLst>
      <p:ext uri="{BB962C8B-B14F-4D97-AF65-F5344CB8AC3E}">
        <p14:creationId xmlns:p14="http://schemas.microsoft.com/office/powerpoint/2010/main" val="4073451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p>
            <a:r>
              <a:rPr lang="en-US" dirty="0"/>
              <a:t>Expectations &amp; Realities</a:t>
            </a:r>
          </a:p>
        </p:txBody>
      </p:sp>
      <p:sp>
        <p:nvSpPr>
          <p:cNvPr id="8" name="TextBox 7"/>
          <p:cNvSpPr txBox="1"/>
          <p:nvPr/>
        </p:nvSpPr>
        <p:spPr>
          <a:xfrm>
            <a:off x="7322976" y="3570933"/>
            <a:ext cx="1595438" cy="215444"/>
          </a:xfrm>
          <a:prstGeom prst="rect">
            <a:avLst/>
          </a:prstGeom>
          <a:noFill/>
        </p:spPr>
        <p:txBody>
          <a:bodyPr wrap="square" rtlCol="0">
            <a:spAutoFit/>
          </a:bodyPr>
          <a:lstStyle/>
          <a:p>
            <a:r>
              <a:rPr lang="en-US" sz="800" dirty="0">
                <a:solidFill>
                  <a:srgbClr val="FF0000"/>
                </a:solidFill>
              </a:rPr>
              <a:t>© </a:t>
            </a:r>
            <a:r>
              <a:rPr lang="en-US" sz="800" dirty="0" smtClean="0">
                <a:solidFill>
                  <a:srgbClr val="FF0000"/>
                </a:solidFill>
              </a:rPr>
              <a:t>Dog Shaming 2012</a:t>
            </a:r>
            <a:endParaRPr lang="en-US" sz="800" dirty="0">
              <a:solidFill>
                <a:srgbClr val="FF0000"/>
              </a:solidFill>
            </a:endParaRPr>
          </a:p>
        </p:txBody>
      </p:sp>
      <p:sp>
        <p:nvSpPr>
          <p:cNvPr id="9" name="Content Placeholder 2"/>
          <p:cNvSpPr>
            <a:spLocks noGrp="1"/>
          </p:cNvSpPr>
          <p:nvPr>
            <p:ph idx="1"/>
          </p:nvPr>
        </p:nvSpPr>
        <p:spPr>
          <a:xfrm>
            <a:off x="457199" y="876304"/>
            <a:ext cx="6522844" cy="2324101"/>
          </a:xfrm>
        </p:spPr>
        <p:txBody>
          <a:bodyPr>
            <a:noAutofit/>
          </a:bodyPr>
          <a:lstStyle/>
          <a:p>
            <a:pPr marL="0" indent="0">
              <a:buFont typeface="Arial" charset="0"/>
              <a:buNone/>
              <a:defRPr/>
            </a:pPr>
            <a:r>
              <a:rPr lang="en-US" sz="1700" i="1" dirty="0" smtClean="0">
                <a:solidFill>
                  <a:srgbClr val="000000"/>
                </a:solidFill>
                <a:ea typeface="ＭＳ Ｐゴシック" charset="0"/>
                <a:cs typeface="ＭＳ Ｐゴシック" charset="0"/>
              </a:rPr>
              <a:t>"</a:t>
            </a:r>
            <a:r>
              <a:rPr lang="en-US" sz="1700" i="1" dirty="0">
                <a:solidFill>
                  <a:srgbClr val="000000"/>
                </a:solidFill>
                <a:ea typeface="ＭＳ Ｐゴシック" charset="0"/>
                <a:cs typeface="ＭＳ Ｐゴシック" charset="0"/>
              </a:rPr>
              <a:t>In any large system, there is always something broken.”</a:t>
            </a:r>
          </a:p>
          <a:p>
            <a:pPr marL="0" indent="0">
              <a:buFont typeface="Arial" charset="0"/>
              <a:buNone/>
              <a:defRPr/>
            </a:pPr>
            <a:r>
              <a:rPr lang="en-US" sz="1700" b="1" i="1" dirty="0">
                <a:solidFill>
                  <a:srgbClr val="000000"/>
                </a:solidFill>
                <a:ea typeface="ＭＳ Ｐゴシック" charset="0"/>
                <a:cs typeface="ＭＳ Ｐゴシック" charset="0"/>
              </a:rPr>
              <a:t>	Jon </a:t>
            </a:r>
            <a:r>
              <a:rPr lang="en-US" sz="1700" b="1" i="1" dirty="0" err="1" smtClean="0">
                <a:solidFill>
                  <a:srgbClr val="000000"/>
                </a:solidFill>
                <a:ea typeface="ＭＳ Ｐゴシック" charset="0"/>
                <a:cs typeface="ＭＳ Ｐゴシック" charset="0"/>
              </a:rPr>
              <a:t>Postel</a:t>
            </a:r>
            <a:endParaRPr lang="en-US" sz="1700" b="1" i="1" dirty="0" smtClean="0">
              <a:solidFill>
                <a:srgbClr val="000000"/>
              </a:solidFill>
              <a:ea typeface="ＭＳ Ｐゴシック" charset="0"/>
              <a:cs typeface="ＭＳ Ｐゴシック" charset="0"/>
            </a:endParaRPr>
          </a:p>
          <a:p>
            <a:pPr marL="0" indent="0">
              <a:buFont typeface="Arial" charset="0"/>
              <a:buNone/>
              <a:defRPr/>
            </a:pPr>
            <a:endParaRPr lang="en-US" sz="1800" b="1" i="1" dirty="0" smtClean="0">
              <a:solidFill>
                <a:prstClr val="black"/>
              </a:solidFill>
            </a:endParaRPr>
          </a:p>
          <a:p>
            <a:pPr>
              <a:buFont typeface="Arial"/>
              <a:buChar char="•"/>
            </a:pPr>
            <a:r>
              <a:rPr lang="en-US" sz="1400" dirty="0" smtClean="0">
                <a:solidFill>
                  <a:prstClr val="black"/>
                </a:solidFill>
              </a:rPr>
              <a:t>Modern networks are large and complicated</a:t>
            </a:r>
          </a:p>
          <a:p>
            <a:pPr>
              <a:buFont typeface="Arial"/>
              <a:buChar char="•"/>
            </a:pPr>
            <a:r>
              <a:rPr lang="en-US" sz="1400" dirty="0" smtClean="0">
                <a:solidFill>
                  <a:prstClr val="black"/>
                </a:solidFill>
              </a:rPr>
              <a:t>Many users will encounter unforeseen (and therefore challenging) situations:</a:t>
            </a:r>
          </a:p>
          <a:p>
            <a:pPr>
              <a:buFont typeface="Arial"/>
              <a:buChar char="•"/>
            </a:pPr>
            <a:r>
              <a:rPr lang="en-US" sz="1400" dirty="0" smtClean="0">
                <a:solidFill>
                  <a:prstClr val="black"/>
                </a:solidFill>
              </a:rPr>
              <a:t>Upgrading networks breaks them (loss of configuration, etc.)</a:t>
            </a:r>
          </a:p>
          <a:p>
            <a:pPr lvl="1">
              <a:buFont typeface="Courier New"/>
              <a:buChar char="o"/>
            </a:pPr>
            <a:r>
              <a:rPr lang="en-US" sz="1300" dirty="0" smtClean="0">
                <a:solidFill>
                  <a:prstClr val="black"/>
                </a:solidFill>
              </a:rPr>
              <a:t>Synergy between the new and the old</a:t>
            </a:r>
          </a:p>
          <a:p>
            <a:pPr lvl="1">
              <a:buFont typeface="Courier New"/>
              <a:buChar char="o"/>
            </a:pPr>
            <a:r>
              <a:rPr lang="en-US" sz="1300" dirty="0" smtClean="0">
                <a:solidFill>
                  <a:prstClr val="black"/>
                </a:solidFill>
              </a:rPr>
              <a:t>Statistical anomalies, e.g. that 7 year old interface will stop working eventually…</a:t>
            </a:r>
          </a:p>
        </p:txBody>
      </p:sp>
      <p:sp>
        <p:nvSpPr>
          <p:cNvPr id="13"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12" name="Content Placeholder 2"/>
          <p:cNvSpPr txBox="1">
            <a:spLocks/>
          </p:cNvSpPr>
          <p:nvPr/>
        </p:nvSpPr>
        <p:spPr>
          <a:xfrm>
            <a:off x="542767" y="3461154"/>
            <a:ext cx="8375655" cy="15154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prstClr val="black"/>
                </a:solidFill>
              </a:rPr>
              <a:t>Mitigating the risk can (and should) be done in a number of ways</a:t>
            </a:r>
            <a:r>
              <a:rPr lang="en-US" sz="1400" dirty="0" smtClean="0">
                <a:solidFill>
                  <a:prstClr val="black"/>
                </a:solidFill>
              </a:rPr>
              <a:t>:</a:t>
            </a:r>
            <a:endParaRPr lang="en-US" sz="1400" dirty="0">
              <a:solidFill>
                <a:prstClr val="black"/>
              </a:solidFill>
            </a:endParaRPr>
          </a:p>
          <a:p>
            <a:pPr lvl="1"/>
            <a:r>
              <a:rPr lang="en-US" sz="1300" dirty="0">
                <a:solidFill>
                  <a:prstClr val="black"/>
                </a:solidFill>
              </a:rPr>
              <a:t>Analysis and alteration of </a:t>
            </a:r>
            <a:r>
              <a:rPr lang="en-US" sz="1300" dirty="0" smtClean="0">
                <a:solidFill>
                  <a:prstClr val="black"/>
                </a:solidFill>
              </a:rPr>
              <a:t>architecture</a:t>
            </a:r>
            <a:endParaRPr lang="en-US" sz="1300" dirty="0">
              <a:solidFill>
                <a:prstClr val="black"/>
              </a:solidFill>
            </a:endParaRPr>
          </a:p>
          <a:p>
            <a:pPr lvl="1"/>
            <a:r>
              <a:rPr lang="en-US" sz="1300" dirty="0">
                <a:solidFill>
                  <a:prstClr val="black"/>
                </a:solidFill>
              </a:rPr>
              <a:t>Careful thought to security/data policies in target areas</a:t>
            </a:r>
          </a:p>
          <a:p>
            <a:pPr lvl="1"/>
            <a:r>
              <a:rPr lang="en-US" sz="1300" dirty="0">
                <a:solidFill>
                  <a:prstClr val="black"/>
                </a:solidFill>
              </a:rPr>
              <a:t>Integration of software designed to exercise the network, and alert/visualize</a:t>
            </a:r>
          </a:p>
          <a:p>
            <a:pPr lvl="1"/>
            <a:r>
              <a:rPr lang="en-US" sz="1300" dirty="0">
                <a:solidFill>
                  <a:prstClr val="black"/>
                </a:solidFill>
              </a:rPr>
              <a:t>Capable hosts and tools for scientific activities</a:t>
            </a:r>
            <a:endParaRPr lang="en-US" sz="1300" dirty="0" smtClean="0">
              <a:solidFill>
                <a:prstClr val="black"/>
              </a:solidFill>
            </a:endParaRPr>
          </a:p>
        </p:txBody>
      </p:sp>
      <p:pic>
        <p:nvPicPr>
          <p:cNvPr id="14" name="Picture 2" descr="tumblr_mayz1uMDON1re4ne0o1_128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8958" y="876304"/>
            <a:ext cx="1890682" cy="268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9585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05979"/>
            <a:ext cx="8922640" cy="857250"/>
          </a:xfrm>
        </p:spPr>
        <p:txBody>
          <a:bodyPr>
            <a:normAutofit/>
          </a:bodyPr>
          <a:lstStyle/>
          <a:p>
            <a:r>
              <a:rPr lang="en-US" dirty="0" smtClean="0"/>
              <a:t>Which leads us to the Science DMZ…</a:t>
            </a:r>
            <a:endParaRPr lang="en-US" dirty="0"/>
          </a:p>
        </p:txBody>
      </p:sp>
      <p:sp>
        <p:nvSpPr>
          <p:cNvPr id="3" name="Content Placeholder 2"/>
          <p:cNvSpPr>
            <a:spLocks noGrp="1"/>
          </p:cNvSpPr>
          <p:nvPr>
            <p:ph idx="1"/>
          </p:nvPr>
        </p:nvSpPr>
        <p:spPr>
          <a:xfrm>
            <a:off x="467926" y="1063231"/>
            <a:ext cx="6106922" cy="1451372"/>
          </a:xfrm>
        </p:spPr>
        <p:txBody>
          <a:bodyPr>
            <a:noAutofit/>
          </a:bodyPr>
          <a:lstStyle/>
          <a:p>
            <a:pPr>
              <a:buFont typeface="Arial"/>
              <a:buChar char="•"/>
            </a:pPr>
            <a:r>
              <a:rPr lang="en-US" sz="1400" dirty="0" smtClean="0"/>
              <a:t>Significant </a:t>
            </a:r>
            <a:r>
              <a:rPr lang="en-US" sz="1400" dirty="0"/>
              <a:t>commonality </a:t>
            </a:r>
            <a:r>
              <a:rPr lang="en-US" sz="1400" dirty="0" smtClean="0"/>
              <a:t>in </a:t>
            </a:r>
            <a:r>
              <a:rPr lang="en-US" sz="1400" dirty="0"/>
              <a:t>issues </a:t>
            </a:r>
            <a:r>
              <a:rPr lang="en-US" sz="1400" dirty="0" smtClean="0"/>
              <a:t>encountered with science collaborations … and similar solution set</a:t>
            </a:r>
            <a:endParaRPr lang="en-US" sz="1400" dirty="0"/>
          </a:p>
          <a:p>
            <a:pPr lvl="1">
              <a:buFont typeface="Courier New"/>
              <a:buChar char="o"/>
            </a:pPr>
            <a:r>
              <a:rPr lang="en-US" sz="1400" dirty="0"/>
              <a:t>The causes of poor data transfer performance fit into a few categories with similar </a:t>
            </a:r>
            <a:r>
              <a:rPr lang="en-US" sz="1400" dirty="0" smtClean="0"/>
              <a:t>solutions</a:t>
            </a:r>
            <a:endParaRPr lang="en-US" sz="1400" dirty="0"/>
          </a:p>
          <a:p>
            <a:pPr lvl="2">
              <a:buFont typeface="Arial"/>
              <a:buChar char="•"/>
            </a:pPr>
            <a:r>
              <a:rPr lang="en-US" sz="1400" dirty="0"/>
              <a:t>Un-tuned/under-powered </a:t>
            </a:r>
            <a:r>
              <a:rPr lang="en-US" sz="1400" dirty="0" smtClean="0"/>
              <a:t>hosts</a:t>
            </a:r>
            <a:endParaRPr lang="en-US" sz="1400" dirty="0">
              <a:solidFill>
                <a:prstClr val="black"/>
              </a:solidFill>
            </a:endParaRPr>
          </a:p>
        </p:txBody>
      </p:sp>
      <p:sp>
        <p:nvSpPr>
          <p:cNvPr id="7" name="Content Placeholder 2"/>
          <p:cNvSpPr txBox="1">
            <a:spLocks/>
          </p:cNvSpPr>
          <p:nvPr/>
        </p:nvSpPr>
        <p:spPr bwMode="auto">
          <a:xfrm>
            <a:off x="715013" y="1988504"/>
            <a:ext cx="8229600" cy="237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200"/>
              </a:spcBef>
              <a:spcAft>
                <a:spcPct val="0"/>
              </a:spcAft>
              <a:defRPr sz="2000" kern="1200">
                <a:solidFill>
                  <a:schemeClr val="tx1"/>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2" indent="0">
              <a:buNone/>
            </a:pPr>
            <a:endParaRPr lang="en-US" sz="1600" dirty="0"/>
          </a:p>
          <a:p>
            <a:pPr lvl="3">
              <a:buFont typeface="Arial"/>
              <a:buChar char="•"/>
            </a:pPr>
            <a:r>
              <a:rPr lang="en-US" sz="1400" dirty="0"/>
              <a:t>Packet loss </a:t>
            </a:r>
            <a:r>
              <a:rPr lang="en-US" sz="1400" dirty="0" smtClean="0"/>
              <a:t>issues</a:t>
            </a:r>
          </a:p>
          <a:p>
            <a:pPr lvl="3">
              <a:buFont typeface="Arial"/>
              <a:buChar char="•"/>
            </a:pPr>
            <a:r>
              <a:rPr lang="en-US" sz="1400" dirty="0" smtClean="0"/>
              <a:t>Security devices</a:t>
            </a:r>
          </a:p>
          <a:p>
            <a:pPr lvl="1">
              <a:buFont typeface="Courier New"/>
              <a:buChar char="o"/>
            </a:pPr>
            <a:r>
              <a:rPr lang="en-US" sz="1400" dirty="0" smtClean="0"/>
              <a:t>A successful model has emerged – the Science DMZ</a:t>
            </a:r>
          </a:p>
          <a:p>
            <a:pPr lvl="2">
              <a:buFont typeface="Arial"/>
              <a:buChar char="•"/>
            </a:pPr>
            <a:r>
              <a:rPr lang="en-US" sz="1400" dirty="0" smtClean="0"/>
              <a:t>This model successfully in use by CMS/ATLAS, ESG, NERSC, ORNL, ALS, and others</a:t>
            </a:r>
          </a:p>
          <a:p>
            <a:pPr>
              <a:buFont typeface="Arial"/>
              <a:buChar char="•"/>
            </a:pPr>
            <a:r>
              <a:rPr lang="en-US" sz="1400" dirty="0" smtClean="0"/>
              <a:t>The Science DMZ is a </a:t>
            </a:r>
            <a:r>
              <a:rPr lang="en-US" sz="1400" b="1" i="1" u="sng" dirty="0" smtClean="0"/>
              <a:t>design pattern</a:t>
            </a:r>
            <a:r>
              <a:rPr lang="en-US" sz="1400" dirty="0" smtClean="0"/>
              <a:t> for network performance.</a:t>
            </a:r>
          </a:p>
          <a:p>
            <a:pPr lvl="1">
              <a:buFont typeface="Courier New"/>
              <a:buChar char="o"/>
            </a:pPr>
            <a:r>
              <a:rPr lang="en-US" sz="1400" dirty="0" smtClean="0"/>
              <a:t>Not all implementations look the same, but share common features</a:t>
            </a:r>
          </a:p>
          <a:p>
            <a:pPr lvl="1">
              <a:buFont typeface="Courier New"/>
              <a:buChar char="o"/>
            </a:pPr>
            <a:r>
              <a:rPr lang="en-US" sz="1400" dirty="0" smtClean="0"/>
              <a:t>Some choices don’t make sense for everyone – </a:t>
            </a:r>
            <a:r>
              <a:rPr lang="en-US" sz="1400" b="1" u="sng" dirty="0" smtClean="0"/>
              <a:t>Know Your Network</a:t>
            </a:r>
          </a:p>
          <a:p>
            <a:pPr>
              <a:buFont typeface="Arial"/>
              <a:buChar char="•"/>
            </a:pPr>
            <a:endParaRPr lang="en-US" sz="1400" dirty="0">
              <a:solidFill>
                <a:prstClr val="black"/>
              </a:solidFill>
            </a:endParaRPr>
          </a:p>
        </p:txBody>
      </p:sp>
      <p:sp>
        <p:nvSpPr>
          <p:cNvPr id="6"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9" name="Title 1"/>
          <p:cNvSpPr txBox="1">
            <a:spLocks/>
          </p:cNvSpPr>
          <p:nvPr/>
        </p:nvSpPr>
        <p:spPr bwMode="auto">
          <a:xfrm>
            <a:off x="7043969" y="2791316"/>
            <a:ext cx="1468074" cy="2001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icanhascheezburger.com</a:t>
            </a:r>
            <a:endParaRPr lang="en-US" sz="600" dirty="0">
              <a:solidFill>
                <a:srgbClr val="FF0000"/>
              </a:solidFill>
            </a:endParaRPr>
          </a:p>
        </p:txBody>
      </p:sp>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4854" y="932098"/>
            <a:ext cx="2369765" cy="1859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7064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825" y="138813"/>
            <a:ext cx="6456037" cy="431907"/>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193268" y="637886"/>
            <a:ext cx="8493532" cy="4252736"/>
          </a:xfrm>
        </p:spPr>
        <p:txBody>
          <a:bodyPr>
            <a:noAutofit/>
          </a:bodyPr>
          <a:lstStyle/>
          <a:p>
            <a:pPr marL="0" indent="0">
              <a:buNone/>
            </a:pPr>
            <a:r>
              <a:rPr lang="en-US" sz="1700" dirty="0" smtClean="0"/>
              <a:t>Consists of </a:t>
            </a:r>
            <a:r>
              <a:rPr lang="en-US" sz="1700" b="1" dirty="0" smtClean="0"/>
              <a:t>four key components</a:t>
            </a:r>
            <a:r>
              <a:rPr lang="en-US" sz="1700" dirty="0" smtClean="0"/>
              <a:t>, all required:</a:t>
            </a:r>
          </a:p>
          <a:p>
            <a:r>
              <a:rPr lang="en-US" sz="1700" dirty="0" smtClean="0"/>
              <a:t>“Friction free” network path</a:t>
            </a:r>
          </a:p>
          <a:p>
            <a:pPr lvl="1"/>
            <a:r>
              <a:rPr lang="en-US" sz="1700" dirty="0" smtClean="0"/>
              <a:t>Highly capable network devices (wire-speed, deep queues)</a:t>
            </a:r>
          </a:p>
          <a:p>
            <a:pPr lvl="1"/>
            <a:r>
              <a:rPr lang="en-US" sz="1700" dirty="0" smtClean="0"/>
              <a:t>Virtual circuit connectivity option</a:t>
            </a:r>
          </a:p>
          <a:p>
            <a:pPr lvl="1"/>
            <a:r>
              <a:rPr lang="en-US" sz="1700" dirty="0" smtClean="0"/>
              <a:t>Security policy and enforcement specific to science workflows</a:t>
            </a:r>
          </a:p>
          <a:p>
            <a:pPr lvl="1"/>
            <a:r>
              <a:rPr lang="en-US" sz="1700" dirty="0" smtClean="0"/>
              <a:t>Located at or near site perimeter if possible</a:t>
            </a:r>
          </a:p>
          <a:p>
            <a:r>
              <a:rPr lang="en-US" sz="1700" dirty="0" smtClean="0"/>
              <a:t>Dedicated, high-performance Data Transfer Nodes (DTNs)</a:t>
            </a:r>
            <a:endParaRPr lang="en-US" sz="1700" dirty="0"/>
          </a:p>
          <a:p>
            <a:pPr lvl="1"/>
            <a:r>
              <a:rPr lang="en-US" sz="1700" dirty="0" smtClean="0"/>
              <a:t>Hardware, operating system, libraries all optimized for transfer</a:t>
            </a:r>
          </a:p>
          <a:p>
            <a:pPr lvl="1"/>
            <a:r>
              <a:rPr lang="en-US" sz="1700" dirty="0" smtClean="0"/>
              <a:t>Includes optimized data transfer tools such as Globus Online</a:t>
            </a:r>
            <a:r>
              <a:rPr lang="en-US" sz="1700" dirty="0"/>
              <a:t> </a:t>
            </a:r>
            <a:r>
              <a:rPr lang="en-US" sz="1700" dirty="0" smtClean="0"/>
              <a:t>and GridFTP</a:t>
            </a:r>
          </a:p>
          <a:p>
            <a:r>
              <a:rPr lang="en-US" sz="1700" dirty="0" smtClean="0"/>
              <a:t>Performance measurement/test node</a:t>
            </a:r>
          </a:p>
          <a:p>
            <a:pPr lvl="1"/>
            <a:r>
              <a:rPr lang="en-US" sz="1700" dirty="0" err="1" smtClean="0"/>
              <a:t>perfSONAR</a:t>
            </a:r>
            <a:endParaRPr lang="en-US" sz="1700" dirty="0" smtClean="0"/>
          </a:p>
          <a:p>
            <a:r>
              <a:rPr lang="en-US" sz="1700" dirty="0" smtClean="0"/>
              <a:t>Engagement with end users</a:t>
            </a:r>
            <a:endParaRPr lang="en-US" sz="1700" dirty="0"/>
          </a:p>
          <a:p>
            <a:pPr marL="0" lvl="1" indent="-57150">
              <a:buNone/>
            </a:pPr>
            <a:r>
              <a:rPr lang="en-US" sz="1700" dirty="0" smtClean="0"/>
              <a:t>						Details at </a:t>
            </a:r>
            <a:r>
              <a:rPr lang="en-US" sz="1700" dirty="0" smtClean="0">
                <a:hlinkClick r:id="rId3"/>
              </a:rPr>
              <a:t>http</a:t>
            </a:r>
            <a:r>
              <a:rPr lang="en-US" sz="1700" dirty="0">
                <a:hlinkClick r:id="rId3"/>
              </a:rPr>
              <a:t>://fasterdata.es.net/science-dmz</a:t>
            </a:r>
            <a:r>
              <a:rPr lang="en-US" sz="1700" dirty="0" smtClean="0">
                <a:hlinkClick r:id="rId3"/>
              </a:rPr>
              <a:t>/</a:t>
            </a:r>
            <a:r>
              <a:rPr lang="en-US" sz="1700" dirty="0" smtClean="0"/>
              <a:t> </a:t>
            </a:r>
            <a:endParaRPr lang="en-US" sz="1700"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8" y="3649418"/>
            <a:ext cx="2143253" cy="355814"/>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17862" y="271991"/>
            <a:ext cx="2278529" cy="1162050"/>
          </a:xfrm>
          <a:prstGeom prst="rect">
            <a:avLst/>
          </a:prstGeom>
        </p:spPr>
      </p:pic>
      <p:sp>
        <p:nvSpPr>
          <p:cNvPr id="10" name="Title 1"/>
          <p:cNvSpPr txBox="1">
            <a:spLocks/>
          </p:cNvSpPr>
          <p:nvPr/>
        </p:nvSpPr>
        <p:spPr bwMode="auto">
          <a:xfrm>
            <a:off x="7663597" y="1463552"/>
            <a:ext cx="1468074" cy="2001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pic>
        <p:nvPicPr>
          <p:cNvPr id="4" name="Picture 3" descr="glob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267" y="2260806"/>
            <a:ext cx="939800" cy="676275"/>
          </a:xfrm>
          <a:prstGeom prst="rect">
            <a:avLst/>
          </a:prstGeom>
        </p:spPr>
      </p:pic>
      <p:sp>
        <p:nvSpPr>
          <p:cNvPr id="14"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32</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11" name="Picture 10" descr="IMG_2206 copy.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24" y="9080"/>
            <a:ext cx="7679909" cy="5134420"/>
          </a:xfrm>
          <a:prstGeom prst="rect">
            <a:avLst/>
          </a:prstGeom>
        </p:spPr>
      </p:pic>
    </p:spTree>
    <p:extLst>
      <p:ext uri="{BB962C8B-B14F-4D97-AF65-F5344CB8AC3E}">
        <p14:creationId xmlns:p14="http://schemas.microsoft.com/office/powerpoint/2010/main" val="5184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855" y="46239"/>
            <a:ext cx="8929153" cy="857250"/>
          </a:xfrm>
        </p:spPr>
        <p:txBody>
          <a:bodyPr>
            <a:normAutofit/>
          </a:bodyPr>
          <a:lstStyle/>
          <a:p>
            <a:r>
              <a:rPr lang="en-US" dirty="0" smtClean="0"/>
              <a:t>Example Pain-point</a:t>
            </a:r>
            <a:endParaRPr lang="en-US" dirty="0"/>
          </a:p>
        </p:txBody>
      </p:sp>
      <p:sp>
        <p:nvSpPr>
          <p:cNvPr id="9"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6" name="Picture 5" descr="Screen Shot 2015-02-10 at 8.44.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243" y="903489"/>
            <a:ext cx="6736623" cy="3486988"/>
          </a:xfrm>
          <a:prstGeom prst="rect">
            <a:avLst/>
          </a:prstGeom>
        </p:spPr>
      </p:pic>
      <p:sp>
        <p:nvSpPr>
          <p:cNvPr id="7" name="TextBox 6"/>
          <p:cNvSpPr txBox="1"/>
          <p:nvPr/>
        </p:nvSpPr>
        <p:spPr>
          <a:xfrm>
            <a:off x="3589411" y="4595900"/>
            <a:ext cx="2282933" cy="584776"/>
          </a:xfrm>
          <a:prstGeom prst="rect">
            <a:avLst/>
          </a:prstGeom>
          <a:noFill/>
        </p:spPr>
        <p:txBody>
          <a:bodyPr wrap="square" rtlCol="0">
            <a:spAutoFit/>
          </a:bodyPr>
          <a:lstStyle/>
          <a:p>
            <a:pPr>
              <a:spcBef>
                <a:spcPts val="880"/>
              </a:spcBef>
              <a:buClr>
                <a:schemeClr val="accent1"/>
              </a:buClr>
            </a:pPr>
            <a:r>
              <a:rPr lang="en-US" sz="1600" b="1" i="1" dirty="0" smtClean="0">
                <a:solidFill>
                  <a:srgbClr val="FF6600"/>
                </a:solidFill>
              </a:rPr>
              <a:t>XSEDE to XSEDE testing – all ok</a:t>
            </a:r>
          </a:p>
        </p:txBody>
      </p:sp>
    </p:spTree>
    <p:extLst>
      <p:ext uri="{BB962C8B-B14F-4D97-AF65-F5344CB8AC3E}">
        <p14:creationId xmlns:p14="http://schemas.microsoft.com/office/powerpoint/2010/main" val="1006902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855" y="46239"/>
            <a:ext cx="9244605" cy="857250"/>
          </a:xfrm>
        </p:spPr>
        <p:txBody>
          <a:bodyPr>
            <a:normAutofit/>
          </a:bodyPr>
          <a:lstStyle/>
          <a:p>
            <a:r>
              <a:rPr lang="en-US" dirty="0" smtClean="0"/>
              <a:t>Suddenly:</a:t>
            </a:r>
            <a:endParaRPr lang="en-US" dirty="0"/>
          </a:p>
        </p:txBody>
      </p:sp>
      <p:sp>
        <p:nvSpPr>
          <p:cNvPr id="9"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7" name="TextBox 6"/>
          <p:cNvSpPr txBox="1"/>
          <p:nvPr/>
        </p:nvSpPr>
        <p:spPr>
          <a:xfrm>
            <a:off x="214846" y="1533321"/>
            <a:ext cx="2144896" cy="2677656"/>
          </a:xfrm>
          <a:prstGeom prst="rect">
            <a:avLst/>
          </a:prstGeom>
          <a:noFill/>
        </p:spPr>
        <p:txBody>
          <a:bodyPr wrap="square" rtlCol="0">
            <a:spAutoFit/>
          </a:bodyPr>
          <a:lstStyle/>
          <a:p>
            <a:pPr>
              <a:spcBef>
                <a:spcPts val="880"/>
              </a:spcBef>
              <a:buClr>
                <a:schemeClr val="accent1"/>
              </a:buClr>
            </a:pPr>
            <a:r>
              <a:rPr lang="en-US" sz="2400" dirty="0" smtClean="0"/>
              <a:t>XSEDE to outside – performance tanks, and the reasons may or may not be well known</a:t>
            </a:r>
          </a:p>
        </p:txBody>
      </p:sp>
      <p:pic>
        <p:nvPicPr>
          <p:cNvPr id="3" name="Picture 2" descr="Screen Shot 2015-02-10 at 8.38.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380" y="844446"/>
            <a:ext cx="6455375" cy="3533147"/>
          </a:xfrm>
          <a:prstGeom prst="rect">
            <a:avLst/>
          </a:prstGeom>
        </p:spPr>
      </p:pic>
      <p:sp>
        <p:nvSpPr>
          <p:cNvPr id="4" name="TextBox 3"/>
          <p:cNvSpPr txBox="1"/>
          <p:nvPr/>
        </p:nvSpPr>
        <p:spPr>
          <a:xfrm>
            <a:off x="3188010" y="4415411"/>
            <a:ext cx="3008564" cy="707886"/>
          </a:xfrm>
          <a:prstGeom prst="rect">
            <a:avLst/>
          </a:prstGeom>
          <a:noFill/>
        </p:spPr>
        <p:txBody>
          <a:bodyPr wrap="square" rtlCol="0">
            <a:spAutoFit/>
          </a:bodyPr>
          <a:lstStyle/>
          <a:p>
            <a:pPr>
              <a:spcBef>
                <a:spcPts val="880"/>
              </a:spcBef>
              <a:buClr>
                <a:schemeClr val="accent1"/>
              </a:buClr>
            </a:pPr>
            <a:r>
              <a:rPr lang="en-US" sz="2000" b="1" i="1" dirty="0" smtClean="0">
                <a:solidFill>
                  <a:srgbClr val="FF6600"/>
                </a:solidFill>
              </a:rPr>
              <a:t>Science doesn’t stop at your border</a:t>
            </a:r>
          </a:p>
        </p:txBody>
      </p:sp>
    </p:spTree>
    <p:extLst>
      <p:ext uri="{BB962C8B-B14F-4D97-AF65-F5344CB8AC3E}">
        <p14:creationId xmlns:p14="http://schemas.microsoft.com/office/powerpoint/2010/main" val="203272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2817051"/>
            <a:ext cx="8229600" cy="1897153"/>
          </a:xfrm>
        </p:spPr>
        <p:txBody>
          <a:bodyPr>
            <a:normAutofit fontScale="70000" lnSpcReduction="20000"/>
          </a:bodyPr>
          <a:lstStyle/>
          <a:p>
            <a:r>
              <a:rPr lang="en-US" sz="2600" dirty="0" smtClean="0"/>
              <a:t>Implementing technology is ‘easy’ in the grand scheme of assisting with science</a:t>
            </a:r>
          </a:p>
          <a:p>
            <a:r>
              <a:rPr lang="en-US" sz="2600" dirty="0" smtClean="0"/>
              <a:t>Adoption of technology is different</a:t>
            </a:r>
          </a:p>
          <a:p>
            <a:pPr lvl="1"/>
            <a:r>
              <a:rPr lang="en-US" sz="2300" dirty="0" smtClean="0"/>
              <a:t>Does your cosmologist care what SDN is?</a:t>
            </a:r>
          </a:p>
          <a:p>
            <a:pPr lvl="1"/>
            <a:r>
              <a:rPr lang="en-US" sz="2300" dirty="0" smtClean="0"/>
              <a:t>Does your cosmologist want to get data from Chile each night so that they can start the next day without having to struggle with the tyranny of ineffective data movement strategies that involve airplanes and white/brown trucks</a:t>
            </a: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6" name="Picture 5" descr="lYsnE8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483" y="959842"/>
            <a:ext cx="5868342" cy="1857209"/>
          </a:xfrm>
          <a:prstGeom prst="rect">
            <a:avLst/>
          </a:prstGeom>
        </p:spPr>
      </p:pic>
    </p:spTree>
    <p:extLst>
      <p:ext uri="{BB962C8B-B14F-4D97-AF65-F5344CB8AC3E}">
        <p14:creationId xmlns:p14="http://schemas.microsoft.com/office/powerpoint/2010/main" val="3125002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4" name="Content Placeholder 3"/>
          <p:cNvSpPr>
            <a:spLocks noGrp="1"/>
          </p:cNvSpPr>
          <p:nvPr>
            <p:ph idx="1"/>
          </p:nvPr>
        </p:nvSpPr>
        <p:spPr>
          <a:xfrm>
            <a:off x="457200" y="3285067"/>
            <a:ext cx="8229600" cy="1675104"/>
          </a:xfrm>
        </p:spPr>
        <p:txBody>
          <a:bodyPr>
            <a:normAutofit fontScale="85000" lnSpcReduction="20000"/>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9" name="Picture 8" descr="promontory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210" y="1069178"/>
            <a:ext cx="3734989" cy="2119605"/>
          </a:xfrm>
          <a:prstGeom prst="rect">
            <a:avLst/>
          </a:prstGeom>
        </p:spPr>
      </p:pic>
      <p:pic>
        <p:nvPicPr>
          <p:cNvPr id="10" name="Picture 9" descr="Golden_Spike_Neil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985" y="1063229"/>
            <a:ext cx="1592522" cy="2125554"/>
          </a:xfrm>
          <a:prstGeom prst="rect">
            <a:avLst/>
          </a:prstGeom>
        </p:spPr>
      </p:pic>
      <p:pic>
        <p:nvPicPr>
          <p:cNvPr id="3" name="Picture 2" descr="golden-spi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343" y="1063229"/>
            <a:ext cx="3069345" cy="2114905"/>
          </a:xfrm>
          <a:prstGeom prst="rect">
            <a:avLst/>
          </a:prstGeom>
        </p:spPr>
      </p:pic>
    </p:spTree>
    <p:extLst>
      <p:ext uri="{BB962C8B-B14F-4D97-AF65-F5344CB8AC3E}">
        <p14:creationId xmlns:p14="http://schemas.microsoft.com/office/powerpoint/2010/main" val="4235197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sz="1800" dirty="0" smtClean="0"/>
              <a:t>Overview of ESnet</a:t>
            </a:r>
          </a:p>
          <a:p>
            <a:r>
              <a:rPr lang="en-US" sz="1800" dirty="0" smtClean="0"/>
              <a:t>Dealing with Data</a:t>
            </a:r>
          </a:p>
          <a:p>
            <a:r>
              <a:rPr lang="en-US" sz="1800" dirty="0" smtClean="0"/>
              <a:t>Process of Science</a:t>
            </a:r>
          </a:p>
          <a:p>
            <a:r>
              <a:rPr lang="en-US" sz="1800" dirty="0" smtClean="0"/>
              <a:t>Support via Technology</a:t>
            </a:r>
          </a:p>
          <a:p>
            <a:r>
              <a:rPr lang="en-US" sz="1800" b="1" i="1" dirty="0" smtClean="0">
                <a:solidFill>
                  <a:srgbClr val="FF6600"/>
                </a:solidFill>
              </a:rPr>
              <a:t>Overview </a:t>
            </a:r>
            <a:r>
              <a:rPr lang="en-US" sz="1800" b="1" i="1" dirty="0">
                <a:solidFill>
                  <a:srgbClr val="FF6600"/>
                </a:solidFill>
              </a:rPr>
              <a:t>of the </a:t>
            </a:r>
            <a:r>
              <a:rPr lang="en-US" sz="1800" b="1" i="1" dirty="0" smtClean="0">
                <a:solidFill>
                  <a:srgbClr val="FF6600"/>
                </a:solidFill>
              </a:rPr>
              <a:t>Workshop</a:t>
            </a:r>
            <a:endParaRPr lang="en-US" sz="1800" b="1" i="1" dirty="0">
              <a:solidFill>
                <a:srgbClr val="FF6600"/>
              </a:solidFill>
            </a:endParaRP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922423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“Network Requirements Review”</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dirty="0"/>
              <a:t>Formal mechanism to determine shared understanding of networking needs &amp; resulting </a:t>
            </a:r>
            <a:r>
              <a:rPr lang="en-US" dirty="0" smtClean="0"/>
              <a:t>solutions.  Brings Together:</a:t>
            </a:r>
            <a:endParaRPr lang="en-US" dirty="0"/>
          </a:p>
          <a:p>
            <a:pPr lvl="1"/>
            <a:r>
              <a:rPr lang="en-US" dirty="0" smtClean="0"/>
              <a:t>Network Users </a:t>
            </a:r>
          </a:p>
          <a:p>
            <a:pPr lvl="1"/>
            <a:r>
              <a:rPr lang="en-US" dirty="0" smtClean="0"/>
              <a:t>Administrators</a:t>
            </a:r>
          </a:p>
          <a:p>
            <a:pPr lvl="1"/>
            <a:r>
              <a:rPr lang="en-US" dirty="0" smtClean="0"/>
              <a:t>Technology Providers</a:t>
            </a:r>
            <a:endParaRPr lang="en-US" dirty="0"/>
          </a:p>
          <a:p>
            <a:r>
              <a:rPr lang="en-US" dirty="0"/>
              <a:t>Work with </a:t>
            </a:r>
            <a:r>
              <a:rPr lang="en-US" dirty="0" smtClean="0"/>
              <a:t>a science community (or several) </a:t>
            </a:r>
            <a:r>
              <a:rPr lang="en-US" dirty="0"/>
              <a:t>to identify current &amp; anticipated networking implications of:</a:t>
            </a:r>
          </a:p>
          <a:p>
            <a:pPr lvl="1"/>
            <a:r>
              <a:rPr lang="en-US" dirty="0"/>
              <a:t>Scientific instruments</a:t>
            </a:r>
          </a:p>
          <a:p>
            <a:pPr lvl="1"/>
            <a:r>
              <a:rPr lang="en-US" dirty="0"/>
              <a:t>Supercomputing facilities</a:t>
            </a:r>
          </a:p>
          <a:p>
            <a:pPr lvl="1"/>
            <a:r>
              <a:rPr lang="en-US" dirty="0"/>
              <a:t>Evolving process of science</a:t>
            </a:r>
          </a:p>
          <a:p>
            <a:r>
              <a:rPr lang="en-US" dirty="0"/>
              <a:t>Formal report </a:t>
            </a:r>
            <a:r>
              <a:rPr lang="en-US" dirty="0" smtClean="0"/>
              <a:t>to be used in future solicitations and strategic plans</a:t>
            </a:r>
            <a:endParaRPr lang="en-US" dirty="0"/>
          </a:p>
          <a:p>
            <a:endParaRPr lang="en-US" sz="1800" b="1" i="1" dirty="0">
              <a:solidFill>
                <a:srgbClr val="FF6600"/>
              </a:solidFill>
            </a:endParaRP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3425583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“Network Requirements Review”</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dirty="0" smtClean="0"/>
              <a:t>Why do this?</a:t>
            </a:r>
          </a:p>
          <a:p>
            <a:pPr lvl="1"/>
            <a:r>
              <a:rPr lang="en-US" dirty="0" smtClean="0"/>
              <a:t>Stakeholders want the same outcome, may have differing viewpoints in reaching it.  </a:t>
            </a:r>
          </a:p>
          <a:p>
            <a:pPr lvl="1"/>
            <a:r>
              <a:rPr lang="en-US" dirty="0" smtClean="0"/>
              <a:t>Requirements change, frequent reviews encourage nimbleness</a:t>
            </a:r>
          </a:p>
          <a:p>
            <a:r>
              <a:rPr lang="en-US" dirty="0" smtClean="0"/>
              <a:t>How to do this?</a:t>
            </a:r>
          </a:p>
          <a:p>
            <a:pPr lvl="1"/>
            <a:r>
              <a:rPr lang="en-US" dirty="0" smtClean="0"/>
              <a:t>Define the scientific focus area</a:t>
            </a:r>
          </a:p>
          <a:p>
            <a:pPr lvl="1"/>
            <a:r>
              <a:rPr lang="en-US" dirty="0" smtClean="0"/>
              <a:t>Gather the stakeholders from the 3 groups (and possible more)</a:t>
            </a:r>
          </a:p>
          <a:p>
            <a:pPr lvl="1"/>
            <a:r>
              <a:rPr lang="en-US" dirty="0" smtClean="0"/>
              <a:t>Document following a specific template</a:t>
            </a:r>
          </a:p>
          <a:p>
            <a:pPr lvl="1"/>
            <a:r>
              <a:rPr lang="en-US" dirty="0" smtClean="0"/>
              <a:t>Discuss following a conversational pattern</a:t>
            </a:r>
          </a:p>
          <a:p>
            <a:pPr lvl="1"/>
            <a:r>
              <a:rPr lang="en-US" dirty="0" smtClean="0"/>
              <a:t>Agree on outcomes</a:t>
            </a:r>
          </a:p>
          <a:p>
            <a:pPr lvl="1"/>
            <a:r>
              <a:rPr lang="en-US" dirty="0" smtClean="0"/>
              <a:t>Merge into larger strategic view (for a campus, for a region, etc.)</a:t>
            </a:r>
            <a:endParaRPr lang="en-US" dirty="0"/>
          </a:p>
          <a:p>
            <a:endParaRPr lang="en-US" sz="1800" b="1" i="1" dirty="0">
              <a:solidFill>
                <a:srgbClr val="FF6600"/>
              </a:solidFill>
            </a:endParaRP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39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2385540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4" name="Picture 3" descr="07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16" y="-4280"/>
            <a:ext cx="7068884" cy="4996156"/>
          </a:xfrm>
          <a:prstGeom prst="rect">
            <a:avLst/>
          </a:prstGeom>
        </p:spPr>
      </p:pic>
    </p:spTree>
    <p:extLst>
      <p:ext uri="{BB962C8B-B14F-4D97-AF65-F5344CB8AC3E}">
        <p14:creationId xmlns:p14="http://schemas.microsoft.com/office/powerpoint/2010/main" val="2503545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Our Approach</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r>
              <a:rPr lang="en-US" dirty="0" smtClean="0"/>
              <a:t>As questions about the science being done, along with how it is done (instrumentation, workflows, collaborations)</a:t>
            </a:r>
          </a:p>
          <a:p>
            <a:r>
              <a:rPr lang="en-US" dirty="0" smtClean="0"/>
              <a:t>Build a picture of how this impacts the network and computational infrastructure currently (including known problems)</a:t>
            </a:r>
          </a:p>
          <a:p>
            <a:r>
              <a:rPr lang="en-US" dirty="0" smtClean="0"/>
              <a:t>Extend the view to the next, and future funding cycles (changes in instrumentation, collaborations, data expectations)</a:t>
            </a:r>
          </a:p>
          <a:p>
            <a:r>
              <a:rPr lang="en-US" dirty="0" smtClean="0"/>
              <a:t>Convert the scientific view into a </a:t>
            </a:r>
            <a:r>
              <a:rPr lang="en-US" dirty="0" err="1" smtClean="0"/>
              <a:t>cyberinfrastructure</a:t>
            </a:r>
            <a:r>
              <a:rPr lang="en-US" dirty="0" smtClean="0"/>
              <a:t> impact statement</a:t>
            </a:r>
          </a:p>
          <a:p>
            <a:pPr lvl="1"/>
            <a:r>
              <a:rPr lang="en-US" dirty="0" smtClean="0"/>
              <a:t>What wrinkles exist, and how can they be solved</a:t>
            </a:r>
          </a:p>
          <a:p>
            <a:pPr lvl="1"/>
            <a:r>
              <a:rPr lang="en-US" dirty="0" smtClean="0"/>
              <a:t>What new technologies and features need to be explored (and when)</a:t>
            </a:r>
          </a:p>
          <a:p>
            <a:pPr lvl="1"/>
            <a:r>
              <a:rPr lang="en-US" dirty="0" smtClean="0"/>
              <a:t>How outcomes can be measured, and improved</a:t>
            </a:r>
            <a:endParaRPr lang="en-US" dirty="0"/>
          </a:p>
          <a:p>
            <a:endParaRPr lang="en-US" sz="1800" b="1" i="1" dirty="0">
              <a:solidFill>
                <a:srgbClr val="FF6600"/>
              </a:solidFill>
            </a:endParaRPr>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40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2594979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TODO</a:t>
            </a:r>
            <a:endParaRPr lang="en-US" sz="4000" dirty="0"/>
          </a:p>
        </p:txBody>
      </p:sp>
      <p:sp>
        <p:nvSpPr>
          <p:cNvPr id="3" name="Content Placeholder 2"/>
          <p:cNvSpPr>
            <a:spLocks noGrp="1"/>
          </p:cNvSpPr>
          <p:nvPr>
            <p:ph idx="1"/>
          </p:nvPr>
        </p:nvSpPr>
        <p:spPr>
          <a:xfrm>
            <a:off x="457200" y="856024"/>
            <a:ext cx="8229600" cy="3699272"/>
          </a:xfrm>
        </p:spPr>
        <p:txBody>
          <a:bodyPr>
            <a:noAutofit/>
          </a:bodyPr>
          <a:lstStyle/>
          <a:p>
            <a:pPr marL="457200" indent="-457200">
              <a:buFont typeface="+mj-lt"/>
              <a:buAutoNum type="arabicPeriod"/>
            </a:pPr>
            <a:r>
              <a:rPr lang="en-US" dirty="0"/>
              <a:t>I</a:t>
            </a:r>
            <a:r>
              <a:rPr lang="en-US" dirty="0" smtClean="0"/>
              <a:t>ntersection </a:t>
            </a:r>
            <a:r>
              <a:rPr lang="en-US" dirty="0"/>
              <a:t>between </a:t>
            </a:r>
            <a:r>
              <a:rPr lang="en-US" b="1" i="1" dirty="0"/>
              <a:t>network support </a:t>
            </a:r>
            <a:r>
              <a:rPr lang="en-US" dirty="0"/>
              <a:t>and </a:t>
            </a:r>
            <a:r>
              <a:rPr lang="en-US" b="1" i="1" dirty="0" smtClean="0"/>
              <a:t>research/scientific needs</a:t>
            </a:r>
            <a:endParaRPr lang="en-US" b="1" i="1" dirty="0"/>
          </a:p>
          <a:p>
            <a:pPr marL="457200" indent="-457200">
              <a:buFont typeface="+mj-lt"/>
              <a:buAutoNum type="arabicPeriod"/>
            </a:pPr>
            <a:r>
              <a:rPr lang="en-US" dirty="0"/>
              <a:t>Gathering </a:t>
            </a:r>
            <a:r>
              <a:rPr lang="en-US" dirty="0" smtClean="0"/>
              <a:t>network requirements </a:t>
            </a:r>
            <a:r>
              <a:rPr lang="en-US" dirty="0"/>
              <a:t>via t</a:t>
            </a:r>
            <a:r>
              <a:rPr lang="en-US" dirty="0" smtClean="0"/>
              <a:t>echnology</a:t>
            </a:r>
            <a:endParaRPr lang="en-US" dirty="0"/>
          </a:p>
          <a:p>
            <a:pPr marL="457200" indent="-457200">
              <a:buFont typeface="+mj-lt"/>
              <a:buAutoNum type="arabicPeriod"/>
            </a:pPr>
            <a:r>
              <a:rPr lang="en-US" dirty="0"/>
              <a:t>Gathering s</a:t>
            </a:r>
            <a:r>
              <a:rPr lang="en-US" dirty="0" smtClean="0"/>
              <a:t>cience requirements </a:t>
            </a:r>
            <a:r>
              <a:rPr lang="en-US" dirty="0"/>
              <a:t>via </a:t>
            </a:r>
            <a:r>
              <a:rPr lang="en-US" dirty="0" smtClean="0"/>
              <a:t>social engineering</a:t>
            </a:r>
            <a:endParaRPr lang="en-US" dirty="0"/>
          </a:p>
          <a:p>
            <a:pPr marL="457200" indent="-457200">
              <a:buFont typeface="+mj-lt"/>
              <a:buAutoNum type="arabicPeriod"/>
            </a:pPr>
            <a:r>
              <a:rPr lang="en-US" dirty="0"/>
              <a:t>Determining t</a:t>
            </a:r>
            <a:r>
              <a:rPr lang="en-US" dirty="0" smtClean="0"/>
              <a:t>rends in the data</a:t>
            </a:r>
            <a:endParaRPr lang="en-US" dirty="0"/>
          </a:p>
          <a:p>
            <a:pPr marL="457200" indent="-457200">
              <a:buFont typeface="+mj-lt"/>
              <a:buAutoNum type="arabicPeriod"/>
            </a:pPr>
            <a:r>
              <a:rPr lang="en-US" dirty="0"/>
              <a:t>Examples of </a:t>
            </a:r>
            <a:r>
              <a:rPr lang="en-US" dirty="0" smtClean="0"/>
              <a:t>campus </a:t>
            </a:r>
            <a:r>
              <a:rPr lang="en-US" dirty="0"/>
              <a:t>network requirements reviews</a:t>
            </a:r>
          </a:p>
          <a:p>
            <a:pPr marL="457200" indent="-457200">
              <a:buFont typeface="+mj-lt"/>
              <a:buAutoNum type="arabicPeriod"/>
            </a:pPr>
            <a:r>
              <a:rPr lang="en-US" dirty="0"/>
              <a:t>Motivation, benefits, challenges, lessons learned, </a:t>
            </a:r>
            <a:r>
              <a:rPr lang="en-US" dirty="0" smtClean="0"/>
              <a:t>and future planning</a:t>
            </a:r>
            <a:endParaRPr lang="en-US" dirty="0"/>
          </a:p>
          <a:p>
            <a:pPr marL="457200" indent="-457200">
              <a:buFont typeface="+mj-lt"/>
              <a:buAutoNum type="arabicPeriod"/>
            </a:pPr>
            <a:r>
              <a:rPr lang="en-US" dirty="0"/>
              <a:t>Dedicating personnel for the process as part of a campus CI-</a:t>
            </a:r>
            <a:r>
              <a:rPr lang="en-US" dirty="0" smtClean="0"/>
              <a:t>plan</a:t>
            </a:r>
          </a:p>
          <a:p>
            <a:pPr marL="457200" indent="-457200">
              <a:buFont typeface="+mj-lt"/>
              <a:buAutoNum type="arabicPeriod"/>
            </a:pPr>
            <a:r>
              <a:rPr lang="en-US" dirty="0" smtClean="0"/>
              <a:t>Measuring success (Workshop Assessment)</a:t>
            </a:r>
            <a:endParaRPr lang="en-US" dirty="0"/>
          </a:p>
        </p:txBody>
      </p:sp>
      <p:sp>
        <p:nvSpPr>
          <p:cNvPr id="5" name="Date Placeholder 3"/>
          <p:cNvSpPr>
            <a:spLocks noGrp="1"/>
          </p:cNvSpPr>
          <p:nvPr>
            <p:ph type="dt" sz="half" idx="10"/>
          </p:nvPr>
        </p:nvSpPr>
        <p:spPr>
          <a:xfrm>
            <a:off x="6069930" y="4960171"/>
            <a:ext cx="2979710" cy="136922"/>
          </a:xfrm>
        </p:spPr>
        <p:txBody>
          <a:bodyPr/>
          <a:lstStyle/>
          <a:p>
            <a:pPr>
              <a:defRPr/>
            </a:pPr>
            <a:fld id="{A4C066DF-968D-2340-B25E-66D46178BCB9}" type="slidenum">
              <a:rPr lang="en-US" sz="800">
                <a:solidFill>
                  <a:prstClr val="black"/>
                </a:solidFill>
                <a:latin typeface="Arial"/>
              </a:rPr>
              <a:pPr>
                <a:defRPr/>
              </a:pPr>
              <a:t>41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888438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579880"/>
            <a:ext cx="7762875" cy="1562100"/>
          </a:xfrm>
        </p:spPr>
        <p:txBody>
          <a:bodyPr/>
          <a:lstStyle/>
          <a:p>
            <a:r>
              <a:rPr lang="en-US" sz="3600" dirty="0" smtClean="0"/>
              <a:t>Science Engagement Introduction</a:t>
            </a:r>
            <a:endParaRPr lang="en-US" sz="3600" dirty="0"/>
          </a:p>
        </p:txBody>
      </p:sp>
      <p:sp>
        <p:nvSpPr>
          <p:cNvPr id="3" name="Subtitle 2"/>
          <p:cNvSpPr>
            <a:spLocks noGrp="1"/>
          </p:cNvSpPr>
          <p:nvPr>
            <p:ph type="subTitle" idx="1"/>
          </p:nvPr>
        </p:nvSpPr>
        <p:spPr>
          <a:xfrm>
            <a:off x="914400" y="2978152"/>
            <a:ext cx="3912903" cy="993775"/>
          </a:xfrm>
        </p:spPr>
        <p:txBody>
          <a:bodyPr>
            <a:noAutofit/>
          </a:bodyPr>
          <a:lstStyle/>
          <a:p>
            <a:pPr>
              <a:spcBef>
                <a:spcPts val="300"/>
              </a:spcBef>
              <a:spcAft>
                <a:spcPts val="300"/>
              </a:spcAft>
            </a:pPr>
            <a:r>
              <a:rPr lang="en-US" sz="1800" dirty="0" smtClean="0"/>
              <a:t>Energy Sciences Network (ESnet)</a:t>
            </a:r>
          </a:p>
          <a:p>
            <a:pPr>
              <a:spcBef>
                <a:spcPts val="300"/>
              </a:spcBef>
              <a:spcAft>
                <a:spcPts val="300"/>
              </a:spcAft>
            </a:pPr>
            <a:r>
              <a:rPr lang="en-US" sz="1800" dirty="0" smtClean="0"/>
              <a:t>Lawrence Berkeley National Laboratory</a:t>
            </a:r>
          </a:p>
        </p:txBody>
      </p:sp>
      <p:sp>
        <p:nvSpPr>
          <p:cNvPr id="6" name="Text Placeholder 5"/>
          <p:cNvSpPr>
            <a:spLocks noGrp="1"/>
          </p:cNvSpPr>
          <p:nvPr>
            <p:ph type="body" sz="quarter" idx="13"/>
          </p:nvPr>
        </p:nvSpPr>
        <p:spPr>
          <a:xfrm>
            <a:off x="4927600" y="2977753"/>
            <a:ext cx="4216400" cy="994172"/>
          </a:xfrm>
        </p:spPr>
        <p:txBody>
          <a:bodyPr/>
          <a:lstStyle/>
          <a:p>
            <a:r>
              <a:rPr lang="en-US" dirty="0" smtClean="0"/>
              <a:t>Jason Zurawski – </a:t>
            </a:r>
            <a:r>
              <a:rPr lang="en-US" dirty="0" smtClean="0">
                <a:hlinkClick r:id="rId2"/>
              </a:rPr>
              <a:t>zurawski@es.net</a:t>
            </a:r>
            <a:r>
              <a:rPr lang="en-US" dirty="0" smtClean="0"/>
              <a:t> </a:t>
            </a:r>
          </a:p>
          <a:p>
            <a:r>
              <a:rPr lang="en-US" dirty="0" smtClean="0"/>
              <a:t>Kate Petersen – </a:t>
            </a:r>
            <a:r>
              <a:rPr lang="en-US" dirty="0" smtClean="0">
                <a:hlinkClick r:id="rId3"/>
              </a:rPr>
              <a:t>kate@es.net</a:t>
            </a:r>
            <a:r>
              <a:rPr lang="en-US" dirty="0" smtClean="0"/>
              <a:t>  </a:t>
            </a:r>
          </a:p>
          <a:p>
            <a:r>
              <a:rPr lang="en-US" dirty="0"/>
              <a:t>RMACC Symposium and RMCMOA Workshop</a:t>
            </a:r>
          </a:p>
          <a:p>
            <a:r>
              <a:rPr lang="en-US"/>
              <a:t>August 11</a:t>
            </a:r>
            <a:r>
              <a:rPr lang="en-US" baseline="30000"/>
              <a:t>th</a:t>
            </a:r>
            <a:r>
              <a:rPr lang="en-US"/>
              <a:t> 2016</a:t>
            </a:r>
            <a:endParaRPr lang="en-US" dirty="0"/>
          </a:p>
        </p:txBody>
      </p:sp>
      <p:cxnSp>
        <p:nvCxnSpPr>
          <p:cNvPr id="5" name="Straight Connector 4"/>
          <p:cNvCxnSpPr/>
          <p:nvPr/>
        </p:nvCxnSpPr>
        <p:spPr>
          <a:xfrm>
            <a:off x="4827303" y="2985080"/>
            <a:ext cx="0" cy="96321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688041" y="26396"/>
            <a:ext cx="4455961" cy="261610"/>
          </a:xfrm>
          <a:prstGeom prst="rect">
            <a:avLst/>
          </a:prstGeom>
          <a:noFill/>
        </p:spPr>
        <p:txBody>
          <a:bodyPr wrap="none" rtlCol="0">
            <a:spAutoFit/>
          </a:bodyPr>
          <a:lstStyle/>
          <a:p>
            <a:pPr marL="228600" indent="-228600">
              <a:spcBef>
                <a:spcPts val="880"/>
              </a:spcBef>
              <a:buClr>
                <a:srgbClr val="2DB2CF"/>
              </a:buClr>
            </a:pPr>
            <a:r>
              <a:rPr lang="en-US" sz="1100" b="1" i="1" dirty="0" smtClean="0">
                <a:solidFill>
                  <a:srgbClr val="58585B"/>
                </a:solidFill>
              </a:rPr>
              <a:t>http:</a:t>
            </a:r>
            <a:r>
              <a:rPr lang="en-US" sz="1100" b="1" i="1" dirty="0">
                <a:solidFill>
                  <a:srgbClr val="58585B"/>
                </a:solidFill>
              </a:rPr>
              <a:t>//</a:t>
            </a:r>
            <a:r>
              <a:rPr lang="en-US" sz="1100" b="1" i="1" dirty="0" err="1">
                <a:solidFill>
                  <a:srgbClr val="58585B"/>
                </a:solidFill>
              </a:rPr>
              <a:t>www.es.net</a:t>
            </a:r>
            <a:r>
              <a:rPr lang="en-US" sz="1100" b="1" i="1" dirty="0">
                <a:solidFill>
                  <a:srgbClr val="58585B"/>
                </a:solidFill>
              </a:rPr>
              <a:t>/science-engagement/science-requirements-reviews/</a:t>
            </a:r>
            <a:endParaRPr lang="en-US" sz="1100" b="1" i="1" dirty="0" smtClean="0">
              <a:solidFill>
                <a:srgbClr val="58585B"/>
              </a:solidFill>
            </a:endParaRPr>
          </a:p>
        </p:txBody>
      </p:sp>
      <p:sp>
        <p:nvSpPr>
          <p:cNvPr id="7" name="TextBox 6"/>
          <p:cNvSpPr txBox="1"/>
          <p:nvPr/>
        </p:nvSpPr>
        <p:spPr>
          <a:xfrm>
            <a:off x="-1" y="4681836"/>
            <a:ext cx="6366934" cy="461665"/>
          </a:xfrm>
          <a:prstGeom prst="rect">
            <a:avLst/>
          </a:prstGeom>
          <a:noFill/>
        </p:spPr>
        <p:txBody>
          <a:bodyPr wrap="square" rtlCol="0">
            <a:spAutoFit/>
          </a:bodyPr>
          <a:lstStyle/>
          <a:p>
            <a:r>
              <a:rPr lang="en-US" sz="600" dirty="0" smtClean="0"/>
              <a:t>© 2016, </a:t>
            </a:r>
            <a:r>
              <a:rPr lang="en-US" sz="600" dirty="0"/>
              <a:t>The Regents of the University of California, through Lawrence Berkeley National Laboratory (subject to receipt of any required approvals from the U.S. Dept. of Energy).  All rights reserved.</a:t>
            </a:r>
          </a:p>
          <a:p>
            <a:endParaRPr lang="en-US" sz="600" dirty="0"/>
          </a:p>
          <a:p>
            <a:r>
              <a:rPr lang="en-US" sz="600" b="1" i="1" dirty="0"/>
              <a:t>NOTICE</a:t>
            </a:r>
            <a:r>
              <a:rPr lang="en-US" sz="600" dirty="0"/>
              <a:t>.  This material is owned by the U.S. Department of Energy.  As such, the U.S. Government has been granted for itself and others acting on its behalf a paid-up, nonexclusive, irrevocable, worldwide license in the material to reproduce, prepare derivative works, and perform publicly and display publicly. </a:t>
            </a:r>
          </a:p>
        </p:txBody>
      </p:sp>
    </p:spTree>
    <p:extLst>
      <p:ext uri="{BB962C8B-B14F-4D97-AF65-F5344CB8AC3E}">
        <p14:creationId xmlns:p14="http://schemas.microsoft.com/office/powerpoint/2010/main" val="931078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579880"/>
            <a:ext cx="7762875" cy="1562100"/>
          </a:xfrm>
        </p:spPr>
        <p:txBody>
          <a:bodyPr/>
          <a:lstStyle/>
          <a:p>
            <a:r>
              <a:rPr lang="en-US" sz="3600" dirty="0" smtClean="0"/>
              <a:t>Extra Slides</a:t>
            </a:r>
            <a:endParaRPr lang="en-US" sz="3600" dirty="0"/>
          </a:p>
        </p:txBody>
      </p:sp>
    </p:spTree>
    <p:extLst>
      <p:ext uri="{BB962C8B-B14F-4D97-AF65-F5344CB8AC3E}">
        <p14:creationId xmlns:p14="http://schemas.microsoft.com/office/powerpoint/2010/main" val="4175479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457200" y="206010"/>
            <a:ext cx="8229240" cy="856980"/>
          </a:xfrm>
          <a:prstGeom prst="rect">
            <a:avLst/>
          </a:prstGeom>
          <a:noFill/>
          <a:ln>
            <a:noFill/>
          </a:ln>
        </p:spPr>
        <p:txBody>
          <a:bodyPr anchor="ctr"/>
          <a:lstStyle/>
          <a:p>
            <a:pPr algn="ctr">
              <a:lnSpc>
                <a:spcPct val="100000"/>
              </a:lnSpc>
            </a:pPr>
            <a:endParaRPr dirty="0"/>
          </a:p>
        </p:txBody>
      </p:sp>
      <p:sp>
        <p:nvSpPr>
          <p:cNvPr id="81" name="TextShape 2"/>
          <p:cNvSpPr txBox="1"/>
          <p:nvPr/>
        </p:nvSpPr>
        <p:spPr>
          <a:xfrm>
            <a:off x="457200" y="1161538"/>
            <a:ext cx="8229240" cy="3394170"/>
          </a:xfrm>
          <a:prstGeom prst="rect">
            <a:avLst/>
          </a:prstGeom>
          <a:noFill/>
          <a:ln>
            <a:noFill/>
          </a:ln>
        </p:spPr>
        <p:txBody>
          <a:bodyPr/>
          <a:lstStyle/>
          <a:p>
            <a:pPr marL="514350" indent="-514350">
              <a:lnSpc>
                <a:spcPct val="100000"/>
              </a:lnSpc>
              <a:buFont typeface="+mj-lt"/>
              <a:buAutoNum type="arabicPeriod"/>
            </a:pPr>
            <a:r>
              <a:rPr lang="en-US" sz="3200" dirty="0" smtClean="0">
                <a:solidFill>
                  <a:srgbClr val="000000"/>
                </a:solidFill>
                <a:latin typeface="Calibri"/>
              </a:rPr>
              <a:t>ESnet is a special-purpose </a:t>
            </a:r>
            <a:r>
              <a:rPr lang="en-US" sz="3200" dirty="0" smtClean="0">
                <a:solidFill>
                  <a:schemeClr val="accent2"/>
                </a:solidFill>
                <a:latin typeface="Calibri"/>
              </a:rPr>
              <a:t>mission network</a:t>
            </a:r>
            <a:r>
              <a:rPr lang="en-US" sz="3200" dirty="0" smtClean="0">
                <a:solidFill>
                  <a:srgbClr val="000000"/>
                </a:solidFill>
                <a:latin typeface="Calibri"/>
              </a:rPr>
              <a:t>, funded by the US Congress to support scientific goals of the Department of Energy.  </a:t>
            </a:r>
            <a:endParaRPr lang="en-US" sz="3200" dirty="0">
              <a:solidFill>
                <a:srgbClr val="000000"/>
              </a:solidFill>
              <a:latin typeface="Calibri"/>
            </a:endParaRPr>
          </a:p>
          <a:p>
            <a:pPr marL="514350" indent="-514350">
              <a:lnSpc>
                <a:spcPct val="100000"/>
              </a:lnSpc>
              <a:buFont typeface="+mj-lt"/>
              <a:buAutoNum type="arabicPeriod"/>
            </a:pPr>
            <a:r>
              <a:rPr lang="en-US" sz="3200" dirty="0" smtClean="0">
                <a:solidFill>
                  <a:srgbClr val="000000"/>
                </a:solidFill>
                <a:latin typeface="Calibri"/>
              </a:rPr>
              <a:t>We see networking as a means to an end:  </a:t>
            </a:r>
            <a:r>
              <a:rPr lang="en-US" sz="3200" dirty="0" smtClean="0">
                <a:solidFill>
                  <a:schemeClr val="accent2"/>
                </a:solidFill>
                <a:latin typeface="Calibri"/>
              </a:rPr>
              <a:t>scientific productivity</a:t>
            </a:r>
            <a:r>
              <a:rPr lang="en-US" sz="3200" dirty="0" smtClean="0">
                <a:solidFill>
                  <a:srgbClr val="000000"/>
                </a:solidFill>
                <a:latin typeface="Calibri"/>
              </a:rPr>
              <a:t>.</a:t>
            </a:r>
            <a:endParaRPr lang="en-US" sz="3200" dirty="0">
              <a:solidFill>
                <a:srgbClr val="000000"/>
              </a:solidFill>
              <a:latin typeface="Calibri"/>
            </a:endParaRPr>
          </a:p>
          <a:p>
            <a:pPr marL="514350" indent="-514350">
              <a:lnSpc>
                <a:spcPct val="100000"/>
              </a:lnSpc>
              <a:buFont typeface="+mj-lt"/>
              <a:buAutoNum type="arabicPeriod"/>
            </a:pPr>
            <a:r>
              <a:rPr lang="en-US" sz="3200" dirty="0" smtClean="0">
                <a:solidFill>
                  <a:srgbClr val="000000"/>
                </a:solidFill>
                <a:latin typeface="Calibri"/>
              </a:rPr>
              <a:t>We aim to create a world in which </a:t>
            </a:r>
            <a:r>
              <a:rPr lang="en-US" sz="3200" dirty="0" smtClean="0">
                <a:solidFill>
                  <a:schemeClr val="accent2"/>
                </a:solidFill>
                <a:latin typeface="Calibri"/>
              </a:rPr>
              <a:t>discovery is unconstrained by geography</a:t>
            </a:r>
            <a:r>
              <a:rPr lang="en-US" sz="3200" dirty="0" smtClean="0">
                <a:solidFill>
                  <a:srgbClr val="000000"/>
                </a:solidFill>
                <a:latin typeface="Calibri"/>
              </a:rPr>
              <a:t>. </a:t>
            </a:r>
            <a:endParaRPr lang="en-US" sz="3200" strike="noStrike" dirty="0" smtClean="0">
              <a:solidFill>
                <a:srgbClr val="000000"/>
              </a:solidFill>
              <a:latin typeface="Calibri"/>
            </a:endParaRPr>
          </a:p>
          <a:p>
            <a:pPr>
              <a:lnSpc>
                <a:spcPct val="100000"/>
              </a:lnSpc>
            </a:pPr>
            <a:endParaRPr lang="en-US" sz="3200" strike="noStrike" dirty="0" smtClean="0">
              <a:solidFill>
                <a:srgbClr val="000000"/>
              </a:solidFill>
              <a:latin typeface="Calibri"/>
            </a:endParaRPr>
          </a:p>
          <a:p>
            <a:pPr>
              <a:lnSpc>
                <a:spcPct val="100000"/>
              </a:lnSpc>
            </a:pPr>
            <a:endParaRPr lang="en-US" sz="3200" dirty="0">
              <a:solidFill>
                <a:srgbClr val="000000"/>
              </a:solidFill>
              <a:latin typeface="Calibri"/>
            </a:endParaRPr>
          </a:p>
          <a:p>
            <a:pPr marL="342900" indent="-342900">
              <a:lnSpc>
                <a:spcPct val="100000"/>
              </a:lnSpc>
              <a:buFont typeface="+mj-lt"/>
              <a:buAutoNum type="arabicPeriod"/>
            </a:pPr>
            <a:endParaRPr dirty="0"/>
          </a:p>
          <a:p>
            <a:pPr>
              <a:lnSpc>
                <a:spcPct val="100000"/>
              </a:lnSpc>
            </a:pPr>
            <a:endParaRPr dirty="0"/>
          </a:p>
        </p:txBody>
      </p:sp>
      <p:sp>
        <p:nvSpPr>
          <p:cNvPr id="2" name="Title 1"/>
          <p:cNvSpPr>
            <a:spLocks noGrp="1"/>
          </p:cNvSpPr>
          <p:nvPr>
            <p:ph type="title"/>
          </p:nvPr>
        </p:nvSpPr>
        <p:spPr/>
        <p:txBody>
          <a:bodyPr/>
          <a:lstStyle/>
          <a:p>
            <a:r>
              <a:rPr lang="en-US" dirty="0" smtClean="0"/>
              <a:t>ESnet Background</a:t>
            </a:r>
            <a:endParaRPr lang="en-US" dirty="0"/>
          </a:p>
        </p:txBody>
      </p:sp>
      <p:sp>
        <p:nvSpPr>
          <p:cNvPr id="6"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Tree>
    <p:extLst>
      <p:ext uri="{BB962C8B-B14F-4D97-AF65-F5344CB8AC3E}">
        <p14:creationId xmlns:p14="http://schemas.microsoft.com/office/powerpoint/2010/main" val="266174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8" name="Picture 7" descr="Map4Gre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738" y="1070641"/>
            <a:ext cx="9030262" cy="2573624"/>
          </a:xfrm>
          <a:prstGeom prst="rect">
            <a:avLst/>
          </a:prstGeom>
        </p:spPr>
      </p:pic>
      <p:sp>
        <p:nvSpPr>
          <p:cNvPr id="9" name="TextBox 8"/>
          <p:cNvSpPr txBox="1"/>
          <p:nvPr/>
        </p:nvSpPr>
        <p:spPr>
          <a:xfrm>
            <a:off x="440267" y="277765"/>
            <a:ext cx="3145412" cy="584776"/>
          </a:xfrm>
          <a:prstGeom prst="rect">
            <a:avLst/>
          </a:prstGeom>
          <a:noFill/>
        </p:spPr>
        <p:txBody>
          <a:bodyPr wrap="none" rtlCol="0">
            <a:spAutoFit/>
          </a:bodyPr>
          <a:lstStyle/>
          <a:p>
            <a:pPr marL="228600" indent="-228600">
              <a:spcBef>
                <a:spcPts val="880"/>
              </a:spcBef>
              <a:buClr>
                <a:srgbClr val="2DB2CF"/>
              </a:buClr>
            </a:pPr>
            <a:r>
              <a:rPr lang="en-US" sz="3200" b="1" dirty="0" smtClean="0">
                <a:solidFill>
                  <a:srgbClr val="58585B"/>
                </a:solidFill>
                <a:latin typeface="+mj-lt"/>
              </a:rPr>
              <a:t>This is not an ISP. </a:t>
            </a:r>
          </a:p>
        </p:txBody>
      </p:sp>
    </p:spTree>
    <p:extLst>
      <p:ext uri="{BB962C8B-B14F-4D97-AF65-F5344CB8AC3E}">
        <p14:creationId xmlns:p14="http://schemas.microsoft.com/office/powerpoint/2010/main" val="3192608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sp>
        <p:nvSpPr>
          <p:cNvPr id="4" name="TextBox 3"/>
          <p:cNvSpPr txBox="1"/>
          <p:nvPr/>
        </p:nvSpPr>
        <p:spPr>
          <a:xfrm>
            <a:off x="266702" y="144415"/>
            <a:ext cx="8686798" cy="954107"/>
          </a:xfrm>
          <a:prstGeom prst="rect">
            <a:avLst/>
          </a:prstGeom>
          <a:noFill/>
        </p:spPr>
        <p:txBody>
          <a:bodyPr wrap="square" rtlCol="0">
            <a:spAutoFit/>
          </a:bodyPr>
          <a:lstStyle/>
          <a:p>
            <a:pPr>
              <a:spcBef>
                <a:spcPts val="880"/>
              </a:spcBef>
              <a:buClr>
                <a:srgbClr val="2DB2CF"/>
              </a:buClr>
            </a:pPr>
            <a:r>
              <a:rPr lang="en-US" sz="2800" b="1" dirty="0" smtClean="0">
                <a:solidFill>
                  <a:srgbClr val="58585B"/>
                </a:solidFill>
                <a:latin typeface="+mj-lt"/>
              </a:rPr>
              <a:t>It’s a DOE user facility designed to overcome the constraints of geography. </a:t>
            </a:r>
          </a:p>
        </p:txBody>
      </p:sp>
      <p:sp>
        <p:nvSpPr>
          <p:cNvPr id="6" name="TextBox 5"/>
          <p:cNvSpPr txBox="1"/>
          <p:nvPr/>
        </p:nvSpPr>
        <p:spPr>
          <a:xfrm>
            <a:off x="266703" y="3765101"/>
            <a:ext cx="6246069" cy="1200328"/>
          </a:xfrm>
          <a:prstGeom prst="rect">
            <a:avLst/>
          </a:prstGeom>
          <a:noFill/>
        </p:spPr>
        <p:txBody>
          <a:bodyPr wrap="square" rtlCol="0">
            <a:spAutoFit/>
          </a:bodyPr>
          <a:lstStyle/>
          <a:p>
            <a:pPr algn="r">
              <a:spcBef>
                <a:spcPts val="880"/>
              </a:spcBef>
              <a:buClr>
                <a:srgbClr val="2DB2CF"/>
              </a:buClr>
            </a:pPr>
            <a:r>
              <a:rPr lang="en-US" sz="2400" dirty="0" smtClean="0">
                <a:solidFill>
                  <a:srgbClr val="58585B"/>
                </a:solidFill>
              </a:rPr>
              <a:t>We do this by offering unique capabilities and optimizing the facility for data acquisition, data placement, data sharing, data mobility.</a:t>
            </a:r>
          </a:p>
        </p:txBody>
      </p:sp>
      <p:pic>
        <p:nvPicPr>
          <p:cNvPr id="7" name="Picture 6" descr="Map4Gre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738" y="1070641"/>
            <a:ext cx="9030262" cy="2573624"/>
          </a:xfrm>
          <a:prstGeom prst="rect">
            <a:avLst/>
          </a:prstGeom>
        </p:spPr>
      </p:pic>
    </p:spTree>
    <p:extLst>
      <p:ext uri="{BB962C8B-B14F-4D97-AF65-F5344CB8AC3E}">
        <p14:creationId xmlns:p14="http://schemas.microsoft.com/office/powerpoint/2010/main" val="37668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8" name="Picture 7" descr="Map4Gre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738" y="1070641"/>
            <a:ext cx="9030262" cy="2573624"/>
          </a:xfrm>
          <a:prstGeom prst="rect">
            <a:avLst/>
          </a:prstGeom>
        </p:spPr>
      </p:pic>
      <p:sp>
        <p:nvSpPr>
          <p:cNvPr id="7" name="TextBox 6"/>
          <p:cNvSpPr txBox="1"/>
          <p:nvPr/>
        </p:nvSpPr>
        <p:spPr>
          <a:xfrm>
            <a:off x="2296444" y="288964"/>
            <a:ext cx="5510067" cy="584776"/>
          </a:xfrm>
          <a:prstGeom prst="rect">
            <a:avLst/>
          </a:prstGeom>
          <a:noFill/>
        </p:spPr>
        <p:txBody>
          <a:bodyPr wrap="none" rtlCol="0">
            <a:spAutoFit/>
          </a:bodyPr>
          <a:lstStyle/>
          <a:p>
            <a:pPr marL="228600" indent="-228600">
              <a:spcBef>
                <a:spcPts val="880"/>
              </a:spcBef>
              <a:buClr>
                <a:srgbClr val="2DB2CF"/>
              </a:buClr>
            </a:pPr>
            <a:r>
              <a:rPr lang="en-US" sz="2800" dirty="0" smtClean="0">
                <a:solidFill>
                  <a:srgbClr val="58585B"/>
                </a:solidFill>
                <a:latin typeface="Calibri"/>
              </a:rPr>
              <a:t>                                         </a:t>
            </a:r>
            <a:r>
              <a:rPr lang="en-US" sz="3200" b="1" dirty="0" smtClean="0">
                <a:solidFill>
                  <a:srgbClr val="58585B"/>
                </a:solidFill>
                <a:latin typeface="Calibri"/>
              </a:rPr>
              <a:t>           Why?</a:t>
            </a:r>
          </a:p>
        </p:txBody>
      </p:sp>
      <p:cxnSp>
        <p:nvCxnSpPr>
          <p:cNvPr id="10" name="Straight Arrow Connector 9"/>
          <p:cNvCxnSpPr/>
          <p:nvPr/>
        </p:nvCxnSpPr>
        <p:spPr>
          <a:xfrm>
            <a:off x="5413713" y="784480"/>
            <a:ext cx="241300" cy="796670"/>
          </a:xfrm>
          <a:prstGeom prst="straightConnector1">
            <a:avLst/>
          </a:prstGeom>
          <a:ln w="25400">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17709" y="3669821"/>
            <a:ext cx="7865511" cy="1200328"/>
          </a:xfrm>
          <a:prstGeom prst="rect">
            <a:avLst/>
          </a:prstGeom>
          <a:noFill/>
        </p:spPr>
        <p:txBody>
          <a:bodyPr wrap="square" rtlCol="0">
            <a:spAutoFit/>
          </a:bodyPr>
          <a:lstStyle/>
          <a:p>
            <a:pPr>
              <a:spcBef>
                <a:spcPts val="880"/>
              </a:spcBef>
              <a:buClr>
                <a:srgbClr val="2DB2CF"/>
              </a:buClr>
            </a:pPr>
            <a:r>
              <a:rPr lang="en-US" sz="2400" dirty="0" smtClean="0">
                <a:solidFill>
                  <a:srgbClr val="58585B"/>
                </a:solidFill>
                <a:latin typeface="Calibri"/>
              </a:rPr>
              <a:t>Immediate driver: more capacity for </a:t>
            </a:r>
            <a:r>
              <a:rPr lang="en-US" sz="2400" dirty="0" smtClean="0">
                <a:solidFill>
                  <a:srgbClr val="C0504D"/>
                </a:solidFill>
                <a:latin typeface="Calibri"/>
              </a:rPr>
              <a:t>LHC Run 2</a:t>
            </a:r>
            <a:r>
              <a:rPr lang="en-US" sz="2400" dirty="0" smtClean="0">
                <a:solidFill>
                  <a:srgbClr val="58585B"/>
                </a:solidFill>
                <a:latin typeface="Calibri"/>
              </a:rPr>
              <a:t>.  But the extension supports </a:t>
            </a:r>
            <a:r>
              <a:rPr lang="en-US" sz="2400" dirty="0" smtClean="0">
                <a:solidFill>
                  <a:srgbClr val="C0504D"/>
                </a:solidFill>
                <a:latin typeface="Calibri"/>
              </a:rPr>
              <a:t>all DOE missions</a:t>
            </a:r>
            <a:r>
              <a:rPr lang="en-US" sz="2400" dirty="0" smtClean="0">
                <a:solidFill>
                  <a:srgbClr val="58585B"/>
                </a:solidFill>
                <a:latin typeface="Calibri"/>
              </a:rPr>
              <a:t>, reducing barriers to European collaborators / instruments.</a:t>
            </a:r>
          </a:p>
        </p:txBody>
      </p:sp>
      <p:cxnSp>
        <p:nvCxnSpPr>
          <p:cNvPr id="12" name="Straight Arrow Connector 11"/>
          <p:cNvCxnSpPr/>
          <p:nvPr/>
        </p:nvCxnSpPr>
        <p:spPr>
          <a:xfrm flipH="1" flipV="1">
            <a:off x="6217444" y="2447925"/>
            <a:ext cx="437356" cy="514350"/>
          </a:xfrm>
          <a:prstGeom prst="straightConnector1">
            <a:avLst/>
          </a:prstGeom>
          <a:ln w="25400">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616701" y="2895600"/>
            <a:ext cx="1689099" cy="707886"/>
          </a:xfrm>
          <a:prstGeom prst="rect">
            <a:avLst/>
          </a:prstGeom>
          <a:noFill/>
        </p:spPr>
        <p:txBody>
          <a:bodyPr wrap="square" rtlCol="0">
            <a:spAutoFit/>
          </a:bodyPr>
          <a:lstStyle/>
          <a:p>
            <a:pPr>
              <a:spcBef>
                <a:spcPts val="880"/>
              </a:spcBef>
              <a:buClr>
                <a:srgbClr val="2DB2CF"/>
              </a:buClr>
            </a:pPr>
            <a:r>
              <a:rPr lang="en-US" sz="2000" dirty="0" smtClean="0">
                <a:solidFill>
                  <a:srgbClr val="C0504D"/>
                </a:solidFill>
                <a:latin typeface="Calibri"/>
              </a:rPr>
              <a:t>25% of ESnet traffic</a:t>
            </a:r>
          </a:p>
        </p:txBody>
      </p:sp>
      <p:sp>
        <p:nvSpPr>
          <p:cNvPr id="14" name="TextBox 13"/>
          <p:cNvSpPr txBox="1"/>
          <p:nvPr/>
        </p:nvSpPr>
        <p:spPr>
          <a:xfrm>
            <a:off x="-1125835" y="288748"/>
            <a:ext cx="7894935" cy="584776"/>
          </a:xfrm>
          <a:prstGeom prst="rect">
            <a:avLst/>
          </a:prstGeom>
          <a:noFill/>
        </p:spPr>
        <p:txBody>
          <a:bodyPr wrap="none" rtlCol="0">
            <a:spAutoFit/>
          </a:bodyPr>
          <a:lstStyle/>
          <a:p>
            <a:pPr marL="228600" indent="-228600">
              <a:spcBef>
                <a:spcPts val="880"/>
              </a:spcBef>
              <a:buClr>
                <a:srgbClr val="2DB2CF"/>
              </a:buClr>
            </a:pPr>
            <a:r>
              <a:rPr lang="en-US" sz="2800" dirty="0" smtClean="0">
                <a:solidFill>
                  <a:srgbClr val="58585B"/>
                </a:solidFill>
                <a:latin typeface="Calibri"/>
              </a:rPr>
              <a:t>                                         </a:t>
            </a:r>
            <a:r>
              <a:rPr lang="en-US" sz="3200" b="1" dirty="0" smtClean="0">
                <a:solidFill>
                  <a:srgbClr val="58585B"/>
                </a:solidFill>
                <a:latin typeface="Calibri"/>
              </a:rPr>
              <a:t>           340Gbps extension. </a:t>
            </a:r>
          </a:p>
        </p:txBody>
      </p:sp>
    </p:spTree>
    <p:extLst>
      <p:ext uri="{BB962C8B-B14F-4D97-AF65-F5344CB8AC3E}">
        <p14:creationId xmlns:p14="http://schemas.microsoft.com/office/powerpoint/2010/main" val="26288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69930" y="4960170"/>
            <a:ext cx="2979710" cy="13692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7/27/17</a:t>
            </a:fld>
            <a:endParaRPr lang="en-US" sz="800" dirty="0">
              <a:solidFill>
                <a:prstClr val="black"/>
              </a:solidFill>
              <a:latin typeface="Arial"/>
            </a:endParaRPr>
          </a:p>
        </p:txBody>
      </p:sp>
      <p:pic>
        <p:nvPicPr>
          <p:cNvPr id="2" name="Picture 1" descr="line_199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10" y="0"/>
            <a:ext cx="7374590" cy="4964411"/>
          </a:xfrm>
          <a:prstGeom prst="rect">
            <a:avLst/>
          </a:prstGeom>
        </p:spPr>
      </p:pic>
      <p:cxnSp>
        <p:nvCxnSpPr>
          <p:cNvPr id="4" name="Straight Arrow Connector 3"/>
          <p:cNvCxnSpPr/>
          <p:nvPr/>
        </p:nvCxnSpPr>
        <p:spPr>
          <a:xfrm flipH="1" flipV="1">
            <a:off x="7382933" y="702733"/>
            <a:ext cx="364067" cy="11006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413843" y="812799"/>
            <a:ext cx="1635797" cy="1426031"/>
          </a:xfrm>
          <a:prstGeom prst="rect">
            <a:avLst/>
          </a:prstGeom>
          <a:noFill/>
        </p:spPr>
        <p:txBody>
          <a:bodyPr wrap="square" rtlCol="0">
            <a:spAutoFit/>
          </a:bodyPr>
          <a:lstStyle/>
          <a:p>
            <a:pPr>
              <a:spcBef>
                <a:spcPts val="880"/>
              </a:spcBef>
              <a:buClr>
                <a:srgbClr val="2DB2CF"/>
              </a:buClr>
            </a:pPr>
            <a:r>
              <a:rPr lang="en-US" sz="1200" b="1" i="1" dirty="0" smtClean="0">
                <a:solidFill>
                  <a:srgbClr val="FF6600"/>
                </a:solidFill>
              </a:rPr>
              <a:t>45.6PB</a:t>
            </a:r>
            <a:r>
              <a:rPr lang="en-US" sz="1200" dirty="0" smtClean="0">
                <a:solidFill>
                  <a:srgbClr val="58585B"/>
                </a:solidFill>
              </a:rPr>
              <a:t> in May 2016</a:t>
            </a:r>
          </a:p>
          <a:p>
            <a:pPr>
              <a:spcBef>
                <a:spcPts val="880"/>
              </a:spcBef>
              <a:buClr>
                <a:srgbClr val="2DB2CF"/>
              </a:buClr>
            </a:pPr>
            <a:endParaRPr lang="en-US" sz="1200" dirty="0">
              <a:solidFill>
                <a:srgbClr val="58585B"/>
              </a:solidFill>
            </a:endParaRPr>
          </a:p>
          <a:p>
            <a:pPr>
              <a:spcBef>
                <a:spcPts val="880"/>
              </a:spcBef>
              <a:buClr>
                <a:srgbClr val="2DB2CF"/>
              </a:buClr>
            </a:pPr>
            <a:r>
              <a:rPr lang="en-US" sz="1200" dirty="0">
                <a:solidFill>
                  <a:srgbClr val="58585B"/>
                </a:solidFill>
              </a:rPr>
              <a:t>This is </a:t>
            </a:r>
            <a:r>
              <a:rPr lang="en-US" sz="1200" b="1" i="1" dirty="0">
                <a:solidFill>
                  <a:srgbClr val="FF6600"/>
                </a:solidFill>
              </a:rPr>
              <a:t>just</a:t>
            </a:r>
            <a:r>
              <a:rPr lang="en-US" sz="1200" dirty="0">
                <a:solidFill>
                  <a:srgbClr val="58585B"/>
                </a:solidFill>
              </a:rPr>
              <a:t> R&amp;E related traffic (e.g. not combined with commodity peering) </a:t>
            </a:r>
            <a:endParaRPr lang="en-US" sz="1200" dirty="0" smtClean="0">
              <a:solidFill>
                <a:srgbClr val="58585B"/>
              </a:solidFill>
            </a:endParaRPr>
          </a:p>
        </p:txBody>
      </p:sp>
    </p:spTree>
    <p:extLst>
      <p:ext uri="{BB962C8B-B14F-4D97-AF65-F5344CB8AC3E}">
        <p14:creationId xmlns:p14="http://schemas.microsoft.com/office/powerpoint/2010/main" val="2588680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Snet 1">
      <a:dk1>
        <a:srgbClr val="58585B"/>
      </a:dk1>
      <a:lt1>
        <a:sysClr val="window" lastClr="FFFFFF"/>
      </a:lt1>
      <a:dk2>
        <a:srgbClr val="58585B"/>
      </a:dk2>
      <a:lt2>
        <a:srgbClr val="A7A9AB"/>
      </a:lt2>
      <a:accent1>
        <a:srgbClr val="2DB2CF"/>
      </a:accent1>
      <a:accent2>
        <a:srgbClr val="266782"/>
      </a:accent2>
      <a:accent3>
        <a:srgbClr val="9DBA3B"/>
      </a:accent3>
      <a:accent4>
        <a:srgbClr val="A7A9AB"/>
      </a:accent4>
      <a:accent5>
        <a:srgbClr val="58585B"/>
      </a:accent5>
      <a:accent6>
        <a:srgbClr val="D2E9EE"/>
      </a:accent6>
      <a:hlink>
        <a:srgbClr val="266782"/>
      </a:hlink>
      <a:folHlink>
        <a:srgbClr val="504F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28600" indent="-228600">
          <a:spcBef>
            <a:spcPts val="880"/>
          </a:spcBef>
          <a:buClr>
            <a:srgbClr val="2DB2CF"/>
          </a:buClr>
          <a:defRPr sz="2000" dirty="0" smtClean="0">
            <a:solidFill>
              <a:srgbClr val="58585B"/>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12363</TotalTime>
  <Words>2247</Words>
  <Application>Microsoft Macintosh PowerPoint</Application>
  <PresentationFormat>On-screen Show (16:9)</PresentationFormat>
  <Paragraphs>321</Paragraphs>
  <Slides>43</Slides>
  <Notes>26</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Courier New</vt:lpstr>
      <vt:lpstr>Lucida Grande</vt:lpstr>
      <vt:lpstr>ＭＳ Ｐゴシック</vt:lpstr>
      <vt:lpstr>Office Theme</vt:lpstr>
      <vt:lpstr>Science Engagement Introduction</vt:lpstr>
      <vt:lpstr>Outline</vt:lpstr>
      <vt:lpstr>PowerPoint Presentation</vt:lpstr>
      <vt:lpstr>PowerPoint Presentation</vt:lpstr>
      <vt:lpstr>ESnet Background</vt:lpstr>
      <vt:lpstr>PowerPoint Presentation</vt:lpstr>
      <vt:lpstr>PowerPoint Presentation</vt:lpstr>
      <vt:lpstr>PowerPoint Presentation</vt:lpstr>
      <vt:lpstr>PowerPoint Presentation</vt:lpstr>
      <vt:lpstr>PowerPoint Presentation</vt:lpstr>
      <vt:lpstr>ESnet Strategy  (in addition to world-class operations…)</vt:lpstr>
      <vt:lpstr>PowerPoint Presentation</vt:lpstr>
      <vt:lpstr>PowerPoint Presentation</vt:lpstr>
      <vt:lpstr>Outline</vt:lpstr>
      <vt:lpstr>How big is data (visual comparison) *</vt:lpstr>
      <vt:lpstr>“Big Data”</vt:lpstr>
      <vt:lpstr>Motivation</vt:lpstr>
      <vt:lpstr>PowerPoint Presentation</vt:lpstr>
      <vt:lpstr>Context Setting</vt:lpstr>
      <vt:lpstr>Outline</vt:lpstr>
      <vt:lpstr>Traditional “Big Science”</vt:lpstr>
      <vt:lpstr>Big Science Now Comes in Small Package</vt:lpstr>
      <vt:lpstr>Advanced Light Source</vt:lpstr>
      <vt:lpstr>Advanced Light Source</vt:lpstr>
      <vt:lpstr>One Beamline Data Flow Tripled Network Use  for a DOE Supercomputing Center</vt:lpstr>
      <vt:lpstr>Big Data vs. Big Data</vt:lpstr>
      <vt:lpstr>Understanding Data Trends</vt:lpstr>
      <vt:lpstr>Outline</vt:lpstr>
      <vt:lpstr>Time to Raise Your Network Expectations:  Time to Copy 1 Terabyte</vt:lpstr>
      <vt:lpstr>Expectations &amp; Realities</vt:lpstr>
      <vt:lpstr>Which leads us to the Science DMZ…</vt:lpstr>
      <vt:lpstr>The Science DMZ in 1 Slide</vt:lpstr>
      <vt:lpstr>Example Pain-point</vt:lpstr>
      <vt:lpstr>Suddenly:</vt:lpstr>
      <vt:lpstr>Bridging the Gap</vt:lpstr>
      <vt:lpstr>The Golden Spike</vt:lpstr>
      <vt:lpstr>Outline</vt:lpstr>
      <vt:lpstr>“Network Requirements Review”</vt:lpstr>
      <vt:lpstr>“Network Requirements Review”</vt:lpstr>
      <vt:lpstr>Our Approach</vt:lpstr>
      <vt:lpstr>TODO</vt:lpstr>
      <vt:lpstr>Science Engagement Introduction</vt:lpstr>
      <vt:lpstr>Extra Slides</vt:lpstr>
    </vt:vector>
  </TitlesOfParts>
  <Manager/>
  <Company>Lawrence Berkekley Nationl Lab</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teid05</dc:creator>
  <cp:keywords/>
  <dc:description/>
  <cp:lastModifiedBy>Jason Zurawski</cp:lastModifiedBy>
  <cp:revision>137</cp:revision>
  <cp:lastPrinted>2014-05-19T17:57:32Z</cp:lastPrinted>
  <dcterms:created xsi:type="dcterms:W3CDTF">2014-07-28T21:57:32Z</dcterms:created>
  <dcterms:modified xsi:type="dcterms:W3CDTF">2017-07-27T17:15:21Z</dcterms:modified>
  <cp:category/>
</cp:coreProperties>
</file>