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260" r:id="rId3"/>
    <p:sldId id="261" r:id="rId4"/>
    <p:sldId id="340" r:id="rId5"/>
    <p:sldId id="326" r:id="rId6"/>
    <p:sldId id="344" r:id="rId7"/>
    <p:sldId id="377" r:id="rId8"/>
    <p:sldId id="349" r:id="rId9"/>
    <p:sldId id="264" r:id="rId10"/>
    <p:sldId id="337" r:id="rId11"/>
    <p:sldId id="381" r:id="rId12"/>
    <p:sldId id="382" r:id="rId13"/>
    <p:sldId id="378" r:id="rId14"/>
    <p:sldId id="355" r:id="rId15"/>
    <p:sldId id="289" r:id="rId16"/>
    <p:sldId id="291" r:id="rId17"/>
    <p:sldId id="350" r:id="rId18"/>
    <p:sldId id="363" r:id="rId19"/>
    <p:sldId id="364" r:id="rId20"/>
    <p:sldId id="369" r:id="rId21"/>
    <p:sldId id="305" r:id="rId22"/>
    <p:sldId id="307" r:id="rId23"/>
    <p:sldId id="315" r:id="rId24"/>
    <p:sldId id="308" r:id="rId25"/>
    <p:sldId id="335" r:id="rId26"/>
    <p:sldId id="312" r:id="rId27"/>
    <p:sldId id="314" r:id="rId28"/>
    <p:sldId id="358" r:id="rId29"/>
    <p:sldId id="366" r:id="rId30"/>
    <p:sldId id="313" r:id="rId31"/>
    <p:sldId id="293" r:id="rId32"/>
    <p:sldId id="301" r:id="rId33"/>
    <p:sldId id="354" r:id="rId34"/>
    <p:sldId id="303" r:id="rId35"/>
    <p:sldId id="368" r:id="rId36"/>
    <p:sldId id="370" r:id="rId37"/>
    <p:sldId id="294" r:id="rId38"/>
    <p:sldId id="295" r:id="rId39"/>
    <p:sldId id="299" r:id="rId40"/>
    <p:sldId id="296" r:id="rId41"/>
    <p:sldId id="379" r:id="rId42"/>
    <p:sldId id="353" r:id="rId43"/>
    <p:sldId id="384" r:id="rId44"/>
    <p:sldId id="317" r:id="rId45"/>
    <p:sldId id="386" r:id="rId46"/>
    <p:sldId id="387" r:id="rId47"/>
    <p:sldId id="380" r:id="rId48"/>
    <p:sldId id="383" r:id="rId49"/>
    <p:sldId id="327" r:id="rId50"/>
    <p:sldId id="373"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D2E9EE"/>
    <a:srgbClr val="9DBA3B"/>
    <a:srgbClr val="266782"/>
    <a:srgbClr val="2DB2CF"/>
    <a:srgbClr val="A7A9AB"/>
    <a:srgbClr val="58585B"/>
    <a:srgbClr val="9A9A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96" autoAdjust="0"/>
  </p:normalViewPr>
  <p:slideViewPr>
    <p:cSldViewPr snapToGrid="0" snapToObjects="1" showGuides="1">
      <p:cViewPr>
        <p:scale>
          <a:sx n="150" d="100"/>
          <a:sy n="150" d="100"/>
        </p:scale>
        <p:origin x="-1096" y="-1216"/>
      </p:cViewPr>
      <p:guideLst>
        <p:guide orient="horz" pos="2454"/>
        <p:guide orient="horz" pos="1665"/>
        <p:guide orient="horz" pos="380"/>
        <p:guide pos="5466"/>
        <p:guide pos="2874"/>
        <p:guide pos="31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5" d="100"/>
          <a:sy n="125"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C6163-EDEA-0546-AF8B-90BCB7258165}" type="datetimeFigureOut">
              <a:rPr lang="en-US" smtClean="0"/>
              <a:pPr/>
              <a:t>7/16/15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E03296-974C-BA4E-96B6-8AAD18ECE722}" type="slidenum">
              <a:rPr lang="en-US" smtClean="0"/>
              <a:pPr/>
              <a:t>‹#›</a:t>
            </a:fld>
            <a:endParaRPr lang="en-US"/>
          </a:p>
        </p:txBody>
      </p:sp>
    </p:spTree>
    <p:extLst>
      <p:ext uri="{BB962C8B-B14F-4D97-AF65-F5344CB8AC3E}">
        <p14:creationId xmlns:p14="http://schemas.microsoft.com/office/powerpoint/2010/main" val="2823941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cs typeface="Arial"/>
              </a:defRPr>
            </a:lvl1pPr>
          </a:lstStyle>
          <a:p>
            <a:fld id="{EBA3999B-581F-244C-A4ED-F2A64C4B4C60}" type="datetimeFigureOut">
              <a:rPr lang="en-US" smtClean="0"/>
              <a:pPr/>
              <a:t>7/16/15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cs typeface="Arial"/>
              </a:defRPr>
            </a:lvl1pPr>
          </a:lstStyle>
          <a:p>
            <a:fld id="{203C2CCC-44D0-4B40-9343-1A28B1A2D90A}" type="slidenum">
              <a:rPr lang="en-US" smtClean="0"/>
              <a:pPr/>
              <a:t>‹#›</a:t>
            </a:fld>
            <a:endParaRPr lang="en-US"/>
          </a:p>
        </p:txBody>
      </p:sp>
    </p:spTree>
    <p:extLst>
      <p:ext uri="{BB962C8B-B14F-4D97-AF65-F5344CB8AC3E}">
        <p14:creationId xmlns:p14="http://schemas.microsoft.com/office/powerpoint/2010/main" val="24741417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200" kern="1200">
        <a:solidFill>
          <a:schemeClr val="tx1"/>
        </a:solidFill>
        <a:latin typeface="Arial"/>
        <a:ea typeface="+mn-ea"/>
        <a:cs typeface="Arial"/>
      </a:defRPr>
    </a:lvl2pPr>
    <a:lvl3pPr marL="914400" algn="l" defTabSz="457200" rtl="0" eaLnBrk="1" latinLnBrk="0" hangingPunct="1">
      <a:defRPr sz="1200" kern="1200">
        <a:solidFill>
          <a:schemeClr val="tx1"/>
        </a:solidFill>
        <a:latin typeface="Arial"/>
        <a:ea typeface="+mn-ea"/>
        <a:cs typeface="Arial"/>
      </a:defRPr>
    </a:lvl3pPr>
    <a:lvl4pPr marL="1371600" algn="l" defTabSz="457200" rtl="0" eaLnBrk="1" latinLnBrk="0" hangingPunct="1">
      <a:defRPr sz="1200" kern="1200">
        <a:solidFill>
          <a:schemeClr val="tx1"/>
        </a:solidFill>
        <a:latin typeface="Arial"/>
        <a:ea typeface="+mn-ea"/>
        <a:cs typeface="Arial"/>
      </a:defRPr>
    </a:lvl4pPr>
    <a:lvl5pPr marL="1828800" algn="l" defTabSz="457200" rtl="0" eaLnBrk="1" latinLnBrk="0" hangingPunct="1">
      <a:defRPr sz="1200" kern="1200">
        <a:solidFill>
          <a:schemeClr val="tx1"/>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brief introduction to the impacts of buffering on network traffic.</a:t>
            </a:r>
            <a:r>
              <a:rPr lang="en-US" baseline="0" dirty="0" smtClean="0"/>
              <a:t>  Key points:</a:t>
            </a:r>
          </a:p>
          <a:p>
            <a:endParaRPr lang="en-US" baseline="0" dirty="0" smtClean="0"/>
          </a:p>
          <a:p>
            <a:r>
              <a:rPr lang="en-US" baseline="0" dirty="0" smtClean="0"/>
              <a:t> - Host interfaces ‘burst’ at line rate, and then wait (e.g. it</a:t>
            </a:r>
            <a:r>
              <a:rPr lang="fr-FR" baseline="0" dirty="0" smtClean="0"/>
              <a:t>’</a:t>
            </a:r>
            <a:r>
              <a:rPr lang="en-US" baseline="0" dirty="0" smtClean="0"/>
              <a:t>s binary behavior, not a nice steady pacing at some average rate)</a:t>
            </a:r>
          </a:p>
          <a:p>
            <a:endParaRPr lang="en-US" baseline="0" dirty="0" smtClean="0"/>
          </a:p>
          <a:p>
            <a:r>
              <a:rPr lang="en-US" baseline="0" dirty="0" smtClean="0"/>
              <a:t> - multiple ingress flows behave differently depending on the architecture of the switch.  If its ‘shared’ memory, all may be using the same memory buffer.  If each interface has its own, then 1 or 2 bursting may be less impactful on the rest of the interfaces.  </a:t>
            </a:r>
          </a:p>
          <a:p>
            <a:endParaRPr lang="en-US" baseline="0" dirty="0" smtClean="0"/>
          </a:p>
          <a:p>
            <a:r>
              <a:rPr lang="en-US" baseline="0" dirty="0" smtClean="0"/>
              <a:t> - buffer bloat is typically not a concern in a Science DMZ</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326636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the outbound direction, traffic from the cluster goes from 10G to 1G on the department core switch – the 10G DTN will burst, causing loss if the 1G output queue is too shallow</a:t>
            </a:r>
          </a:p>
          <a:p>
            <a:endParaRPr lang="en-US" baseline="0" dirty="0" smtClean="0"/>
          </a:p>
          <a:p>
            <a:r>
              <a:rPr lang="en-US" baseline="0" dirty="0" smtClean="0"/>
              <a:t>In the outbound direction, many 1G workstations can congest a single 1G uplink port</a:t>
            </a:r>
          </a:p>
          <a:p>
            <a:endParaRPr lang="en-US" baseline="0" dirty="0" smtClean="0"/>
          </a:p>
          <a:p>
            <a:r>
              <a:rPr lang="en-US" baseline="0" dirty="0" smtClean="0"/>
              <a:t>In the inbound direction, 10G of WAN traffic goes to a 1G port facing the department core switch – likely loss location (and on the wide area path to the DTN!)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There are a lot of networks with this sort of problem.</a:t>
            </a:r>
          </a:p>
          <a:p>
            <a:endParaRPr lang="en-US" dirty="0" smtClean="0"/>
          </a:p>
          <a:p>
            <a:r>
              <a:rPr lang="en-US" dirty="0" smtClean="0"/>
              <a:t>The best way to find the</a:t>
            </a:r>
            <a:r>
              <a:rPr lang="en-US" baseline="0" dirty="0" smtClean="0"/>
              <a:t> problem</a:t>
            </a:r>
            <a:r>
              <a:rPr lang="en-US" dirty="0" smtClean="0"/>
              <a:t> is to use perfSONAR</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16</a:t>
            </a:fld>
            <a:endParaRPr lang="en-US" dirty="0"/>
          </a:p>
        </p:txBody>
      </p:sp>
    </p:spTree>
    <p:extLst>
      <p:ext uri="{BB962C8B-B14F-4D97-AF65-F5344CB8AC3E}">
        <p14:creationId xmlns:p14="http://schemas.microsoft.com/office/powerpoint/2010/main" val="285488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Human</a:t>
            </a:r>
            <a:r>
              <a:rPr lang="en-US" baseline="0" dirty="0" smtClean="0"/>
              <a:t> factors – attention span, ability to manage complexity – these are constant</a:t>
            </a:r>
          </a:p>
          <a:p>
            <a:endParaRPr lang="en-US" baseline="0" dirty="0" smtClean="0"/>
          </a:p>
          <a:p>
            <a:r>
              <a:rPr lang="en-US" baseline="0" dirty="0" smtClean="0"/>
              <a:t>There is a huge amount of promise in data-intensive science.  Effective use of networks can help realize those benefits.</a:t>
            </a:r>
          </a:p>
          <a:p>
            <a:endParaRPr lang="en-US" baseline="0" dirty="0" smtClean="0"/>
          </a:p>
          <a:p>
            <a:r>
              <a:rPr lang="en-US" baseline="0" dirty="0" smtClean="0"/>
              <a:t>The Science DMZ model helps address the difficulties scientists often experience with using networks.</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4257463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Packets do not traverse a firewall</a:t>
            </a:r>
            <a:r>
              <a:rPr lang="en-US" baseline="0" dirty="0" smtClean="0"/>
              <a:t> device</a:t>
            </a:r>
          </a:p>
          <a:p>
            <a:endParaRPr lang="en-US" baseline="0" dirty="0" smtClean="0"/>
          </a:p>
          <a:p>
            <a:r>
              <a:rPr lang="en-US" baseline="0" dirty="0" smtClean="0"/>
              <a:t>Firewalls are typically engineered very differently than routers and switches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1067991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Real life</a:t>
            </a:r>
            <a:r>
              <a:rPr lang="en-US" baseline="0" dirty="0" smtClean="0"/>
              <a:t> example, in front of and in back of a firewall that was dramatically impacting performance  </a:t>
            </a:r>
          </a:p>
          <a:p>
            <a:endParaRPr lang="en-US" baseline="0" dirty="0" smtClean="0"/>
          </a:p>
          <a:p>
            <a:r>
              <a:rPr lang="en-US" baseline="0" dirty="0" smtClean="0"/>
              <a:t>perfSONAR is good at finding these issues</a:t>
            </a:r>
          </a:p>
          <a:p>
            <a:endParaRPr lang="en-US" baseline="0" dirty="0" smtClean="0"/>
          </a:p>
          <a:p>
            <a:r>
              <a:rPr lang="en-US" baseline="0" dirty="0" smtClean="0"/>
              <a:t>Engineers still have to take action to fix the problem</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3373026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Each</a:t>
            </a:r>
            <a:r>
              <a:rPr lang="en-US" baseline="0" dirty="0" smtClean="0"/>
              <a:t> individual processor is typically a fraction of link speed (e.g. eight 1.25Gbps processors for a 10G firewall)</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24</a:t>
            </a:fld>
            <a:endParaRPr lang="en-US" dirty="0"/>
          </a:p>
        </p:txBody>
      </p:sp>
    </p:spTree>
    <p:extLst>
      <p:ext uri="{BB962C8B-B14F-4D97-AF65-F5344CB8AC3E}">
        <p14:creationId xmlns:p14="http://schemas.microsoft.com/office/powerpoint/2010/main" val="280235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Now, convert the buildings into network devices</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A becomes a border router</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B becomes a firewall</a:t>
            </a:r>
          </a:p>
          <a:p>
            <a:pPr marL="342900" marR="0" lvl="0" indent="-342900" algn="l" defTabSz="457200" rtl="0" eaLnBrk="0" fontAlgn="base" latinLnBrk="0" hangingPunct="0">
              <a:lnSpc>
                <a:spcPct val="100000"/>
              </a:lnSpc>
              <a:spcBef>
                <a:spcPts val="1200"/>
              </a:spcBef>
              <a:spcAft>
                <a:spcPct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endParaRPr>
          </a:p>
          <a:p>
            <a:pPr marL="342900" marR="0" lvl="0" indent="-342900" algn="l" defTabSz="457200" rtl="0" eaLnBrk="0" fontAlgn="base" latinLnBrk="0" hangingPunct="0">
              <a:lnSpc>
                <a:spcPct val="100000"/>
              </a:lnSpc>
              <a:spcBef>
                <a:spcPts val="120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ＭＳ Ｐゴシック" pitchFamily="-108" charset="-128"/>
              </a:rPr>
              <a:t>Building C becomes a core router</a:t>
            </a:r>
            <a:endParaRPr kumimoji="0" lang="en-US" sz="2000" b="0" i="0" u="none" strike="noStrike" kern="1200" cap="none" spc="0" normalizeH="0" baseline="0" noProof="0" dirty="0" smtClean="0">
              <a:ln>
                <a:noFill/>
              </a:ln>
              <a:solidFill>
                <a:prstClr val="black"/>
              </a:solidFill>
              <a:effectLst/>
              <a:uLnTx/>
              <a:uFillTx/>
              <a:latin typeface="Arial"/>
              <a:ea typeface="ＭＳ Ｐゴシック" pitchFamily="-108" charset="-128"/>
              <a:cs typeface="+mn-cs"/>
            </a:endParaRPr>
          </a:p>
          <a:p>
            <a:pPr marL="0" marR="0" indent="0" algn="l" defTabSz="457200" rtl="0" eaLnBrk="0" fontAlgn="base" latinLnBrk="0" hangingPunct="0">
              <a:lnSpc>
                <a:spcPct val="100000"/>
              </a:lnSpc>
              <a:spcBef>
                <a:spcPct val="30000"/>
              </a:spcBef>
              <a:spcAft>
                <a:spcPct val="0"/>
              </a:spcAft>
              <a:buClrTx/>
              <a:buSzTx/>
              <a:buFont typeface="Arial"/>
              <a:buNone/>
              <a:tabLst/>
              <a:defRP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25</a:t>
            </a:fld>
            <a:endParaRPr lang="en-US" dirty="0"/>
          </a:p>
        </p:txBody>
      </p:sp>
    </p:spTree>
    <p:extLst>
      <p:ext uri="{BB962C8B-B14F-4D97-AF65-F5344CB8AC3E}">
        <p14:creationId xmlns:p14="http://schemas.microsoft.com/office/powerpoint/2010/main" val="255475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27</a:t>
            </a:fld>
            <a:endParaRPr lang="en-US" dirty="0"/>
          </a:p>
        </p:txBody>
      </p:sp>
    </p:spTree>
    <p:extLst>
      <p:ext uri="{BB962C8B-B14F-4D97-AF65-F5344CB8AC3E}">
        <p14:creationId xmlns:p14="http://schemas.microsoft.com/office/powerpoint/2010/main" val="121907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29</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 we</a:t>
            </a:r>
            <a:r>
              <a:rPr lang="en-US" baseline="0" dirty="0" smtClean="0"/>
              <a:t> have mission requirements for high performance scientific data mobility, and business requirements for cost efficiency.  </a:t>
            </a:r>
          </a:p>
          <a:p>
            <a:endParaRPr lang="en-US" baseline="0" dirty="0" smtClean="0"/>
          </a:p>
          <a:p>
            <a:r>
              <a:rPr lang="en-US" baseline="0" dirty="0" smtClean="0"/>
              <a:t>A firewall mandate is an expensive solution that is a poor match for the task at hand and jeopardizes the scientific mission of the organization.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30</a:t>
            </a:fld>
            <a:endParaRPr lang="en-US" dirty="0"/>
          </a:p>
        </p:txBody>
      </p:sp>
    </p:spTree>
    <p:extLst>
      <p:ext uri="{BB962C8B-B14F-4D97-AF65-F5344CB8AC3E}">
        <p14:creationId xmlns:p14="http://schemas.microsoft.com/office/powerpoint/2010/main" val="3466095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 TCP promises reliable data delivery, not performance</a:t>
            </a:r>
          </a:p>
          <a:p>
            <a:endParaRPr lang="en-US" dirty="0" smtClean="0"/>
          </a:p>
          <a:p>
            <a:r>
              <a:rPr lang="en-US" dirty="0" smtClean="0"/>
              <a:t>In order for</a:t>
            </a:r>
            <a:r>
              <a:rPr lang="en-US" baseline="0" dirty="0" smtClean="0"/>
              <a:t> scientists to see high-performance correct behavior consistently, network engineers must be able to find and fix problems quickly.</a:t>
            </a:r>
          </a:p>
          <a:p>
            <a:endParaRPr lang="en-US" baseline="0" dirty="0" smtClean="0"/>
          </a:p>
          <a:p>
            <a:r>
              <a:rPr lang="en-US" baseline="0" dirty="0" smtClean="0"/>
              <a:t>Waiting around for trouble tickets is clearly the wrong approach</a:t>
            </a:r>
            <a:endParaRPr lang="en-US" dirty="0" smtClean="0"/>
          </a:p>
          <a:p>
            <a:endParaRPr lang="en-US" dirty="0" smtClean="0"/>
          </a:p>
          <a:p>
            <a:r>
              <a:rPr lang="en-US" dirty="0" smtClean="0"/>
              <a:t>Not all problems are immediately obvious</a:t>
            </a:r>
            <a:r>
              <a:rPr lang="en-US" baseline="0" dirty="0" smtClean="0"/>
              <a:t> – many are known as “soft failures”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31</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 aspects of the DTN must be tuned – even the BIOS matters</a:t>
            </a:r>
            <a:endParaRPr lang="en-US" baseline="0" dirty="0" smtClean="0"/>
          </a:p>
          <a:p>
            <a:endParaRPr lang="en-US" baseline="0" dirty="0" smtClean="0"/>
          </a:p>
          <a:p>
            <a:r>
              <a:rPr lang="en-US" baseline="0" dirty="0" smtClean="0"/>
              <a:t>Limit the scope of the DTN as well – its job is data movement, its job is not to have office software on it.  </a:t>
            </a:r>
          </a:p>
          <a:p>
            <a:endParaRPr lang="en-US" baseline="0" dirty="0" smtClean="0"/>
          </a:p>
          <a:p>
            <a:r>
              <a:rPr lang="en-US" baseline="0" dirty="0" smtClean="0"/>
              <a:t>Craft a specific security profile/policy around its only task.  </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32</a:t>
            </a:fld>
            <a:endParaRPr lang="en-US" dirty="0"/>
          </a:p>
        </p:txBody>
      </p:sp>
    </p:spTree>
    <p:extLst>
      <p:ext uri="{BB962C8B-B14F-4D97-AF65-F5344CB8AC3E}">
        <p14:creationId xmlns:p14="http://schemas.microsoft.com/office/powerpoint/2010/main" val="342093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Call this a</a:t>
            </a:r>
            <a:r>
              <a:rPr lang="en-US" baseline="0" dirty="0" smtClean="0"/>
              <a:t> ‘converged’ network, its what your local vendor rep will try to sell you  </a:t>
            </a:r>
          </a:p>
          <a:p>
            <a:endParaRPr lang="en-US" baseline="0" dirty="0" smtClean="0"/>
          </a:p>
          <a:p>
            <a:r>
              <a:rPr lang="en-US" baseline="0" dirty="0" smtClean="0"/>
              <a:t>Converged does not work for science – and we can point to the insertion of a fully tuned DTN host as the counter case.  The host can work well, but the network won’t due to things like congestion, buffering, security devices, etc. </a:t>
            </a:r>
          </a:p>
          <a:p>
            <a:endParaRPr lang="en-US" baseline="0" dirty="0" smtClean="0"/>
          </a:p>
          <a:p>
            <a:r>
              <a:rPr lang="en-US" baseline="0" dirty="0" smtClean="0"/>
              <a:t>This is what frustrates users most of all – they bought a new $20k server to run a high-performance tool, and they will be very mad when they get the same performance they would out of something 10 years old using SCP.  </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817560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AE1E7-10E2-CF4A-8695-3E65350C7070}" type="slidenum">
              <a:rPr lang="en-US"/>
              <a:pPr/>
              <a:t>34</a:t>
            </a:fld>
            <a:endParaRPr lang="en-US"/>
          </a:p>
        </p:txBody>
      </p:sp>
      <p:sp>
        <p:nvSpPr>
          <p:cNvPr id="330754" name="Rectangle 2"/>
          <p:cNvSpPr>
            <a:spLocks noGrp="1" noRot="1" noChangeAspect="1" noChangeArrowheads="1"/>
          </p:cNvSpPr>
          <p:nvPr>
            <p:ph type="sldImg"/>
          </p:nvPr>
        </p:nvSpPr>
        <p:spPr bwMode="auto">
          <a:xfrm>
            <a:off x="338138" y="677863"/>
            <a:ext cx="6165850" cy="3468687"/>
          </a:xfrm>
          <a:prstGeom prst="rect">
            <a:avLst/>
          </a:prstGeom>
          <a:solidFill>
            <a:srgbClr val="FFFFFF"/>
          </a:solidFill>
          <a:ln>
            <a:solidFill>
              <a:srgbClr val="000000"/>
            </a:solidFill>
            <a:miter lim="800000"/>
            <a:headEnd/>
            <a:tailEnd/>
          </a:ln>
        </p:spPr>
      </p:sp>
      <p:sp>
        <p:nvSpPr>
          <p:cNvPr id="330755" name="Rectangle 3"/>
          <p:cNvSpPr>
            <a:spLocks noGrp="1" noChangeArrowheads="1"/>
          </p:cNvSpPr>
          <p:nvPr>
            <p:ph type="body" idx="1"/>
          </p:nvPr>
        </p:nvSpPr>
        <p:spPr bwMode="auto">
          <a:xfrm>
            <a:off x="902081" y="4373285"/>
            <a:ext cx="5036613" cy="407168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Comparison of legacy and recommended tools.</a:t>
            </a:r>
          </a:p>
          <a:p>
            <a:endParaRPr lang="en-US" dirty="0" smtClean="0"/>
          </a:p>
          <a:p>
            <a:r>
              <a:rPr lang="en-US" dirty="0" smtClean="0"/>
              <a:t>Note that rsync over</a:t>
            </a:r>
            <a:r>
              <a:rPr lang="en-US" baseline="0" dirty="0" smtClean="0"/>
              <a:t> HPN-SSH is reasonable in a 1Gbps environment – if you are stuck with rsync over SSH, at least use HPN-SSH.</a:t>
            </a:r>
          </a:p>
          <a:p>
            <a:endParaRPr lang="en-US" baseline="0" dirty="0" smtClean="0"/>
          </a:p>
          <a:p>
            <a:r>
              <a:rPr lang="en-US" dirty="0" smtClean="0"/>
              <a:t>Globus is now deployed at</a:t>
            </a:r>
            <a:r>
              <a:rPr lang="en-US" baseline="0" dirty="0" smtClean="0"/>
              <a:t> a large number of major scientific sites – the basic data transfer functionality is free.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 TCP promises reliable data delivery, not performance</a:t>
            </a:r>
          </a:p>
          <a:p>
            <a:endParaRPr lang="en-US" dirty="0" smtClean="0"/>
          </a:p>
          <a:p>
            <a:r>
              <a:rPr lang="en-US" dirty="0" smtClean="0"/>
              <a:t>In order for</a:t>
            </a:r>
            <a:r>
              <a:rPr lang="en-US" baseline="0" dirty="0" smtClean="0"/>
              <a:t> scientists to see high-performance correct behavior consistently, network engineers must be able to find and fix problems quickly.</a:t>
            </a:r>
          </a:p>
          <a:p>
            <a:endParaRPr lang="en-US" baseline="0" dirty="0" smtClean="0"/>
          </a:p>
          <a:p>
            <a:r>
              <a:rPr lang="en-US" baseline="0" dirty="0" smtClean="0"/>
              <a:t>Waiting around for trouble tickets is clearly the wrong approach</a:t>
            </a:r>
            <a:endParaRPr lang="en-US" dirty="0" smtClean="0"/>
          </a:p>
          <a:p>
            <a:endParaRPr lang="en-US" dirty="0" smtClean="0"/>
          </a:p>
          <a:p>
            <a:r>
              <a:rPr lang="en-US" dirty="0" smtClean="0"/>
              <a:t>Not all problems are immediately obvious</a:t>
            </a:r>
            <a:r>
              <a:rPr lang="en-US" baseline="0" dirty="0" smtClean="0"/>
              <a:t> – many are known as “soft failures”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36</a:t>
            </a:fld>
            <a:endParaRPr lang="en-US" dirty="0"/>
          </a:p>
        </p:txBody>
      </p:sp>
    </p:spTree>
    <p:extLst>
      <p:ext uri="{BB962C8B-B14F-4D97-AF65-F5344CB8AC3E}">
        <p14:creationId xmlns:p14="http://schemas.microsoft.com/office/powerpoint/2010/main" val="483721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If something is down hard, it’s easy to find</a:t>
            </a:r>
          </a:p>
          <a:p>
            <a:endParaRPr lang="en-US" baseline="0" dirty="0" smtClean="0"/>
          </a:p>
          <a:p>
            <a:r>
              <a:rPr lang="en-US" baseline="0" dirty="0" smtClean="0"/>
              <a:t>Soft failures are often visible only from the end systems</a:t>
            </a:r>
          </a:p>
          <a:p>
            <a:endParaRPr lang="en-US" baseline="0" dirty="0" smtClean="0"/>
          </a:p>
          <a:p>
            <a:r>
              <a:rPr lang="en-US" dirty="0" smtClean="0"/>
              <a:t>This is what makes perfSONAR so valuable – it behaves as an end system behaves, but it measures what</a:t>
            </a:r>
            <a:r>
              <a:rPr lang="en-US" baseline="0" dirty="0" smtClean="0"/>
              <a:t> the network does</a:t>
            </a:r>
          </a:p>
          <a:p>
            <a:endParaRPr lang="en-US" dirty="0" smtClean="0"/>
          </a:p>
          <a:p>
            <a:r>
              <a:rPr lang="en-US" dirty="0" smtClean="0"/>
              <a:t>Remember – we want to find the problems </a:t>
            </a:r>
            <a:r>
              <a:rPr lang="en-US" b="1" dirty="0" smtClean="0"/>
              <a:t>BEFORE</a:t>
            </a:r>
            <a:r>
              <a:rPr lang="en-US" baseline="0" dirty="0" smtClean="0"/>
              <a:t> the users do</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37</a:t>
            </a:fld>
            <a:endParaRPr lang="en-US" dirty="0"/>
          </a:p>
        </p:txBody>
      </p:sp>
    </p:spTree>
    <p:extLst>
      <p:ext uri="{BB962C8B-B14F-4D97-AF65-F5344CB8AC3E}">
        <p14:creationId xmlns:p14="http://schemas.microsoft.com/office/powerpoint/2010/main" val="1853133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2 quick examples of soft failures:</a:t>
            </a:r>
          </a:p>
          <a:p>
            <a:endParaRPr lang="en-US" dirty="0" smtClean="0"/>
          </a:p>
          <a:p>
            <a:r>
              <a:rPr lang="en-US" dirty="0" smtClean="0"/>
              <a:t>The first of these was a Cisco 6509 that had over-filled</a:t>
            </a:r>
            <a:r>
              <a:rPr lang="en-US" baseline="0" dirty="0" smtClean="0"/>
              <a:t> its route table due to a misconfiguration, but the config had been fixed.  The performance problem persisted until the router was rebooted.  This could not have been found by auditing the configuration.</a:t>
            </a:r>
          </a:p>
          <a:p>
            <a:endParaRPr lang="en-US" baseline="0" dirty="0" smtClean="0"/>
          </a:p>
          <a:p>
            <a:r>
              <a:rPr lang="en-US" baseline="0" dirty="0" smtClean="0"/>
              <a:t>The second is a relatively common problem – in a big network there are a lot of pluggable optics packs, and sometimes they just go bad.  Often they cause performance problems (soft failure) for a long time before they finally die (hard failure)</a:t>
            </a:r>
          </a:p>
          <a:p>
            <a:endParaRPr lang="en-US" baseline="0" dirty="0" smtClean="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38</a:t>
            </a:fld>
            <a:endParaRPr lang="en-US" dirty="0"/>
          </a:p>
        </p:txBody>
      </p:sp>
    </p:spTree>
    <p:extLst>
      <p:ext uri="{BB962C8B-B14F-4D97-AF65-F5344CB8AC3E}">
        <p14:creationId xmlns:p14="http://schemas.microsoft.com/office/powerpoint/2010/main" val="4250001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Integrating regular testing into</a:t>
            </a:r>
            <a:r>
              <a:rPr lang="en-US" baseline="0" dirty="0" smtClean="0"/>
              <a:t> a visualization (ESnet example).</a:t>
            </a:r>
          </a:p>
          <a:p>
            <a:endParaRPr lang="en-US" baseline="0" dirty="0" smtClean="0"/>
          </a:p>
          <a:p>
            <a:r>
              <a:rPr lang="en-US" baseline="0" dirty="0" smtClean="0"/>
              <a:t>Performance data is public </a:t>
            </a:r>
          </a:p>
          <a:p>
            <a:endParaRPr lang="en-US" baseline="0" dirty="0" smtClean="0"/>
          </a:p>
          <a:p>
            <a:r>
              <a:rPr lang="en-US" baseline="0" dirty="0" smtClean="0"/>
              <a:t>The tool can trigger alerts to notify NOC staff.  </a:t>
            </a:r>
          </a:p>
          <a:p>
            <a:endParaRPr lang="en-US" baseline="0" dirty="0" smtClean="0"/>
          </a:p>
          <a:p>
            <a:r>
              <a:rPr lang="en-US" baseline="0" dirty="0" smtClean="0"/>
              <a:t>This is a very valuable tool for setting expectations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39</a:t>
            </a:fld>
            <a:endParaRPr lang="en-US" dirty="0"/>
          </a:p>
        </p:txBody>
      </p:sp>
    </p:spTree>
    <p:extLst>
      <p:ext uri="{BB962C8B-B14F-4D97-AF65-F5344CB8AC3E}">
        <p14:creationId xmlns:p14="http://schemas.microsoft.com/office/powerpoint/2010/main" val="30537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perfSONAR is the gold standard tool for performance testing, measurement, and interdomain</a:t>
            </a:r>
            <a:r>
              <a:rPr lang="en-US" baseline="0" dirty="0" smtClean="0"/>
              <a:t> troubleshooting in science networks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40</a:t>
            </a:fld>
            <a:endParaRPr lang="en-US" dirty="0"/>
          </a:p>
        </p:txBody>
      </p:sp>
    </p:spTree>
    <p:extLst>
      <p:ext uri="{BB962C8B-B14F-4D97-AF65-F5344CB8AC3E}">
        <p14:creationId xmlns:p14="http://schemas.microsoft.com/office/powerpoint/2010/main" val="1249941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Single slide summary</a:t>
            </a:r>
            <a:endParaRPr lang="en-US" dirty="0"/>
          </a:p>
        </p:txBody>
      </p:sp>
      <p:sp>
        <p:nvSpPr>
          <p:cNvPr id="4" name="Slide Number Placeholder 3"/>
          <p:cNvSpPr>
            <a:spLocks noGrp="1"/>
          </p:cNvSpPr>
          <p:nvPr>
            <p:ph type="sldNum" sz="quarter" idx="10"/>
          </p:nvPr>
        </p:nvSpPr>
        <p:spPr/>
        <p:txBody>
          <a:bodyPr/>
          <a:lstStyle/>
          <a:p>
            <a:fld id="{350C9639-C0D2-A746-9AD6-FEE097F08E85}"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8</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application sees the network as</a:t>
            </a:r>
            <a:r>
              <a:rPr lang="en-US" baseline="0" dirty="0" smtClean="0"/>
              <a:t> a socket.</a:t>
            </a:r>
          </a:p>
          <a:p>
            <a:endParaRPr lang="en-US" baseline="0" dirty="0" smtClean="0"/>
          </a:p>
          <a:p>
            <a:r>
              <a:rPr lang="en-US" baseline="0" dirty="0" smtClean="0"/>
              <a:t>The socket interface does not provide path diagnostics or other troubleshooting information.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TCP behaves as it does because of measures taken in the 1980s to fix the congestion collapse of the Internet</a:t>
            </a:r>
            <a:endParaRPr lang="en-US" dirty="0" smtClean="0"/>
          </a:p>
          <a:p>
            <a:endParaRPr lang="en-US" baseline="0" dirty="0" smtClean="0"/>
          </a:p>
          <a:p>
            <a:r>
              <a:rPr lang="en-US" baseline="0" dirty="0" smtClean="0"/>
              <a:t>TCP makes a promise to the application – TCP will get the data to the other end, or TCP will return an error.  TCP makes no promises about performance.</a:t>
            </a:r>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9</a:t>
            </a:fld>
            <a:endParaRPr lang="en-US" dirty="0"/>
          </a:p>
        </p:txBody>
      </p:sp>
    </p:spTree>
    <p:extLst>
      <p:ext uri="{BB962C8B-B14F-4D97-AF65-F5344CB8AC3E}">
        <p14:creationId xmlns:p14="http://schemas.microsoft.com/office/powerpoint/2010/main" val="2209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This is an annotated version of the plot from the Science DMZ paper</a:t>
            </a:r>
          </a:p>
          <a:p>
            <a:endParaRPr lang="en-US">
              <a:latin typeface="Arial" charset="0"/>
            </a:endParaRPr>
          </a:p>
          <a:p>
            <a:r>
              <a:rPr lang="en-US">
                <a:latin typeface="Arial" charset="0"/>
              </a:rPr>
              <a:t>Beyond your metro area, zero loss is essentially required for high performance</a:t>
            </a:r>
          </a:p>
          <a:p>
            <a:endParaRPr lang="en-US">
              <a:latin typeface="Arial" charset="0"/>
            </a:endParaRPr>
          </a:p>
          <a:p>
            <a:r>
              <a:rPr lang="en-US">
                <a:latin typeface="Arial" charset="0"/>
              </a:rPr>
              <a:t>Where are your collaborators?  Where are your users?</a:t>
            </a:r>
          </a:p>
          <a:p>
            <a:endParaRPr lang="en-US">
              <a:latin typeface="Arial" charset="0"/>
            </a:endParaRPr>
          </a:p>
          <a:p>
            <a:r>
              <a:rPr lang="en-US">
                <a:latin typeface="Arial" charset="0"/>
              </a:rPr>
              <a:t>When global collaboration is the norm, nobody can afford to be a local-only resource</a:t>
            </a:r>
          </a:p>
        </p:txBody>
      </p:sp>
      <p:sp>
        <p:nvSpPr>
          <p:cNvPr id="4" name="Slide Number Placeholder 3"/>
          <p:cNvSpPr>
            <a:spLocks noGrp="1"/>
          </p:cNvSpPr>
          <p:nvPr>
            <p:ph type="sldNum" sz="quarter" idx="5"/>
          </p:nvPr>
        </p:nvSpPr>
        <p:spPr/>
        <p:txBody>
          <a:bodyPr/>
          <a:lstStyle/>
          <a:p>
            <a:pPr>
              <a:defRPr/>
            </a:pPr>
            <a:fld id="{E84EA9B8-C164-A54A-A3B5-1C1D6329AEA5}"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819"/>
            <a:ext cx="7762875" cy="1102519"/>
          </a:xfrm>
        </p:spPr>
        <p:txBody>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914401" y="2901951"/>
            <a:ext cx="3597275" cy="993775"/>
          </a:xfrm>
        </p:spPr>
        <p:txBody>
          <a:bodyPr anchor="b" anchorCtr="0">
            <a:noAutofit/>
          </a:bodyPr>
          <a:lstStyle>
            <a:lvl1pPr marL="0" indent="0" algn="l">
              <a:spcBef>
                <a:spcPts val="0"/>
              </a:spcBef>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06FCC22-31A9-5F4D-8313-F772C1EE39BB}" type="datetime1">
              <a:rPr lang="en-US" smtClean="0"/>
              <a:pPr/>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
        <p:nvSpPr>
          <p:cNvPr id="11" name="Text Placeholder 10"/>
          <p:cNvSpPr>
            <a:spLocks noGrp="1"/>
          </p:cNvSpPr>
          <p:nvPr>
            <p:ph type="body" sz="quarter" idx="13"/>
          </p:nvPr>
        </p:nvSpPr>
        <p:spPr>
          <a:xfrm>
            <a:off x="5116514" y="2901553"/>
            <a:ext cx="3570287" cy="994172"/>
          </a:xfrm>
        </p:spPr>
        <p:txBody>
          <a:bodyPr anchor="b" anchorCtr="0">
            <a:noAutofit/>
          </a:bodyPr>
          <a:lstStyle>
            <a:lvl1pPr marL="0" indent="0">
              <a:buNone/>
              <a:defRPr sz="1400"/>
            </a:lvl1pPr>
            <a:lvl2pPr marL="230188" indent="0">
              <a:buNone/>
              <a:defRPr sz="1400"/>
            </a:lvl2pPr>
            <a:lvl3pPr marL="458787" indent="0">
              <a:buNone/>
              <a:defRPr sz="1400"/>
            </a:lvl3pPr>
            <a:lvl4pPr marL="684212" indent="0">
              <a:buNone/>
              <a:defRPr sz="1400"/>
            </a:lvl4pPr>
            <a:lvl5pPr marL="912812" indent="0">
              <a:buNone/>
              <a:defRPr sz="1400"/>
            </a:lvl5pPr>
          </a:lstStyle>
          <a:p>
            <a:pPr lvl="0"/>
            <a:r>
              <a:rPr lang="en-US" dirty="0" smtClean="0"/>
              <a:t>Click to edit Master text styles</a:t>
            </a:r>
          </a:p>
        </p:txBody>
      </p:sp>
      <p:pic>
        <p:nvPicPr>
          <p:cNvPr id="12" name="Picture 11" descr="ESnet_Logo_Head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33" y="651933"/>
            <a:ext cx="3288792" cy="960120"/>
          </a:xfrm>
          <a:prstGeom prst="rect">
            <a:avLst/>
          </a:prstGeom>
        </p:spPr>
      </p:pic>
      <p:pic>
        <p:nvPicPr>
          <p:cNvPr id="13" name="Picture 12" descr="DOE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01038" y="4219194"/>
            <a:ext cx="1572768" cy="524256"/>
          </a:xfrm>
          <a:prstGeom prst="rect">
            <a:avLst/>
          </a:prstGeom>
        </p:spPr>
      </p:pic>
      <p:pic>
        <p:nvPicPr>
          <p:cNvPr id="14" name="Picture 13" descr="Lab_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768971" y="4054602"/>
            <a:ext cx="908304" cy="688848"/>
          </a:xfrm>
          <a:prstGeom prst="rect">
            <a:avLst/>
          </a:prstGeom>
        </p:spPr>
      </p:pic>
    </p:spTree>
    <p:extLst>
      <p:ext uri="{BB962C8B-B14F-4D97-AF65-F5344CB8AC3E}">
        <p14:creationId xmlns:p14="http://schemas.microsoft.com/office/powerpoint/2010/main" val="195586066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E0BEA20-4296-1F41-B5C0-947026B7619C}" type="datetime1">
              <a:rPr lang="en-US" smtClean="0"/>
              <a:pPr/>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61887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922985"/>
            <a:ext cx="7772400" cy="1021556"/>
          </a:xfrm>
        </p:spPr>
        <p:txBody>
          <a:bodyPr anchor="t"/>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1593058"/>
            <a:ext cx="7772400" cy="1125140"/>
          </a:xfrm>
        </p:spPr>
        <p:txBody>
          <a:bodyPr tIns="45720" bIns="182880" anchor="b">
            <a:no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1ACAC24-F311-C548-8BA4-8A2499F6EF02}" type="datetime1">
              <a:rPr lang="en-US" smtClean="0"/>
              <a:pPr/>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710A0-C33E-CC45-8305-B897475A1CD7}" type="slidenum">
              <a:rPr lang="en-US" smtClean="0"/>
              <a:pPr/>
              <a:t>‹#›</a:t>
            </a:fld>
            <a:endParaRPr lang="en-US"/>
          </a:p>
        </p:txBody>
      </p:sp>
      <p:sp>
        <p:nvSpPr>
          <p:cNvPr id="8" name="Rectangle 7"/>
          <p:cNvSpPr/>
          <p:nvPr userDrawn="1"/>
        </p:nvSpPr>
        <p:spPr>
          <a:xfrm>
            <a:off x="0" y="0"/>
            <a:ext cx="137160" cy="51363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8" descr="ESnet_Logo_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9144" y="4499805"/>
            <a:ext cx="1210056" cy="362712"/>
          </a:xfrm>
          <a:prstGeom prst="rect">
            <a:avLst/>
          </a:prstGeom>
        </p:spPr>
      </p:pic>
    </p:spTree>
    <p:extLst>
      <p:ext uri="{BB962C8B-B14F-4D97-AF65-F5344CB8AC3E}">
        <p14:creationId xmlns:p14="http://schemas.microsoft.com/office/powerpoint/2010/main" val="304917724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261122"/>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261122"/>
          </a:xfrm>
        </p:spPr>
        <p:txBody>
          <a:bodyPr/>
          <a:lstStyle>
            <a:lvl1pPr marL="228600" indent="-228600">
              <a:defRPr sz="2000"/>
            </a:lvl1pPr>
            <a:lvl2pPr marL="457200" indent="-228600">
              <a:buClr>
                <a:schemeClr val="tx1"/>
              </a:buClr>
              <a:defRPr sz="1800"/>
            </a:lvl2pPr>
            <a:lvl3pPr marL="685800" indent="-228600">
              <a:buClr>
                <a:schemeClr val="tx1"/>
              </a:buClr>
              <a:defRPr sz="1600"/>
            </a:lvl3pPr>
            <a:lvl4pPr marL="914400" indent="-228600">
              <a:buClr>
                <a:schemeClr val="tx1"/>
              </a:buClr>
              <a:defRPr sz="1200"/>
            </a:lvl4pPr>
            <a:lvl5pPr marL="1143000" indent="-228600">
              <a:buClr>
                <a:schemeClr val="tx1"/>
              </a:buCl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8F92CCB-F61C-654B-AF4D-73C61C68761F}" type="datetime1">
              <a:rPr lang="en-US" smtClean="0"/>
              <a:pPr/>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19866980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830116"/>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830116"/>
          </a:xfrm>
        </p:spPr>
        <p:txBody>
          <a:bodyPr/>
          <a:lstStyle>
            <a:lvl1pPr>
              <a:defRPr sz="2000"/>
            </a:lvl1pPr>
            <a:lvl2pPr marL="457200" indent="-228600">
              <a:defRPr sz="1800"/>
            </a:lvl2pPr>
            <a:lvl3pPr marL="685800" indent="-228600">
              <a:defRPr sz="1600"/>
            </a:lvl3pPr>
            <a:lvl4pPr marL="914400" indent="-228600">
              <a:defRPr sz="1200"/>
            </a:lvl4pPr>
            <a:lvl5pPr marL="1143000" indent="-228600">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BE3FF4A-E192-594D-85D2-961A895021F6}" type="datetime1">
              <a:rPr lang="en-US" smtClean="0"/>
              <a:pPr/>
              <a:t>7/16/15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36138162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3101F21-67A6-0545-9EC8-D77229149F1E}" type="datetime1">
              <a:rPr lang="en-US" smtClean="0"/>
              <a:pPr/>
              <a:t>7/16/15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43897204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AB53A-4226-394C-9866-06ECB09BE5AD}" type="datetime1">
              <a:rPr lang="en-US" smtClean="0"/>
              <a:pPr/>
              <a:t>7/16/15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710A0-C33E-CC45-8305-B897475A1CD7}" type="slidenum">
              <a:rPr lang="en-US" smtClean="0"/>
              <a:pPr/>
              <a:t>‹#›</a:t>
            </a:fld>
            <a:endParaRPr lang="en-US"/>
          </a:p>
        </p:txBody>
      </p:sp>
    </p:spTree>
    <p:extLst>
      <p:ext uri="{BB962C8B-B14F-4D97-AF65-F5344CB8AC3E}">
        <p14:creationId xmlns:p14="http://schemas.microsoft.com/office/powerpoint/2010/main" val="1812633994"/>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25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30275" y="4862517"/>
            <a:ext cx="1685925" cy="273844"/>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FCE69097-F061-2345-96E4-2074114512F2}" type="datetime1">
              <a:rPr lang="en-US" smtClean="0"/>
              <a:pPr/>
              <a:t>7/16/15</a:t>
            </a:fld>
            <a:endParaRPr lang="en-US" dirty="0"/>
          </a:p>
        </p:txBody>
      </p:sp>
      <p:sp>
        <p:nvSpPr>
          <p:cNvPr id="5" name="Footer Placeholder 4"/>
          <p:cNvSpPr>
            <a:spLocks noGrp="1"/>
          </p:cNvSpPr>
          <p:nvPr>
            <p:ph type="ftr" sz="quarter" idx="3"/>
          </p:nvPr>
        </p:nvSpPr>
        <p:spPr>
          <a:xfrm>
            <a:off x="4572000" y="4862517"/>
            <a:ext cx="4114800" cy="273844"/>
          </a:xfrm>
          <a:prstGeom prst="rect">
            <a:avLst/>
          </a:prstGeom>
        </p:spPr>
        <p:txBody>
          <a:bodyPr vert="horz" lIns="91440" tIns="45720" rIns="91440" bIns="45720" rtlCol="0" anchor="ctr"/>
          <a:lstStyle>
            <a:lvl1pPr algn="r">
              <a:defRPr sz="900">
                <a:solidFill>
                  <a:schemeClr val="tx1">
                    <a:lumMod val="50000"/>
                  </a:schemeClr>
                </a:solidFill>
                <a:latin typeface="Calibri"/>
                <a:cs typeface="Calibri"/>
              </a:defRPr>
            </a:lvl1pPr>
          </a:lstStyle>
          <a:p>
            <a:endParaRPr lang="en-US" dirty="0"/>
          </a:p>
        </p:txBody>
      </p:sp>
      <p:sp>
        <p:nvSpPr>
          <p:cNvPr id="6" name="Slide Number Placeholder 5"/>
          <p:cNvSpPr>
            <a:spLocks noGrp="1"/>
          </p:cNvSpPr>
          <p:nvPr>
            <p:ph type="sldNum" sz="quarter" idx="4"/>
          </p:nvPr>
        </p:nvSpPr>
        <p:spPr>
          <a:xfrm>
            <a:off x="457201" y="4862517"/>
            <a:ext cx="447675" cy="273844"/>
          </a:xfrm>
          <a:prstGeom prst="rect">
            <a:avLst/>
          </a:prstGeom>
        </p:spPr>
        <p:txBody>
          <a:bodyPr vert="horz" lIns="91440" tIns="45720" rIns="91440" bIns="45720" rtlCol="0" anchor="ctr"/>
          <a:lstStyle>
            <a:lvl1pPr algn="l">
              <a:defRPr sz="900">
                <a:solidFill>
                  <a:schemeClr val="tx1">
                    <a:lumMod val="50000"/>
                  </a:schemeClr>
                </a:solidFill>
                <a:latin typeface="Calibri"/>
                <a:cs typeface="Calibri"/>
              </a:defRPr>
            </a:lvl1pPr>
          </a:lstStyle>
          <a:p>
            <a:fld id="{487710A0-C33E-CC45-8305-B897475A1CD7}" type="slidenum">
              <a:rPr lang="en-US" smtClean="0"/>
              <a:pPr/>
              <a:t>‹#›</a:t>
            </a:fld>
            <a:endParaRPr lang="en-US" dirty="0"/>
          </a:p>
        </p:txBody>
      </p:sp>
      <p:sp>
        <p:nvSpPr>
          <p:cNvPr id="8" name="Rectangle 7"/>
          <p:cNvSpPr/>
          <p:nvPr userDrawn="1"/>
        </p:nvSpPr>
        <p:spPr>
          <a:xfrm>
            <a:off x="0" y="0"/>
            <a:ext cx="137160" cy="513636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8" descr="ESnet_Logo_Footer.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03744" y="4458514"/>
            <a:ext cx="1210056" cy="362712"/>
          </a:xfrm>
          <a:prstGeom prst="rect">
            <a:avLst/>
          </a:prstGeom>
        </p:spPr>
      </p:pic>
    </p:spTree>
    <p:extLst>
      <p:ext uri="{BB962C8B-B14F-4D97-AF65-F5344CB8AC3E}">
        <p14:creationId xmlns:p14="http://schemas.microsoft.com/office/powerpoint/2010/main" val="2463886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lumMod val="50000"/>
          </a:schemeClr>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lumMod val="50000"/>
          </a:schemeClr>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lumMod val="50000"/>
          </a:schemeClr>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lumMod val="50000"/>
          </a:schemeClr>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people.ucsc.edu/~warner/buffer.html" TargetMode="External"/><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hyperlink" Target="mailto:engage@es.net" TargetMode="External"/><Relationship Id="rId6"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ngage@es.net" TargetMode="External"/><Relationship Id="rId3" Type="http://schemas.openxmlformats.org/officeDocument/2006/relationships/hyperlink" Target="https://creativecommons.org/licenses/by-nc-nd/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mailto:engage@es.net" TargetMode="External"/><Relationship Id="rId7"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hyperlink" Target="http://ps-dashboard.es.net" TargetMode="External"/><Relationship Id="rId4" Type="http://schemas.openxmlformats.org/officeDocument/2006/relationships/image" Target="../media/image27.png"/><Relationship Id="rId5" Type="http://schemas.openxmlformats.org/officeDocument/2006/relationships/hyperlink" Target="mailto:engage@es.net" TargetMode="External"/><Relationship Id="rId6" Type="http://schemas.openxmlformats.org/officeDocument/2006/relationships/hyperlink" Target="https://creativecommons.org/licenses/by-nc-nd/4.0/" TargetMode="External"/><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s://www.perfsonar.net/deploy/hardware-selection/deployment-examples/" TargetMode="External"/><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hyperlink" Target="http://www.bro-ids.org/documentation/cluster.html" TargetMode="External"/><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hyperlink" Target="http://bro-ids.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3" Type="http://schemas.openxmlformats.org/officeDocument/2006/relationships/hyperlink" Target="https://fasterdata.es.net/science-dmz/DTN/reference-implementation/" TargetMode="External"/><Relationship Id="rId4" Type="http://schemas.openxmlformats.org/officeDocument/2006/relationships/hyperlink" Target="mailto:engage@es.net" TargetMode="External"/><Relationship Id="rId5"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hyperlink" Target="http://www.es.net/assets/pubs_presos/sc13sciDMZ-final.pdf" TargetMode="External"/><Relationship Id="rId4" Type="http://schemas.openxmlformats.org/officeDocument/2006/relationships/hyperlink" Target="https://gab.es.net/mailman/listinfo/sciencedmz" TargetMode="External"/><Relationship Id="rId5" Type="http://schemas.openxmlformats.org/officeDocument/2006/relationships/hyperlink" Target="http://fasterdata.es.net/performance-testing/perfsonar/" TargetMode="External"/><Relationship Id="rId6" Type="http://schemas.openxmlformats.org/officeDocument/2006/relationships/hyperlink" Target="http://www.perfsonar.net" TargetMode="External"/><Relationship Id="rId7" Type="http://schemas.openxmlformats.org/officeDocument/2006/relationships/hyperlink" Target="mailto:engage@es.net" TargetMode="External"/><Relationship Id="rId8"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hyperlink" Target="http://fasterdata.es.n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asterdata.es.net/science-dmz/" TargetMode="External"/><Relationship Id="rId4" Type="http://schemas.openxmlformats.org/officeDocument/2006/relationships/image" Target="../media/image14.gi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hyperlink" Target="mailto:engage@es.net" TargetMode="External"/><Relationship Id="rId8"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hyperlink" Target="http://fasterdata.es.net" TargetMode="External"/><Relationship Id="rId11" Type="http://schemas.openxmlformats.org/officeDocument/2006/relationships/hyperlink" Target="https://creativecommons.org/licenses/by-nc-nd/4.0/" TargetMode="External"/><Relationship Id="rId1" Type="http://schemas.openxmlformats.org/officeDocument/2006/relationships/slideLayout" Target="../slideLayouts/slideLayout1.xml"/><Relationship Id="rId2" Type="http://schemas.openxmlformats.org/officeDocument/2006/relationships/hyperlink" Target="mailto:zurawski@es.ne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hyperlink" Target="https://creativecommons.org/licenses/by-nc-nd/4.0/"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9880"/>
            <a:ext cx="7762875" cy="1562100"/>
          </a:xfrm>
        </p:spPr>
        <p:txBody>
          <a:bodyPr/>
          <a:lstStyle/>
          <a:p>
            <a:r>
              <a:rPr lang="en-US" sz="3600" dirty="0" smtClean="0"/>
              <a:t>The Science DMZ</a:t>
            </a:r>
            <a:r>
              <a:rPr lang="en-US" dirty="0" smtClean="0"/>
              <a:t> on a Budget</a:t>
            </a:r>
            <a:endParaRPr lang="en-US" sz="3600" dirty="0"/>
          </a:p>
        </p:txBody>
      </p:sp>
      <p:sp>
        <p:nvSpPr>
          <p:cNvPr id="3" name="Subtitle 2"/>
          <p:cNvSpPr>
            <a:spLocks noGrp="1"/>
          </p:cNvSpPr>
          <p:nvPr>
            <p:ph type="subTitle" idx="1"/>
          </p:nvPr>
        </p:nvSpPr>
        <p:spPr>
          <a:xfrm>
            <a:off x="914400" y="3141980"/>
            <a:ext cx="3912903" cy="993775"/>
          </a:xfrm>
        </p:spPr>
        <p:txBody>
          <a:bodyPr>
            <a:noAutofit/>
          </a:bodyPr>
          <a:lstStyle/>
          <a:p>
            <a:pPr>
              <a:spcBef>
                <a:spcPts val="300"/>
              </a:spcBef>
              <a:spcAft>
                <a:spcPts val="300"/>
              </a:spcAft>
            </a:pPr>
            <a:r>
              <a:rPr lang="en-US" sz="1800" dirty="0"/>
              <a:t>Jason Zurawski – </a:t>
            </a:r>
            <a:r>
              <a:rPr lang="en-US" sz="1800" dirty="0">
                <a:hlinkClick r:id="rId2"/>
              </a:rPr>
              <a:t>zurawski@</a:t>
            </a:r>
            <a:r>
              <a:rPr lang="en-US" sz="1800" dirty="0" smtClean="0">
                <a:hlinkClick r:id="rId2"/>
              </a:rPr>
              <a:t>es.net</a:t>
            </a:r>
            <a:r>
              <a:rPr lang="en-US" sz="1800" dirty="0" smtClean="0"/>
              <a:t> </a:t>
            </a:r>
            <a:endParaRPr lang="en-US" sz="1800" dirty="0"/>
          </a:p>
          <a:p>
            <a:pPr>
              <a:spcBef>
                <a:spcPts val="300"/>
              </a:spcBef>
              <a:spcAft>
                <a:spcPts val="300"/>
              </a:spcAft>
            </a:pPr>
            <a:r>
              <a:rPr lang="en-US" sz="1800" dirty="0" smtClean="0"/>
              <a:t>Science </a:t>
            </a:r>
            <a:r>
              <a:rPr lang="en-US" sz="1800" dirty="0"/>
              <a:t>Engagement Engineer, ESnet</a:t>
            </a:r>
          </a:p>
          <a:p>
            <a:pPr>
              <a:spcBef>
                <a:spcPts val="300"/>
              </a:spcBef>
              <a:spcAft>
                <a:spcPts val="300"/>
              </a:spcAft>
            </a:pPr>
            <a:r>
              <a:rPr lang="en-US" sz="1800" dirty="0" smtClean="0"/>
              <a:t>Lawrence </a:t>
            </a:r>
            <a:r>
              <a:rPr lang="en-US" sz="1800" dirty="0"/>
              <a:t>Berkeley National Laboratory</a:t>
            </a:r>
            <a:endParaRPr lang="en-US" sz="1800" dirty="0" smtClean="0"/>
          </a:p>
        </p:txBody>
      </p:sp>
      <p:sp>
        <p:nvSpPr>
          <p:cNvPr id="6" name="Text Placeholder 5"/>
          <p:cNvSpPr>
            <a:spLocks noGrp="1"/>
          </p:cNvSpPr>
          <p:nvPr>
            <p:ph type="body" sz="quarter" idx="13"/>
          </p:nvPr>
        </p:nvSpPr>
        <p:spPr>
          <a:xfrm>
            <a:off x="5116514" y="3141582"/>
            <a:ext cx="3570287" cy="994172"/>
          </a:xfrm>
        </p:spPr>
        <p:txBody>
          <a:bodyPr/>
          <a:lstStyle/>
          <a:p>
            <a:r>
              <a:rPr lang="en-US" dirty="0" err="1"/>
              <a:t>ENhancing</a:t>
            </a:r>
            <a:r>
              <a:rPr lang="en-US" dirty="0"/>
              <a:t> </a:t>
            </a:r>
            <a:r>
              <a:rPr lang="en-US" dirty="0" err="1"/>
              <a:t>CyberInfrastructure</a:t>
            </a:r>
            <a:r>
              <a:rPr lang="en-US" dirty="0"/>
              <a:t> by Training and Engagement (ENCITE) </a:t>
            </a:r>
            <a:r>
              <a:rPr lang="en-US" dirty="0" smtClean="0"/>
              <a:t>Webinar</a:t>
            </a:r>
          </a:p>
          <a:p>
            <a:r>
              <a:rPr lang="en-US" dirty="0" smtClean="0"/>
              <a:t>July 17</a:t>
            </a:r>
            <a:r>
              <a:rPr lang="en-US" baseline="30000" dirty="0" smtClean="0"/>
              <a:t>th</a:t>
            </a:r>
            <a:r>
              <a:rPr lang="en-US" dirty="0" smtClean="0"/>
              <a:t>, </a:t>
            </a:r>
            <a:r>
              <a:rPr lang="en-US" dirty="0"/>
              <a:t>2015</a:t>
            </a:r>
          </a:p>
        </p:txBody>
      </p:sp>
      <p:cxnSp>
        <p:nvCxnSpPr>
          <p:cNvPr id="5" name="Straight Connector 4"/>
          <p:cNvCxnSpPr/>
          <p:nvPr/>
        </p:nvCxnSpPr>
        <p:spPr>
          <a:xfrm>
            <a:off x="4827303" y="3148909"/>
            <a:ext cx="0" cy="9632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net_n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61" y="4822460"/>
            <a:ext cx="1351105" cy="198162"/>
          </a:xfrm>
          <a:prstGeom prst="rect">
            <a:avLst/>
          </a:prstGeom>
        </p:spPr>
      </p:pic>
      <p:pic>
        <p:nvPicPr>
          <p:cNvPr id="8" name="Picture 7" descr="kanr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528" y="4745810"/>
            <a:ext cx="964253" cy="274812"/>
          </a:xfrm>
          <a:prstGeom prst="rect">
            <a:avLst/>
          </a:prstGeom>
        </p:spPr>
      </p:pic>
      <p:pic>
        <p:nvPicPr>
          <p:cNvPr id="9" name="Picture 8" descr="MOREnet_logo_we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656" y="4745397"/>
            <a:ext cx="865505" cy="258360"/>
          </a:xfrm>
          <a:prstGeom prst="rect">
            <a:avLst/>
          </a:prstGeom>
        </p:spPr>
      </p:pic>
      <p:pic>
        <p:nvPicPr>
          <p:cNvPr id="10" name="Picture 9" descr="sdbor_ti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14" y="4613878"/>
            <a:ext cx="620457" cy="406744"/>
          </a:xfrm>
          <a:prstGeom prst="rect">
            <a:avLst/>
          </a:prstGeom>
        </p:spPr>
      </p:pic>
      <p:pic>
        <p:nvPicPr>
          <p:cNvPr id="11" name="Picture 10" descr="nsf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8" y="4682232"/>
            <a:ext cx="418976" cy="421398"/>
          </a:xfrm>
          <a:prstGeom prst="rect">
            <a:avLst/>
          </a:prstGeom>
        </p:spPr>
      </p:pic>
      <p:pic>
        <p:nvPicPr>
          <p:cNvPr id="12" name="Picture 11" descr="gp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392" y="4745810"/>
            <a:ext cx="648016" cy="316473"/>
          </a:xfrm>
          <a:prstGeom prst="rect">
            <a:avLst/>
          </a:prstGeom>
        </p:spPr>
      </p:pic>
      <p:pic>
        <p:nvPicPr>
          <p:cNvPr id="13" name="Picture 12"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7123" y="4720540"/>
            <a:ext cx="906722" cy="317790"/>
          </a:xfrm>
          <a:prstGeom prst="rect">
            <a:avLst/>
          </a:prstGeom>
        </p:spPr>
      </p:pic>
    </p:spTree>
    <p:extLst>
      <p:ext uri="{BB962C8B-B14F-4D97-AF65-F5344CB8AC3E}">
        <p14:creationId xmlns:p14="http://schemas.microsoft.com/office/powerpoint/2010/main" val="2208354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875" y="8335"/>
            <a:ext cx="7285038" cy="857250"/>
          </a:xfrm>
        </p:spPr>
        <p:txBody>
          <a:bodyPr/>
          <a:lstStyle/>
          <a:p>
            <a:r>
              <a:rPr lang="en-US">
                <a:latin typeface="Arial Narrow" charset="0"/>
              </a:rPr>
              <a:t>A small amount of packet loss makes a huge difference in TCP performance</a:t>
            </a:r>
          </a:p>
        </p:txBody>
      </p:sp>
      <p:sp>
        <p:nvSpPr>
          <p:cNvPr id="23554" name="Content Placeholder 2"/>
          <p:cNvSpPr>
            <a:spLocks noGrp="1"/>
          </p:cNvSpPr>
          <p:nvPr>
            <p:ph idx="1"/>
          </p:nvPr>
        </p:nvSpPr>
        <p:spPr/>
        <p:txBody>
          <a:bodyPr/>
          <a:lstStyle/>
          <a:p>
            <a:endParaRPr lang="en-US">
              <a:latin typeface="Arial Narrow" charset="0"/>
            </a:endParaRPr>
          </a:p>
        </p:txBody>
      </p:sp>
      <p:pic>
        <p:nvPicPr>
          <p:cNvPr id="2355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4163" y="1021556"/>
            <a:ext cx="876776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2171700" y="2591991"/>
            <a:ext cx="838200" cy="350044"/>
          </a:xfrm>
          <a:prstGeom prst="wedgeRoundRectCallout">
            <a:avLst>
              <a:gd name="adj1" fmla="val -143822"/>
              <a:gd name="adj2" fmla="val -4011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Metro Area</a:t>
            </a:r>
          </a:p>
        </p:txBody>
      </p:sp>
      <p:sp>
        <p:nvSpPr>
          <p:cNvPr id="8" name="Rounded Rectangular Callout 7"/>
          <p:cNvSpPr/>
          <p:nvPr/>
        </p:nvSpPr>
        <p:spPr>
          <a:xfrm>
            <a:off x="2430463" y="1879997"/>
            <a:ext cx="836612" cy="475059"/>
          </a:xfrm>
          <a:prstGeom prst="wedgeRoundRectCallout">
            <a:avLst>
              <a:gd name="adj1" fmla="val -227975"/>
              <a:gd name="adj2" fmla="val -8535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Local</a:t>
            </a:r>
          </a:p>
          <a:p>
            <a:pPr algn="ctr" defTabSz="914400" eaLnBrk="0" hangingPunct="0">
              <a:defRPr/>
            </a:pPr>
            <a:r>
              <a:rPr lang="en-US" sz="1200" dirty="0">
                <a:solidFill>
                  <a:srgbClr val="000000"/>
                </a:solidFill>
                <a:ea typeface="+mn-ea"/>
                <a:cs typeface="Arial" charset="0"/>
              </a:rPr>
              <a:t>(LAN)</a:t>
            </a:r>
          </a:p>
        </p:txBody>
      </p:sp>
      <p:sp>
        <p:nvSpPr>
          <p:cNvPr id="9" name="Rounded Rectangular Callout 8"/>
          <p:cNvSpPr/>
          <p:nvPr/>
        </p:nvSpPr>
        <p:spPr>
          <a:xfrm>
            <a:off x="3392488" y="2600325"/>
            <a:ext cx="836612" cy="348854"/>
          </a:xfrm>
          <a:prstGeom prst="wedgeRoundRectCallout">
            <a:avLst>
              <a:gd name="adj1" fmla="val -204254"/>
              <a:gd name="adj2" fmla="val 221554"/>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Regional</a:t>
            </a:r>
          </a:p>
        </p:txBody>
      </p:sp>
      <p:sp>
        <p:nvSpPr>
          <p:cNvPr id="10" name="Rounded Rectangular Callout 9"/>
          <p:cNvSpPr/>
          <p:nvPr/>
        </p:nvSpPr>
        <p:spPr>
          <a:xfrm>
            <a:off x="5043489" y="2843212"/>
            <a:ext cx="928687" cy="348854"/>
          </a:xfrm>
          <a:prstGeom prst="wedgeRoundRectCallout">
            <a:avLst>
              <a:gd name="adj1" fmla="val 162253"/>
              <a:gd name="adj2" fmla="val 205386"/>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Continental</a:t>
            </a:r>
          </a:p>
        </p:txBody>
      </p:sp>
      <p:sp>
        <p:nvSpPr>
          <p:cNvPr id="11" name="Rounded Rectangular Callout 10"/>
          <p:cNvSpPr/>
          <p:nvPr/>
        </p:nvSpPr>
        <p:spPr>
          <a:xfrm>
            <a:off x="6818313" y="2338387"/>
            <a:ext cx="1281112" cy="348854"/>
          </a:xfrm>
          <a:prstGeom prst="wedgeRoundRectCallout">
            <a:avLst>
              <a:gd name="adj1" fmla="val 105870"/>
              <a:gd name="adj2" fmla="val 348839"/>
              <a:gd name="adj3" fmla="val 16667"/>
            </a:avLst>
          </a:prstGeom>
          <a:ln w="12700">
            <a:solidFill>
              <a:schemeClr val="tx1"/>
            </a:solidFill>
          </a:ln>
        </p:spPr>
        <p:txBody>
          <a:bodyPr lIns="0" tIns="0" rIns="0" bIns="0" anchor="ctr"/>
          <a:lstStyle/>
          <a:p>
            <a:pPr algn="ctr" defTabSz="914400" eaLnBrk="0" hangingPunct="0">
              <a:defRPr/>
            </a:pPr>
            <a:r>
              <a:rPr lang="en-US" sz="1200" dirty="0">
                <a:solidFill>
                  <a:srgbClr val="000000"/>
                </a:solidFill>
                <a:ea typeface="+mn-ea"/>
                <a:cs typeface="Arial" charset="0"/>
              </a:rPr>
              <a:t>International</a:t>
            </a:r>
          </a:p>
        </p:txBody>
      </p:sp>
      <p:sp>
        <p:nvSpPr>
          <p:cNvPr id="12" name="Rectangle 11"/>
          <p:cNvSpPr/>
          <p:nvPr/>
        </p:nvSpPr>
        <p:spPr>
          <a:xfrm>
            <a:off x="457200" y="4404122"/>
            <a:ext cx="8350250"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7526338" y="4642247"/>
            <a:ext cx="1281112"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183188" y="4647010"/>
            <a:ext cx="1281112"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57488" y="4642247"/>
            <a:ext cx="1281112"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57201" y="4641056"/>
            <a:ext cx="1281113"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3567" name="TextBox 23"/>
          <p:cNvSpPr txBox="1">
            <a:spLocks noChangeArrowheads="1"/>
          </p:cNvSpPr>
          <p:nvPr/>
        </p:nvSpPr>
        <p:spPr bwMode="auto">
          <a:xfrm>
            <a:off x="361950" y="4411266"/>
            <a:ext cx="1778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(TCP Reno)</a:t>
            </a:r>
          </a:p>
        </p:txBody>
      </p:sp>
      <p:sp>
        <p:nvSpPr>
          <p:cNvPr id="23568" name="TextBox 24"/>
          <p:cNvSpPr txBox="1">
            <a:spLocks noChangeArrowheads="1"/>
          </p:cNvSpPr>
          <p:nvPr/>
        </p:nvSpPr>
        <p:spPr bwMode="auto">
          <a:xfrm>
            <a:off x="2660650" y="4410075"/>
            <a:ext cx="1563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(HTCP)</a:t>
            </a:r>
          </a:p>
        </p:txBody>
      </p:sp>
      <p:sp>
        <p:nvSpPr>
          <p:cNvPr id="23569" name="TextBox 25"/>
          <p:cNvSpPr txBox="1">
            <a:spLocks noChangeArrowheads="1"/>
          </p:cNvSpPr>
          <p:nvPr/>
        </p:nvSpPr>
        <p:spPr bwMode="auto">
          <a:xfrm>
            <a:off x="5081589" y="4410075"/>
            <a:ext cx="1984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dirty="0"/>
              <a:t>Theoretical (TCP Reno)</a:t>
            </a:r>
          </a:p>
        </p:txBody>
      </p:sp>
      <p:sp>
        <p:nvSpPr>
          <p:cNvPr id="23570" name="TextBox 26"/>
          <p:cNvSpPr txBox="1">
            <a:spLocks noChangeArrowheads="1"/>
          </p:cNvSpPr>
          <p:nvPr/>
        </p:nvSpPr>
        <p:spPr bwMode="auto">
          <a:xfrm>
            <a:off x="7426326" y="4408885"/>
            <a:ext cx="1731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200" b="1"/>
              <a:t>Measured (no loss)</a:t>
            </a:r>
          </a:p>
        </p:txBody>
      </p:sp>
      <p:sp>
        <p:nvSpPr>
          <p:cNvPr id="23571" name="TextBox 13"/>
          <p:cNvSpPr txBox="1">
            <a:spLocks noChangeArrowheads="1"/>
          </p:cNvSpPr>
          <p:nvPr/>
        </p:nvSpPr>
        <p:spPr bwMode="auto">
          <a:xfrm>
            <a:off x="4138613" y="1764308"/>
            <a:ext cx="3387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Narrow" charset="0"/>
                <a:ea typeface="ＭＳ Ｐゴシック" charset="0"/>
                <a:cs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eaLnBrk="1" hangingPunct="1"/>
            <a:r>
              <a:rPr lang="en-US" sz="1800" b="1" dirty="0"/>
              <a:t>With loss, high performance  beyond metro distances is essentially impossible</a:t>
            </a:r>
          </a:p>
        </p:txBody>
      </p:sp>
      <p:sp>
        <p:nvSpPr>
          <p:cNvPr id="24"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27"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28338539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Thoughts on Optimizing for Cost</a:t>
            </a:r>
            <a:endParaRPr lang="en-US" sz="3200" dirty="0"/>
          </a:p>
        </p:txBody>
      </p:sp>
      <p:sp>
        <p:nvSpPr>
          <p:cNvPr id="3" name="Content Placeholder 2"/>
          <p:cNvSpPr>
            <a:spLocks noGrp="1"/>
          </p:cNvSpPr>
          <p:nvPr>
            <p:ph idx="1"/>
          </p:nvPr>
        </p:nvSpPr>
        <p:spPr>
          <a:xfrm>
            <a:off x="457200" y="1063228"/>
            <a:ext cx="8229600" cy="3699272"/>
          </a:xfrm>
        </p:spPr>
        <p:txBody>
          <a:bodyPr>
            <a:normAutofit fontScale="92500" lnSpcReduction="20000"/>
          </a:bodyPr>
          <a:lstStyle/>
          <a:p>
            <a:pPr>
              <a:buFont typeface="Arial"/>
              <a:buChar char="•"/>
            </a:pPr>
            <a:r>
              <a:rPr lang="en-US" dirty="0" smtClean="0"/>
              <a:t>Network Architecture</a:t>
            </a:r>
          </a:p>
          <a:p>
            <a:pPr lvl="1">
              <a:buFont typeface="Arial"/>
              <a:buChar char="•"/>
            </a:pPr>
            <a:r>
              <a:rPr lang="en-US" dirty="0" smtClean="0"/>
              <a:t>Going ‘new and cheap’ is worse than ‘old and functional’</a:t>
            </a:r>
          </a:p>
          <a:p>
            <a:pPr lvl="1">
              <a:buFont typeface="Arial"/>
              <a:buChar char="•"/>
            </a:pPr>
            <a:r>
              <a:rPr lang="en-US" b="1" i="1" dirty="0" smtClean="0"/>
              <a:t>Wants</a:t>
            </a:r>
            <a:r>
              <a:rPr lang="en-US" dirty="0" smtClean="0"/>
              <a:t>: Line rate performance, deep tunable buffers, diagnostics</a:t>
            </a:r>
          </a:p>
          <a:p>
            <a:pPr lvl="1">
              <a:buFont typeface="Arial"/>
              <a:buChar char="•"/>
            </a:pPr>
            <a:r>
              <a:rPr lang="en-US" b="1" i="1" dirty="0" smtClean="0"/>
              <a:t>Avoids</a:t>
            </a:r>
            <a:r>
              <a:rPr lang="en-US" dirty="0" smtClean="0"/>
              <a:t>: ‘special’ features for non-issues (e.g. integration with enterprise tech)</a:t>
            </a:r>
          </a:p>
          <a:p>
            <a:pPr>
              <a:buFont typeface="Arial"/>
              <a:buChar char="•"/>
            </a:pPr>
            <a:r>
              <a:rPr lang="en-US" dirty="0" smtClean="0"/>
              <a:t>Security</a:t>
            </a:r>
          </a:p>
          <a:p>
            <a:pPr lvl="1">
              <a:buFont typeface="Arial"/>
              <a:buChar char="•"/>
            </a:pPr>
            <a:r>
              <a:rPr lang="en-US" dirty="0" smtClean="0"/>
              <a:t>Targeted security for the use cases – not blanket security.  We will spend human time on the first, and we save on tech cost as a result</a:t>
            </a:r>
          </a:p>
          <a:p>
            <a:pPr lvl="1">
              <a:buFont typeface="Arial"/>
              <a:buChar char="•"/>
            </a:pPr>
            <a:r>
              <a:rPr lang="en-US" b="1" i="1" dirty="0" smtClean="0"/>
              <a:t>Wants</a:t>
            </a:r>
            <a:r>
              <a:rPr lang="en-US" dirty="0" smtClean="0"/>
              <a:t>: A succinct study of the data, actors, requirements, and risks.  Network infrastructure with the ability to filter/block versus a dedicated appliance</a:t>
            </a:r>
          </a:p>
          <a:p>
            <a:pPr lvl="1">
              <a:buFont typeface="Arial"/>
              <a:buChar char="•"/>
            </a:pPr>
            <a:r>
              <a:rPr lang="en-US" b="1" i="1" dirty="0" smtClean="0"/>
              <a:t>Avoids</a:t>
            </a:r>
            <a:r>
              <a:rPr lang="en-US" dirty="0" smtClean="0"/>
              <a:t>: ‘1 size fits all’ solutions, and anything that is designed for an enterprise work load.  </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639394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Thoughts on Optimizing for Cost</a:t>
            </a:r>
            <a:endParaRPr lang="en-US" sz="3200" dirty="0"/>
          </a:p>
        </p:txBody>
      </p:sp>
      <p:sp>
        <p:nvSpPr>
          <p:cNvPr id="3" name="Content Placeholder 2"/>
          <p:cNvSpPr>
            <a:spLocks noGrp="1"/>
          </p:cNvSpPr>
          <p:nvPr>
            <p:ph idx="1"/>
          </p:nvPr>
        </p:nvSpPr>
        <p:spPr>
          <a:xfrm>
            <a:off x="457200" y="1063228"/>
            <a:ext cx="8229600" cy="3699272"/>
          </a:xfrm>
        </p:spPr>
        <p:txBody>
          <a:bodyPr>
            <a:normAutofit fontScale="85000" lnSpcReduction="20000"/>
          </a:bodyPr>
          <a:lstStyle/>
          <a:p>
            <a:pPr>
              <a:buFont typeface="Arial"/>
              <a:buChar char="•"/>
            </a:pPr>
            <a:r>
              <a:rPr lang="en-US" dirty="0" smtClean="0"/>
              <a:t>Data Transfer</a:t>
            </a:r>
          </a:p>
          <a:p>
            <a:pPr lvl="1">
              <a:buFont typeface="Arial"/>
              <a:buChar char="•"/>
            </a:pPr>
            <a:r>
              <a:rPr lang="en-US" dirty="0" smtClean="0"/>
              <a:t>Simple &amp; Straightforward solution for the task of data movement.  Combination of hardware and software</a:t>
            </a:r>
          </a:p>
          <a:p>
            <a:pPr lvl="1">
              <a:buFont typeface="Arial"/>
              <a:buChar char="•"/>
            </a:pPr>
            <a:r>
              <a:rPr lang="en-US" b="1" i="1" dirty="0" smtClean="0"/>
              <a:t>Wants</a:t>
            </a:r>
            <a:r>
              <a:rPr lang="en-US" dirty="0" smtClean="0"/>
              <a:t>: Machines that can push/receive data at near line rate (proper tuning of network, storage, and software needed), located near campus border to circumvent LAN complications</a:t>
            </a:r>
          </a:p>
          <a:p>
            <a:pPr lvl="1">
              <a:buFont typeface="Arial"/>
              <a:buChar char="•"/>
            </a:pPr>
            <a:r>
              <a:rPr lang="en-US" b="1" i="1" dirty="0" smtClean="0"/>
              <a:t>Avoids</a:t>
            </a:r>
            <a:r>
              <a:rPr lang="en-US" dirty="0" smtClean="0"/>
              <a:t>: Solutions based on old technology (SSH/RSYNC), or anything that the end user isn’t comfortable with</a:t>
            </a:r>
          </a:p>
          <a:p>
            <a:pPr>
              <a:buFont typeface="Arial"/>
              <a:buChar char="•"/>
            </a:pPr>
            <a:r>
              <a:rPr lang="en-US" dirty="0" smtClean="0"/>
              <a:t>Performance Monitoring</a:t>
            </a:r>
          </a:p>
          <a:p>
            <a:pPr lvl="1">
              <a:buFont typeface="Arial"/>
              <a:buChar char="•"/>
            </a:pPr>
            <a:r>
              <a:rPr lang="en-US" dirty="0" smtClean="0"/>
              <a:t>Visibility into end to end network performance between local users and remote resources</a:t>
            </a:r>
          </a:p>
          <a:p>
            <a:pPr lvl="1">
              <a:buFont typeface="Arial"/>
              <a:buChar char="•"/>
            </a:pPr>
            <a:r>
              <a:rPr lang="en-US" b="1" i="1" dirty="0" smtClean="0"/>
              <a:t>Wants</a:t>
            </a:r>
            <a:r>
              <a:rPr lang="en-US" dirty="0"/>
              <a:t>: </a:t>
            </a:r>
            <a:r>
              <a:rPr lang="en-US" dirty="0" smtClean="0"/>
              <a:t>Dedicated machines to handle this job, integration with visualizations to see results over time</a:t>
            </a:r>
            <a:endParaRPr lang="en-US" dirty="0"/>
          </a:p>
          <a:p>
            <a:pPr lvl="1">
              <a:buFont typeface="Arial"/>
              <a:buChar char="•"/>
            </a:pPr>
            <a:r>
              <a:rPr lang="en-US" b="1" i="1" dirty="0"/>
              <a:t>Avoids</a:t>
            </a:r>
            <a:r>
              <a:rPr lang="en-US" dirty="0"/>
              <a:t>: </a:t>
            </a:r>
            <a:r>
              <a:rPr lang="en-US" dirty="0" smtClean="0"/>
              <a:t>Virtualized testers, ‘over’ monitoring, sharing machinery with other jobs to do</a:t>
            </a:r>
            <a:endParaRPr lang="en-US"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42604913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(Quick) Introduction and Problem Statement</a:t>
            </a:r>
          </a:p>
          <a:p>
            <a:pPr>
              <a:buFont typeface="Arial"/>
              <a:buChar char="•"/>
            </a:pPr>
            <a:r>
              <a:rPr lang="en-US" dirty="0" smtClean="0"/>
              <a:t>What are We Optimizing for?</a:t>
            </a:r>
          </a:p>
          <a:p>
            <a:pPr>
              <a:buFont typeface="Arial"/>
              <a:buChar char="•"/>
            </a:pPr>
            <a:r>
              <a:rPr lang="en-US" b="1" i="1" dirty="0" smtClean="0">
                <a:solidFill>
                  <a:srgbClr val="FF6600"/>
                </a:solidFill>
              </a:rPr>
              <a:t>Components to Address &amp; Discussion of Costs</a:t>
            </a:r>
          </a:p>
          <a:p>
            <a:pPr>
              <a:buFont typeface="Arial"/>
              <a:buChar char="•"/>
            </a:pPr>
            <a:r>
              <a:rPr lang="en-US" dirty="0" smtClean="0"/>
              <a:t>Scaling Up: Budgeting for Future Improvements</a:t>
            </a:r>
          </a:p>
          <a:p>
            <a:pPr>
              <a:buFont typeface="Arial"/>
              <a:buChar char="•"/>
            </a:pPr>
            <a:r>
              <a:rPr lang="en-US" dirty="0" smtClean="0"/>
              <a:t>Conclusion</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5256739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Path</a:t>
            </a:r>
            <a:endParaRPr lang="en-US" sz="3200" dirty="0"/>
          </a:p>
        </p:txBody>
      </p:sp>
      <p:sp>
        <p:nvSpPr>
          <p:cNvPr id="3" name="Content Placeholder 2"/>
          <p:cNvSpPr>
            <a:spLocks noGrp="1"/>
          </p:cNvSpPr>
          <p:nvPr>
            <p:ph idx="1"/>
          </p:nvPr>
        </p:nvSpPr>
        <p:spPr>
          <a:xfrm>
            <a:off x="457200" y="1063228"/>
            <a:ext cx="8229600" cy="3699272"/>
          </a:xfrm>
        </p:spPr>
        <p:txBody>
          <a:bodyPr>
            <a:normAutofit lnSpcReduction="10000"/>
          </a:bodyPr>
          <a:lstStyle/>
          <a:p>
            <a:pPr>
              <a:buFont typeface="Arial"/>
              <a:buChar char="•"/>
            </a:pPr>
            <a:r>
              <a:rPr lang="en-US" dirty="0" smtClean="0"/>
              <a:t>We ideally want:</a:t>
            </a:r>
          </a:p>
          <a:p>
            <a:pPr lvl="1">
              <a:buFont typeface="Arial"/>
              <a:buChar char="•"/>
            </a:pPr>
            <a:r>
              <a:rPr lang="en-US" dirty="0" smtClean="0"/>
              <a:t>A network path that is not oversubscribed/free of congestion</a:t>
            </a:r>
          </a:p>
          <a:p>
            <a:pPr lvl="2"/>
            <a:r>
              <a:rPr lang="en-US" dirty="0" smtClean="0"/>
              <a:t>E.g. the ‘fan in’ is a factor – if you have 10 x 1Gbps machines that could operate concurrently, there should be at least 1 x 10Gbps egress (if not more) </a:t>
            </a:r>
          </a:p>
          <a:p>
            <a:pPr lvl="1">
              <a:buFont typeface="Arial"/>
              <a:buChar char="•"/>
            </a:pPr>
            <a:r>
              <a:rPr lang="en-US" dirty="0" smtClean="0"/>
              <a:t>Is buffered enough to support large flows</a:t>
            </a:r>
          </a:p>
          <a:p>
            <a:pPr lvl="2"/>
            <a:r>
              <a:rPr lang="en-US" dirty="0" smtClean="0"/>
              <a:t>Science traffic isn’t a heard of mice, it</a:t>
            </a:r>
            <a:r>
              <a:rPr lang="fr-FR" dirty="0" smtClean="0"/>
              <a:t>’</a:t>
            </a:r>
            <a:r>
              <a:rPr lang="en-US" dirty="0" smtClean="0"/>
              <a:t>s a small to medium number of elephants.  Buffering (especially on aggregation devices) is required to make sure we don’t drop traffic and impact TCP</a:t>
            </a:r>
          </a:p>
          <a:p>
            <a:pPr lvl="1">
              <a:buFont typeface="Arial"/>
              <a:buChar char="•"/>
            </a:pPr>
            <a:r>
              <a:rPr lang="en-US" dirty="0" smtClean="0"/>
              <a:t>Is as ‘close’ to the WAN as possible</a:t>
            </a:r>
          </a:p>
          <a:p>
            <a:pPr lvl="2"/>
            <a:r>
              <a:rPr lang="en-US" dirty="0" smtClean="0"/>
              <a:t>Reducing ‘hop count’ is good for many reasons: it removes the possibility of congesting the core network, it eliminates locations of failure, and it simplifies the path.  </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6702515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610600" cy="857250"/>
          </a:xfrm>
        </p:spPr>
        <p:txBody>
          <a:bodyPr/>
          <a:lstStyle/>
          <a:p>
            <a:r>
              <a:rPr lang="en-US" sz="3200" dirty="0" smtClean="0"/>
              <a:t>Multiple Ingress Flows, Common Egress</a:t>
            </a:r>
            <a:endParaRPr lang="en-US" sz="3200" dirty="0"/>
          </a:p>
        </p:txBody>
      </p:sp>
      <p:sp>
        <p:nvSpPr>
          <p:cNvPr id="9" name="Content Placeholder 2"/>
          <p:cNvSpPr txBox="1">
            <a:spLocks/>
          </p:cNvSpPr>
          <p:nvPr/>
        </p:nvSpPr>
        <p:spPr bwMode="auto">
          <a:xfrm>
            <a:off x="457200" y="1200151"/>
            <a:ext cx="5282897"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571500" indent="-342900" algn="l" defTabSz="457200" rtl="0" eaLnBrk="0" fontAlgn="base" hangingPunct="0">
              <a:spcBef>
                <a:spcPts val="900"/>
              </a:spcBef>
              <a:spcAft>
                <a:spcPct val="0"/>
              </a:spcAft>
              <a:buSzPct val="100000"/>
              <a:buFont typeface="Arial"/>
              <a:buChar char="•"/>
              <a:defRPr sz="2000" kern="1200">
                <a:solidFill>
                  <a:schemeClr val="tx1"/>
                </a:solidFill>
                <a:latin typeface="+mn-lt"/>
                <a:ea typeface="ＭＳ Ｐゴシック" pitchFamily="-108" charset="-128"/>
                <a:cs typeface="+mn-cs"/>
              </a:defRPr>
            </a:lvl2pPr>
            <a:lvl3pPr marL="800100" indent="-342900" algn="l" defTabSz="457200" rtl="0" eaLnBrk="0" fontAlgn="base" hangingPunct="0">
              <a:spcBef>
                <a:spcPct val="20000"/>
              </a:spcBef>
              <a:spcAft>
                <a:spcPct val="0"/>
              </a:spcAft>
              <a:buSzPct val="85000"/>
              <a:buFont typeface="Lucida Grande"/>
              <a:buChar char="−"/>
              <a:defRPr sz="2000" kern="1200">
                <a:solidFill>
                  <a:schemeClr val="tx1"/>
                </a:solidFill>
                <a:latin typeface="+mn-lt"/>
                <a:ea typeface="ＭＳ Ｐゴシック" pitchFamily="-108" charset="-128"/>
                <a:cs typeface="+mn-cs"/>
              </a:defRPr>
            </a:lvl3pPr>
            <a:lvl4pPr marL="1028700" indent="-342900" algn="l" defTabSz="457200" rtl="0" eaLnBrk="0" fontAlgn="base" hangingPunct="0">
              <a:spcBef>
                <a:spcPct val="20000"/>
              </a:spcBef>
              <a:spcAft>
                <a:spcPct val="0"/>
              </a:spcAft>
              <a:buSzPct val="80000"/>
              <a:buFont typeface="Arial"/>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Hosts will typically send packets at the speed of their interface (1G, 10G, etc.)</a:t>
            </a:r>
          </a:p>
          <a:p>
            <a:pPr lvl="1"/>
            <a:r>
              <a:rPr lang="en-US" dirty="0" smtClean="0"/>
              <a:t>Instantaneous rate, not average rate</a:t>
            </a:r>
          </a:p>
          <a:p>
            <a:pPr lvl="1"/>
            <a:r>
              <a:rPr lang="en-US" dirty="0" smtClean="0"/>
              <a:t>If TCP has window available and data to send, host sends until there is either no data or no window</a:t>
            </a:r>
          </a:p>
          <a:p>
            <a:r>
              <a:rPr lang="en-US" dirty="0" smtClean="0"/>
              <a:t>Hosts moving big data (e.g. DTNs) can send large bursts of back-to-back packets</a:t>
            </a:r>
          </a:p>
          <a:p>
            <a:pPr lvl="1"/>
            <a:r>
              <a:rPr lang="en-US" dirty="0" smtClean="0"/>
              <a:t>This is true even if the average rate as measured over seconds is slower (e.g. 4Gbps)</a:t>
            </a:r>
          </a:p>
          <a:p>
            <a:pPr lvl="1"/>
            <a:r>
              <a:rPr lang="en-US" dirty="0" smtClean="0"/>
              <a:t>On microsecond time scales, there is often congestion</a:t>
            </a:r>
          </a:p>
          <a:p>
            <a:pPr lvl="1"/>
            <a:r>
              <a:rPr lang="en-US" dirty="0" smtClean="0"/>
              <a:t>Router or switch must queue packets or drop them</a:t>
            </a:r>
          </a:p>
          <a:p>
            <a:pPr marL="228600" lvl="1" indent="0">
              <a:buFont typeface="Arial"/>
              <a:buNone/>
            </a:pPr>
            <a:endParaRPr lang="en-US" dirty="0"/>
          </a:p>
        </p:txBody>
      </p:sp>
      <p:pic>
        <p:nvPicPr>
          <p:cNvPr id="8" name="Content Placeholder 5" descr="device-fan-in-v3.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37951" t="15406" r="22543" b="13448"/>
          <a:stretch/>
        </p:blipFill>
        <p:spPr>
          <a:xfrm>
            <a:off x="5300012" y="342900"/>
            <a:ext cx="3767787" cy="5245100"/>
          </a:xfrm>
        </p:spPr>
      </p:pic>
      <p:sp>
        <p:nvSpPr>
          <p:cNvPr id="1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15</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54733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95"/>
            <a:ext cx="8191500" cy="857250"/>
          </a:xfrm>
        </p:spPr>
        <p:txBody>
          <a:bodyPr/>
          <a:lstStyle/>
          <a:p>
            <a:r>
              <a:rPr lang="en-US" sz="3200" dirty="0" smtClean="0"/>
              <a:t>Output Queue Drops – Common Locations</a:t>
            </a:r>
            <a:endParaRPr lang="en-US" sz="3200"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pic>
        <p:nvPicPr>
          <p:cNvPr id="4" name="Picture 3" descr="Screen Shot 2015-07-16 at 4.38.3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4749" y="702304"/>
            <a:ext cx="5581676" cy="4406900"/>
          </a:xfrm>
          <a:prstGeom prst="rect">
            <a:avLst/>
          </a:prstGeom>
        </p:spPr>
      </p:pic>
    </p:spTree>
    <p:extLst>
      <p:ext uri="{BB962C8B-B14F-4D97-AF65-F5344CB8AC3E}">
        <p14:creationId xmlns:p14="http://schemas.microsoft.com/office/powerpoint/2010/main" val="25022357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Components to Address – Network Devices &amp; Design</a:t>
            </a:r>
            <a:endParaRPr lang="en-US" sz="3200" dirty="0"/>
          </a:p>
        </p:txBody>
      </p:sp>
      <p:sp>
        <p:nvSpPr>
          <p:cNvPr id="3" name="Content Placeholder 2"/>
          <p:cNvSpPr>
            <a:spLocks noGrp="1"/>
          </p:cNvSpPr>
          <p:nvPr>
            <p:ph idx="1"/>
          </p:nvPr>
        </p:nvSpPr>
        <p:spPr>
          <a:xfrm>
            <a:off x="457200" y="1063228"/>
            <a:ext cx="8229600" cy="3699272"/>
          </a:xfrm>
        </p:spPr>
        <p:txBody>
          <a:bodyPr>
            <a:normAutofit fontScale="85000" lnSpcReduction="20000"/>
          </a:bodyPr>
          <a:lstStyle/>
          <a:p>
            <a:r>
              <a:rPr lang="en-US" dirty="0"/>
              <a:t>Interface </a:t>
            </a:r>
            <a:r>
              <a:rPr lang="en-US" b="1" i="1" u="sng" dirty="0"/>
              <a:t>output</a:t>
            </a:r>
            <a:r>
              <a:rPr lang="en-US" dirty="0"/>
              <a:t> queue allows the router or switch to avoid causing packet loss in cases of momentary </a:t>
            </a:r>
            <a:r>
              <a:rPr lang="en-US" dirty="0" smtClean="0"/>
              <a:t>congestion</a:t>
            </a:r>
            <a:endParaRPr lang="en-US" dirty="0"/>
          </a:p>
          <a:p>
            <a:r>
              <a:rPr lang="en-US" dirty="0"/>
              <a:t>In network devices, queue depth </a:t>
            </a:r>
            <a:r>
              <a:rPr lang="en-US" dirty="0" smtClean="0"/>
              <a:t>(</a:t>
            </a:r>
            <a:r>
              <a:rPr lang="en-US" b="1" i="1" dirty="0" smtClean="0">
                <a:solidFill>
                  <a:srgbClr val="FF6600"/>
                </a:solidFill>
              </a:rPr>
              <a:t>buffer</a:t>
            </a:r>
            <a:r>
              <a:rPr lang="en-US" dirty="0" smtClean="0"/>
              <a:t>) </a:t>
            </a:r>
            <a:r>
              <a:rPr lang="en-US" dirty="0"/>
              <a:t>is often a function of </a:t>
            </a:r>
            <a:r>
              <a:rPr lang="en-US" dirty="0" smtClean="0"/>
              <a:t>cost</a:t>
            </a:r>
            <a:endParaRPr lang="en-US" dirty="0"/>
          </a:p>
          <a:p>
            <a:pPr lvl="1"/>
            <a:r>
              <a:rPr lang="en-US" dirty="0" smtClean="0"/>
              <a:t>Inexpensive, </a:t>
            </a:r>
            <a:r>
              <a:rPr lang="en-US" dirty="0"/>
              <a:t>fixed-</a:t>
            </a:r>
            <a:r>
              <a:rPr lang="en-US" dirty="0" err="1"/>
              <a:t>config</a:t>
            </a:r>
            <a:r>
              <a:rPr lang="en-US" dirty="0"/>
              <a:t> </a:t>
            </a:r>
            <a:r>
              <a:rPr lang="en-US" dirty="0" smtClean="0"/>
              <a:t>LAN/datacenter </a:t>
            </a:r>
            <a:r>
              <a:rPr lang="en-US" dirty="0"/>
              <a:t>switches (especially in the 10G space) have inadequate </a:t>
            </a:r>
            <a:r>
              <a:rPr lang="en-US" dirty="0" smtClean="0"/>
              <a:t>buffering.  Could be shared between all interfaces, or a small fixed amount per interface </a:t>
            </a:r>
          </a:p>
          <a:p>
            <a:pPr lvl="1"/>
            <a:r>
              <a:rPr lang="en-US" dirty="0" smtClean="0"/>
              <a:t>Cut</a:t>
            </a:r>
            <a:r>
              <a:rPr lang="en-US" dirty="0"/>
              <a:t>-</a:t>
            </a:r>
            <a:r>
              <a:rPr lang="en-US" dirty="0" smtClean="0"/>
              <a:t>through </a:t>
            </a:r>
            <a:r>
              <a:rPr lang="en-US" dirty="0"/>
              <a:t>or low-latency Ethernet switches typically have inadequate buffering (the whole point is to avoid queuing!</a:t>
            </a:r>
            <a:r>
              <a:rPr lang="en-US" dirty="0" smtClean="0"/>
              <a:t>)</a:t>
            </a:r>
            <a:endParaRPr lang="en-US" dirty="0"/>
          </a:p>
          <a:p>
            <a:r>
              <a:rPr lang="en-US" dirty="0"/>
              <a:t>Expensive, chassis-based devices are more likely to have deep enough </a:t>
            </a:r>
            <a:r>
              <a:rPr lang="en-US" dirty="0" smtClean="0"/>
              <a:t>queues</a:t>
            </a:r>
            <a:endParaRPr lang="en-US" dirty="0"/>
          </a:p>
          <a:p>
            <a:pPr lvl="1"/>
            <a:r>
              <a:rPr lang="en-US" dirty="0"/>
              <a:t>Juniper MX and Alcatel-Lucent 7750 used in ESnet </a:t>
            </a:r>
            <a:r>
              <a:rPr lang="en-US" dirty="0" smtClean="0"/>
              <a:t>backbone</a:t>
            </a:r>
            <a:endParaRPr lang="en-US" dirty="0"/>
          </a:p>
          <a:p>
            <a:pPr lvl="1"/>
            <a:r>
              <a:rPr lang="en-US" dirty="0"/>
              <a:t>Other vendors make such devices as well - details are </a:t>
            </a:r>
            <a:r>
              <a:rPr lang="en-US" dirty="0" smtClean="0"/>
              <a:t>important</a:t>
            </a:r>
            <a:endParaRPr lang="en-US" dirty="0"/>
          </a:p>
          <a:p>
            <a:pPr lvl="1"/>
            <a:r>
              <a:rPr lang="en-US" dirty="0"/>
              <a:t>Thx to Jim: </a:t>
            </a:r>
            <a:r>
              <a:rPr lang="en-US" dirty="0">
                <a:hlinkClick r:id="rId3"/>
              </a:rPr>
              <a:t>http://people.ucsc.edu/~warner/buffer.html</a:t>
            </a:r>
            <a:r>
              <a:rPr lang="en-US" dirty="0"/>
              <a:t> </a:t>
            </a:r>
          </a:p>
          <a:p>
            <a:r>
              <a:rPr lang="en-US" b="1" i="1" dirty="0"/>
              <a:t>This expense is one driver for the Science DMZ architecture </a:t>
            </a:r>
            <a:r>
              <a:rPr lang="en-US" dirty="0"/>
              <a:t>– only deploy the expensive features where necessary</a:t>
            </a:r>
            <a:endParaRPr lang="en-US" dirty="0" smtClean="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17</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5868839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Components to Address – Network Devices &amp; Design</a:t>
            </a:r>
            <a:endParaRPr lang="en-US" sz="3200" dirty="0"/>
          </a:p>
        </p:txBody>
      </p:sp>
      <p:sp>
        <p:nvSpPr>
          <p:cNvPr id="3" name="Content Placeholder 2"/>
          <p:cNvSpPr>
            <a:spLocks noGrp="1"/>
          </p:cNvSpPr>
          <p:nvPr>
            <p:ph idx="1"/>
          </p:nvPr>
        </p:nvSpPr>
        <p:spPr>
          <a:xfrm>
            <a:off x="457200" y="1063228"/>
            <a:ext cx="8229600" cy="3699272"/>
          </a:xfrm>
        </p:spPr>
        <p:txBody>
          <a:bodyPr>
            <a:normAutofit fontScale="77500" lnSpcReduction="20000"/>
          </a:bodyPr>
          <a:lstStyle/>
          <a:p>
            <a:r>
              <a:rPr lang="en-US" dirty="0"/>
              <a:t>Deep interface </a:t>
            </a:r>
            <a:r>
              <a:rPr lang="en-US" dirty="0" smtClean="0"/>
              <a:t>queues – this matters and may cost $ if you don’t have it …</a:t>
            </a:r>
            <a:endParaRPr lang="en-US" dirty="0"/>
          </a:p>
          <a:p>
            <a:pPr lvl="1"/>
            <a:r>
              <a:rPr lang="en-US" dirty="0"/>
              <a:t>Output queue or VOQ – doesn’t </a:t>
            </a:r>
            <a:r>
              <a:rPr lang="en-US" dirty="0" smtClean="0"/>
              <a:t>matter</a:t>
            </a:r>
            <a:endParaRPr lang="en-US" dirty="0"/>
          </a:p>
          <a:p>
            <a:pPr lvl="1"/>
            <a:r>
              <a:rPr lang="en-US" b="1" i="1" dirty="0">
                <a:solidFill>
                  <a:srgbClr val="FF6600"/>
                </a:solidFill>
              </a:rPr>
              <a:t>What TCP sees is what matters </a:t>
            </a:r>
            <a:r>
              <a:rPr lang="en-US" dirty="0"/>
              <a:t>– fan-in is *not* your </a:t>
            </a:r>
            <a:r>
              <a:rPr lang="en-US" dirty="0" smtClean="0"/>
              <a:t>friend</a:t>
            </a:r>
            <a:endParaRPr lang="en-US" dirty="0"/>
          </a:p>
          <a:p>
            <a:pPr lvl="1"/>
            <a:r>
              <a:rPr lang="en-US" dirty="0"/>
              <a:t>No, this isn’t buffer </a:t>
            </a:r>
            <a:r>
              <a:rPr lang="en-US" dirty="0" smtClean="0"/>
              <a:t>bloat</a:t>
            </a:r>
            <a:endParaRPr lang="en-US" dirty="0"/>
          </a:p>
          <a:p>
            <a:r>
              <a:rPr lang="en-US" dirty="0"/>
              <a:t>Good </a:t>
            </a:r>
            <a:r>
              <a:rPr lang="en-US" dirty="0" smtClean="0"/>
              <a:t>counters</a:t>
            </a:r>
            <a:endParaRPr lang="en-US" dirty="0"/>
          </a:p>
          <a:p>
            <a:pPr lvl="1"/>
            <a:r>
              <a:rPr lang="en-US" dirty="0"/>
              <a:t>We like the ability to reliably count *every* packet associated with a particular flow, address pair, </a:t>
            </a:r>
            <a:r>
              <a:rPr lang="en-US" dirty="0" err="1" smtClean="0"/>
              <a:t>etc</a:t>
            </a:r>
            <a:endParaRPr lang="en-US" dirty="0"/>
          </a:p>
          <a:p>
            <a:pPr lvl="2"/>
            <a:r>
              <a:rPr lang="en-US" dirty="0"/>
              <a:t>Very helpful for debugging packet </a:t>
            </a:r>
            <a:r>
              <a:rPr lang="en-US" dirty="0" smtClean="0"/>
              <a:t>loss</a:t>
            </a:r>
            <a:endParaRPr lang="en-US" dirty="0"/>
          </a:p>
          <a:p>
            <a:pPr lvl="2"/>
            <a:r>
              <a:rPr lang="en-US" dirty="0"/>
              <a:t>Must not affect performance (just count it, don’t punt it</a:t>
            </a:r>
            <a:r>
              <a:rPr lang="en-US" dirty="0" smtClean="0"/>
              <a:t>)</a:t>
            </a:r>
            <a:endParaRPr lang="en-US" dirty="0"/>
          </a:p>
          <a:p>
            <a:pPr lvl="2"/>
            <a:r>
              <a:rPr lang="en-US" dirty="0" err="1"/>
              <a:t>sflow</a:t>
            </a:r>
            <a:r>
              <a:rPr lang="en-US" dirty="0"/>
              <a:t> support if </a:t>
            </a:r>
            <a:r>
              <a:rPr lang="en-US" dirty="0" smtClean="0"/>
              <a:t>possible</a:t>
            </a:r>
            <a:endParaRPr lang="en-US" dirty="0"/>
          </a:p>
          <a:p>
            <a:pPr lvl="1"/>
            <a:r>
              <a:rPr lang="en-US" dirty="0"/>
              <a:t>If the box is going to drop a packet, it should increment a counter </a:t>
            </a:r>
            <a:r>
              <a:rPr lang="en-US" b="1" i="1" dirty="0"/>
              <a:t>somewhere</a:t>
            </a:r>
            <a:r>
              <a:rPr lang="en-US" dirty="0"/>
              <a:t> indicating that it dropped the </a:t>
            </a:r>
            <a:r>
              <a:rPr lang="en-US" dirty="0" smtClean="0"/>
              <a:t>packet</a:t>
            </a:r>
            <a:endParaRPr lang="en-US" dirty="0"/>
          </a:p>
          <a:p>
            <a:pPr lvl="2"/>
            <a:r>
              <a:rPr lang="en-US" dirty="0" smtClean="0"/>
              <a:t>Where are counters – ingress and egress.  What happens if the packet is dropped within the fabric?</a:t>
            </a:r>
          </a:p>
          <a:p>
            <a:pPr lvl="2"/>
            <a:r>
              <a:rPr lang="en-US" dirty="0" smtClean="0"/>
              <a:t>Magic </a:t>
            </a:r>
            <a:r>
              <a:rPr lang="en-US" dirty="0"/>
              <a:t>vendor permissions and hidden commands should not be </a:t>
            </a:r>
            <a:r>
              <a:rPr lang="en-US" dirty="0" smtClean="0"/>
              <a:t>necessary – but may be all you get</a:t>
            </a:r>
            <a:endParaRPr lang="en-US" dirty="0"/>
          </a:p>
          <a:p>
            <a:r>
              <a:rPr lang="en-US" dirty="0" smtClean="0"/>
              <a:t>Single</a:t>
            </a:r>
            <a:r>
              <a:rPr lang="en-US" dirty="0"/>
              <a:t>-flow performance should be </a:t>
            </a:r>
            <a:r>
              <a:rPr lang="en-US" b="1" i="1" dirty="0"/>
              <a:t>wire-speed</a:t>
            </a:r>
            <a:endParaRPr lang="en-US" b="1" i="1" dirty="0" smtClean="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5577734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Components to Address – Network Devices &amp; Design</a:t>
            </a:r>
            <a:endParaRPr lang="en-US" sz="3200" dirty="0"/>
          </a:p>
        </p:txBody>
      </p:sp>
      <p:sp>
        <p:nvSpPr>
          <p:cNvPr id="3" name="Content Placeholder 2"/>
          <p:cNvSpPr>
            <a:spLocks noGrp="1"/>
          </p:cNvSpPr>
          <p:nvPr>
            <p:ph idx="1"/>
          </p:nvPr>
        </p:nvSpPr>
        <p:spPr>
          <a:xfrm>
            <a:off x="457200" y="1063228"/>
            <a:ext cx="8229600" cy="3699272"/>
          </a:xfrm>
        </p:spPr>
        <p:txBody>
          <a:bodyPr>
            <a:normAutofit fontScale="70000" lnSpcReduction="20000"/>
          </a:bodyPr>
          <a:lstStyle/>
          <a:p>
            <a:r>
              <a:rPr lang="en-US" dirty="0" smtClean="0"/>
              <a:t>Verification</a:t>
            </a:r>
          </a:p>
          <a:p>
            <a:pPr lvl="1"/>
            <a:r>
              <a:rPr lang="en-US" dirty="0" smtClean="0"/>
              <a:t>IMIX (Internet Mix) is the standard ‘test’ of traffic put through devices – this is what the glossy sales brochure is based on</a:t>
            </a:r>
          </a:p>
          <a:p>
            <a:pPr lvl="2"/>
            <a:r>
              <a:rPr lang="en-US" dirty="0" smtClean="0"/>
              <a:t>Web/Email.  Small in size flows, short lived, many</a:t>
            </a:r>
          </a:p>
          <a:p>
            <a:pPr lvl="1"/>
            <a:r>
              <a:rPr lang="en-US" dirty="0" smtClean="0"/>
              <a:t>R&amp;E Mix (especially science flows) is different</a:t>
            </a:r>
          </a:p>
          <a:p>
            <a:pPr lvl="2"/>
            <a:r>
              <a:rPr lang="en-US" dirty="0" smtClean="0"/>
              <a:t>Larger flows, longer lived, fewer</a:t>
            </a:r>
          </a:p>
          <a:p>
            <a:r>
              <a:rPr lang="en-US" dirty="0"/>
              <a:t>Bugs </a:t>
            </a:r>
            <a:r>
              <a:rPr lang="en-US" dirty="0" smtClean="0"/>
              <a:t>happen</a:t>
            </a:r>
            <a:r>
              <a:rPr lang="en-US" dirty="0"/>
              <a:t> </a:t>
            </a:r>
            <a:r>
              <a:rPr lang="en-US" dirty="0" smtClean="0"/>
              <a:t>– but you need a way to accurately know when they happen</a:t>
            </a:r>
            <a:endParaRPr lang="en-US" dirty="0"/>
          </a:p>
          <a:p>
            <a:pPr lvl="1"/>
            <a:r>
              <a:rPr lang="en-US" dirty="0"/>
              <a:t>Data integrity (traffic forwarded, but with altered data payload</a:t>
            </a:r>
            <a:r>
              <a:rPr lang="en-US" dirty="0" smtClean="0"/>
              <a:t>)</a:t>
            </a:r>
            <a:endParaRPr lang="en-US" dirty="0"/>
          </a:p>
          <a:p>
            <a:pPr lvl="1"/>
            <a:r>
              <a:rPr lang="en-US" dirty="0"/>
              <a:t>Packet </a:t>
            </a:r>
            <a:r>
              <a:rPr lang="en-US" dirty="0" smtClean="0"/>
              <a:t>loss – hopefully that is being counted somewhere</a:t>
            </a:r>
            <a:endParaRPr lang="en-US" dirty="0"/>
          </a:p>
          <a:p>
            <a:pPr lvl="1"/>
            <a:r>
              <a:rPr lang="en-US" dirty="0"/>
              <a:t>Interface </a:t>
            </a:r>
            <a:r>
              <a:rPr lang="en-US" dirty="0" smtClean="0"/>
              <a:t>wedge</a:t>
            </a:r>
            <a:endParaRPr lang="en-US" dirty="0"/>
          </a:p>
          <a:p>
            <a:pPr lvl="1"/>
            <a:r>
              <a:rPr lang="en-US" dirty="0" smtClean="0"/>
              <a:t>Optical “flap”</a:t>
            </a:r>
            <a:endParaRPr lang="en-US" dirty="0"/>
          </a:p>
          <a:p>
            <a:r>
              <a:rPr lang="en-US" dirty="0"/>
              <a:t>Monitoring systems are </a:t>
            </a:r>
            <a:r>
              <a:rPr lang="en-US" dirty="0" smtClean="0"/>
              <a:t>indispensable</a:t>
            </a:r>
            <a:endParaRPr lang="en-US" dirty="0"/>
          </a:p>
          <a:p>
            <a:pPr lvl="1"/>
            <a:r>
              <a:rPr lang="en-US" dirty="0"/>
              <a:t>Finding and fixing issues is sometimes </a:t>
            </a:r>
            <a:r>
              <a:rPr lang="en-US" dirty="0" smtClean="0"/>
              <a:t>hard</a:t>
            </a:r>
            <a:endParaRPr lang="en-US" dirty="0"/>
          </a:p>
          <a:p>
            <a:pPr lvl="1"/>
            <a:r>
              <a:rPr lang="en-US" dirty="0"/>
              <a:t>Rough guess – difficulty exponent is degrees of </a:t>
            </a:r>
            <a:r>
              <a:rPr lang="en-US" dirty="0" smtClean="0"/>
              <a:t>freedom</a:t>
            </a:r>
            <a:endParaRPr lang="en-US" dirty="0"/>
          </a:p>
          <a:p>
            <a:pPr lvl="2"/>
            <a:r>
              <a:rPr lang="en-US" dirty="0"/>
              <a:t>Vendors/platforms, administrative domains, time </a:t>
            </a:r>
            <a:r>
              <a:rPr lang="en-US" dirty="0" smtClean="0"/>
              <a:t>zones</a:t>
            </a:r>
            <a:endParaRPr lang="en-US" dirty="0"/>
          </a:p>
          <a:p>
            <a:pPr lvl="1"/>
            <a:r>
              <a:rPr lang="en-US" dirty="0"/>
              <a:t>Takeaway – don’t skimp on test gear (at least maintain your </a:t>
            </a:r>
            <a:r>
              <a:rPr lang="en-US" dirty="0" err="1"/>
              <a:t>perfSONAR</a:t>
            </a:r>
            <a:r>
              <a:rPr lang="en-US" dirty="0"/>
              <a:t> </a:t>
            </a:r>
            <a:r>
              <a:rPr lang="en-US" dirty="0" smtClean="0"/>
              <a:t>boxes for 1Gbps to 40Gbps, 100Gbps is harder and should be done with a hardware tester [Spirent, IXIA, </a:t>
            </a:r>
            <a:r>
              <a:rPr lang="en-US" dirty="0" err="1" smtClean="0"/>
              <a:t>etc</a:t>
            </a:r>
            <a:r>
              <a:rPr lang="en-US" dirty="0" smtClean="0"/>
              <a:t>])</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19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8986880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b="1" i="1" dirty="0" smtClean="0">
                <a:solidFill>
                  <a:srgbClr val="FF6600"/>
                </a:solidFill>
              </a:rPr>
              <a:t>(Quick) Introduction and Problem Statement</a:t>
            </a:r>
          </a:p>
          <a:p>
            <a:pPr>
              <a:buFont typeface="Arial"/>
              <a:buChar char="•"/>
            </a:pPr>
            <a:r>
              <a:rPr lang="en-US" dirty="0" smtClean="0"/>
              <a:t>What are We Optimizing for?</a:t>
            </a:r>
          </a:p>
          <a:p>
            <a:pPr>
              <a:buFont typeface="Arial"/>
              <a:buChar char="•"/>
            </a:pPr>
            <a:r>
              <a:rPr lang="en-US" dirty="0" smtClean="0"/>
              <a:t>Components to Address &amp; Discussion of Costs</a:t>
            </a:r>
          </a:p>
          <a:p>
            <a:pPr>
              <a:buFont typeface="Arial"/>
              <a:buChar char="•"/>
            </a:pPr>
            <a:r>
              <a:rPr lang="en-US" dirty="0" smtClean="0"/>
              <a:t>Scaling Up: Budgeting for Future Improvements</a:t>
            </a:r>
          </a:p>
          <a:p>
            <a:pPr>
              <a:buFont typeface="Arial"/>
              <a:buChar char="•"/>
            </a:pPr>
            <a:r>
              <a:rPr lang="en-US" dirty="0" smtClean="0"/>
              <a:t>Conclusion</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8509819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Path Costs</a:t>
            </a:r>
            <a:endParaRPr lang="en-US" sz="3200" dirty="0"/>
          </a:p>
        </p:txBody>
      </p:sp>
      <p:sp>
        <p:nvSpPr>
          <p:cNvPr id="3" name="Content Placeholder 2"/>
          <p:cNvSpPr>
            <a:spLocks noGrp="1"/>
          </p:cNvSpPr>
          <p:nvPr>
            <p:ph idx="1"/>
          </p:nvPr>
        </p:nvSpPr>
        <p:spPr>
          <a:xfrm>
            <a:off x="457200" y="1063228"/>
            <a:ext cx="8229600" cy="3699272"/>
          </a:xfrm>
        </p:spPr>
        <p:txBody>
          <a:bodyPr>
            <a:normAutofit fontScale="92500" lnSpcReduction="20000"/>
          </a:bodyPr>
          <a:lstStyle/>
          <a:p>
            <a:pPr>
              <a:buFont typeface="Arial"/>
              <a:buChar char="•"/>
            </a:pPr>
            <a:r>
              <a:rPr lang="en-US" dirty="0" smtClean="0"/>
              <a:t>Devices &amp; Architectural Changes</a:t>
            </a:r>
          </a:p>
          <a:p>
            <a:pPr lvl="1">
              <a:buFont typeface="Arial"/>
              <a:buChar char="•"/>
            </a:pPr>
            <a:r>
              <a:rPr lang="en-US" dirty="0" smtClean="0"/>
              <a:t>Optical/copper connection off of the border device to segment off the DMZ network</a:t>
            </a:r>
          </a:p>
          <a:p>
            <a:pPr lvl="1">
              <a:buFont typeface="Arial"/>
              <a:buChar char="•"/>
            </a:pPr>
            <a:r>
              <a:rPr lang="en-US" dirty="0" smtClean="0"/>
              <a:t>“Can I use device X”.  This depends on if “X” has the horsepower to sustain a line rate flow from your DTN. </a:t>
            </a:r>
          </a:p>
          <a:p>
            <a:pPr lvl="2"/>
            <a:r>
              <a:rPr lang="en-US" dirty="0" smtClean="0"/>
              <a:t>Most times you do not need a ½ million dollar core router/switch.  You will need to do better than a 1U datacenter device.</a:t>
            </a:r>
          </a:p>
          <a:p>
            <a:pPr lvl="2"/>
            <a:r>
              <a:rPr lang="en-US" dirty="0" smtClean="0"/>
              <a:t>Always ask for an evaluation unit if you are buying new</a:t>
            </a:r>
          </a:p>
          <a:p>
            <a:pPr lvl="2"/>
            <a:r>
              <a:rPr lang="en-US" dirty="0" smtClean="0"/>
              <a:t>Set up a small </a:t>
            </a:r>
            <a:r>
              <a:rPr lang="en-US" dirty="0" err="1" smtClean="0"/>
              <a:t>testbed</a:t>
            </a:r>
            <a:r>
              <a:rPr lang="en-US" dirty="0" smtClean="0"/>
              <a:t> if you are recycling – monitor the queues and run some tests from your DTN/</a:t>
            </a:r>
            <a:r>
              <a:rPr lang="en-US" dirty="0" err="1" smtClean="0"/>
              <a:t>perfSONAR</a:t>
            </a:r>
            <a:r>
              <a:rPr lang="en-US" dirty="0" smtClean="0"/>
              <a:t> nodes.  Simulate fan in congestion, etc.</a:t>
            </a:r>
          </a:p>
          <a:p>
            <a:pPr>
              <a:buFont typeface="Arial"/>
              <a:buChar char="•"/>
            </a:pPr>
            <a:r>
              <a:rPr lang="en-US" dirty="0" smtClean="0"/>
              <a:t>Operations</a:t>
            </a:r>
          </a:p>
          <a:p>
            <a:pPr lvl="1">
              <a:buFont typeface="Arial"/>
              <a:buChar char="•"/>
            </a:pPr>
            <a:r>
              <a:rPr lang="en-US" dirty="0" smtClean="0"/>
              <a:t>Really no different than other devices.  You will want a dedicated </a:t>
            </a:r>
            <a:r>
              <a:rPr lang="en-US" dirty="0" err="1" smtClean="0"/>
              <a:t>config</a:t>
            </a:r>
            <a:r>
              <a:rPr lang="en-US" dirty="0" smtClean="0"/>
              <a:t> for the science network gear (e.g. bigger buffers, different </a:t>
            </a:r>
            <a:r>
              <a:rPr lang="en-US" dirty="0" err="1" smtClean="0"/>
              <a:t>QoS</a:t>
            </a:r>
            <a:r>
              <a:rPr lang="en-US" dirty="0" smtClean="0"/>
              <a:t>)</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820946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5207000" cy="3600449"/>
          </a:xfrm>
        </p:spPr>
        <p:txBody>
          <a:bodyPr>
            <a:normAutofit fontScale="85000" lnSpcReduction="20000"/>
          </a:bodyPr>
          <a:lstStyle/>
          <a:p>
            <a:r>
              <a:rPr lang="en-US" sz="2400" dirty="0">
                <a:solidFill>
                  <a:srgbClr val="58585B"/>
                </a:solidFill>
              </a:rPr>
              <a:t>Goal – disentangle security policy and enforcement for science flows from security for business systems</a:t>
            </a:r>
          </a:p>
          <a:p>
            <a:r>
              <a:rPr lang="en-US" sz="2400" dirty="0">
                <a:solidFill>
                  <a:srgbClr val="58585B"/>
                </a:solidFill>
              </a:rPr>
              <a:t>Rationale</a:t>
            </a:r>
          </a:p>
          <a:p>
            <a:pPr lvl="1"/>
            <a:r>
              <a:rPr lang="en-US" dirty="0">
                <a:solidFill>
                  <a:srgbClr val="58585B"/>
                </a:solidFill>
              </a:rPr>
              <a:t>Science </a:t>
            </a:r>
            <a:r>
              <a:rPr lang="en-US" dirty="0" smtClean="0">
                <a:solidFill>
                  <a:srgbClr val="58585B"/>
                </a:solidFill>
              </a:rPr>
              <a:t>data traffic is simple </a:t>
            </a:r>
            <a:r>
              <a:rPr lang="en-US" dirty="0">
                <a:solidFill>
                  <a:srgbClr val="58585B"/>
                </a:solidFill>
              </a:rPr>
              <a:t>from a security perspective</a:t>
            </a:r>
          </a:p>
          <a:p>
            <a:pPr lvl="1"/>
            <a:r>
              <a:rPr lang="en-US" dirty="0">
                <a:solidFill>
                  <a:srgbClr val="58585B"/>
                </a:solidFill>
              </a:rPr>
              <a:t>Narrow application set on Science DMZ</a:t>
            </a:r>
          </a:p>
          <a:p>
            <a:pPr lvl="2"/>
            <a:r>
              <a:rPr lang="en-US" dirty="0">
                <a:solidFill>
                  <a:srgbClr val="58585B"/>
                </a:solidFill>
              </a:rPr>
              <a:t>Data transfer, data streaming packages</a:t>
            </a:r>
          </a:p>
          <a:p>
            <a:pPr lvl="2"/>
            <a:r>
              <a:rPr lang="en-US" dirty="0">
                <a:solidFill>
                  <a:srgbClr val="58585B"/>
                </a:solidFill>
              </a:rPr>
              <a:t>No printers, document readers, web browsers, building control systems, </a:t>
            </a:r>
            <a:r>
              <a:rPr lang="en-US" dirty="0" smtClean="0">
                <a:solidFill>
                  <a:srgbClr val="58585B"/>
                </a:solidFill>
              </a:rPr>
              <a:t>financial databases, staff </a:t>
            </a:r>
            <a:r>
              <a:rPr lang="en-US" dirty="0">
                <a:solidFill>
                  <a:srgbClr val="58585B"/>
                </a:solidFill>
              </a:rPr>
              <a:t>desktops, etc. </a:t>
            </a:r>
          </a:p>
          <a:p>
            <a:pPr lvl="1"/>
            <a:r>
              <a:rPr lang="en-US" dirty="0">
                <a:solidFill>
                  <a:srgbClr val="58585B"/>
                </a:solidFill>
              </a:rPr>
              <a:t>Security controls that are typically implemented to protect business resources often cause performance problems</a:t>
            </a:r>
          </a:p>
          <a:p>
            <a:pPr lvl="0"/>
            <a:r>
              <a:rPr lang="en-US" sz="2400" dirty="0" smtClean="0">
                <a:solidFill>
                  <a:srgbClr val="58585B"/>
                </a:solidFill>
              </a:rPr>
              <a:t>Separation allows each to be optimized</a:t>
            </a:r>
            <a:endParaRPr lang="en-US" sz="2400" dirty="0">
              <a:solidFill>
                <a:srgbClr val="58585B"/>
              </a:solidFill>
            </a:endParaRPr>
          </a:p>
          <a:p>
            <a:endParaRPr lang="en-US" dirty="0"/>
          </a:p>
        </p:txBody>
      </p:sp>
      <p:sp>
        <p:nvSpPr>
          <p:cNvPr id="7" name="Title 1"/>
          <p:cNvSpPr>
            <a:spLocks noGrp="1"/>
          </p:cNvSpPr>
          <p:nvPr>
            <p:ph type="title"/>
          </p:nvPr>
        </p:nvSpPr>
        <p:spPr>
          <a:xfrm>
            <a:off x="457200" y="205979"/>
            <a:ext cx="7099300" cy="857250"/>
          </a:xfrm>
        </p:spPr>
        <p:txBody>
          <a:bodyPr/>
          <a:lstStyle/>
          <a:p>
            <a:r>
              <a:rPr lang="en-US" sz="3200" dirty="0" smtClean="0"/>
              <a:t>Science DMZ Security</a:t>
            </a:r>
            <a:endParaRPr lang="en-US" sz="3200" dirty="0"/>
          </a:p>
        </p:txBody>
      </p:sp>
      <p:pic>
        <p:nvPicPr>
          <p:cNvPr id="6" name="Picture 5" descr="security-fai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200" y="1200151"/>
            <a:ext cx="3348707" cy="2511530"/>
          </a:xfrm>
          <a:prstGeom prst="rect">
            <a:avLst/>
          </a:prstGeom>
        </p:spPr>
      </p:pic>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1"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6339866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Placement Outside the Firewall</a:t>
            </a:r>
            <a:endParaRPr lang="en-US" sz="3200" dirty="0"/>
          </a:p>
        </p:txBody>
      </p:sp>
      <p:sp>
        <p:nvSpPr>
          <p:cNvPr id="3" name="Content Placeholder 2"/>
          <p:cNvSpPr>
            <a:spLocks noGrp="1"/>
          </p:cNvSpPr>
          <p:nvPr>
            <p:ph idx="1"/>
          </p:nvPr>
        </p:nvSpPr>
        <p:spPr>
          <a:xfrm>
            <a:off x="457200" y="1114435"/>
            <a:ext cx="8229600" cy="3613538"/>
          </a:xfrm>
        </p:spPr>
        <p:txBody>
          <a:bodyPr>
            <a:normAutofit fontScale="92500" lnSpcReduction="20000"/>
          </a:bodyPr>
          <a:lstStyle/>
          <a:p>
            <a:r>
              <a:rPr lang="en-US" sz="2400" dirty="0" smtClean="0"/>
              <a:t>The Science DMZ resources are placed outside the enterprise firewall for performance reasons</a:t>
            </a:r>
          </a:p>
          <a:p>
            <a:pPr lvl="1"/>
            <a:r>
              <a:rPr lang="en-US" sz="2100" dirty="0" smtClean="0"/>
              <a:t>The meaning of this is specific – </a:t>
            </a:r>
            <a:r>
              <a:rPr lang="en-US" sz="2100" b="1" i="1" dirty="0" smtClean="0"/>
              <a:t>Science DMZ traffic does not traverse the firewall data plane</a:t>
            </a:r>
          </a:p>
          <a:p>
            <a:pPr lvl="1"/>
            <a:r>
              <a:rPr lang="en-US" sz="2100" b="1" i="1" dirty="0" smtClean="0">
                <a:solidFill>
                  <a:srgbClr val="FF6600"/>
                </a:solidFill>
              </a:rPr>
              <a:t>Packet filtering </a:t>
            </a:r>
            <a:r>
              <a:rPr lang="en-US" sz="2100" dirty="0" smtClean="0"/>
              <a:t>is fine – just don’t do it with a firewall</a:t>
            </a:r>
            <a:endParaRPr lang="en-US" sz="2100" dirty="0"/>
          </a:p>
          <a:p>
            <a:r>
              <a:rPr lang="en-US" sz="2400" dirty="0" smtClean="0"/>
              <a:t>Lots of heartburn over this, especially from the perspective of a conventional firewall manager</a:t>
            </a:r>
          </a:p>
          <a:p>
            <a:pPr lvl="1"/>
            <a:r>
              <a:rPr lang="en-US" dirty="0" smtClean="0"/>
              <a:t>Lots of organizational policy directives mandating firewalls</a:t>
            </a:r>
          </a:p>
          <a:p>
            <a:pPr lvl="1"/>
            <a:r>
              <a:rPr lang="en-US" dirty="0" smtClean="0"/>
              <a:t>Firewalls are designed to protect converged enterprise networks</a:t>
            </a:r>
          </a:p>
          <a:p>
            <a:pPr lvl="1"/>
            <a:r>
              <a:rPr lang="en-US" dirty="0" smtClean="0"/>
              <a:t>Why would you put critical assets outside the firewall???</a:t>
            </a:r>
          </a:p>
          <a:p>
            <a:r>
              <a:rPr lang="en-US" sz="2400" dirty="0" smtClean="0"/>
              <a:t>The answer is that firewalls are typically a poor fit for high-performance science applications</a:t>
            </a:r>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5884534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04"/>
            <a:ext cx="7099300" cy="857250"/>
          </a:xfrm>
        </p:spPr>
        <p:txBody>
          <a:bodyPr/>
          <a:lstStyle/>
          <a:p>
            <a:r>
              <a:rPr lang="en-US" sz="3200" dirty="0" smtClean="0"/>
              <a:t>Firewall Performance Example</a:t>
            </a:r>
            <a:endParaRPr lang="en-US" sz="3200" dirty="0"/>
          </a:p>
        </p:txBody>
      </p:sp>
      <p:sp>
        <p:nvSpPr>
          <p:cNvPr id="3" name="Content Placeholder 2"/>
          <p:cNvSpPr>
            <a:spLocks noGrp="1"/>
          </p:cNvSpPr>
          <p:nvPr>
            <p:ph idx="1"/>
          </p:nvPr>
        </p:nvSpPr>
        <p:spPr>
          <a:xfrm>
            <a:off x="457200" y="813751"/>
            <a:ext cx="8229600" cy="2329500"/>
          </a:xfrm>
        </p:spPr>
        <p:txBody>
          <a:bodyPr>
            <a:normAutofit lnSpcReduction="10000"/>
          </a:bodyPr>
          <a:lstStyle/>
          <a:p>
            <a:r>
              <a:rPr lang="en-US" dirty="0" smtClean="0"/>
              <a:t>Observed performance, via </a:t>
            </a:r>
            <a:r>
              <a:rPr lang="en-US" dirty="0" err="1" smtClean="0"/>
              <a:t>perfSONAR</a:t>
            </a:r>
            <a:r>
              <a:rPr lang="en-US" dirty="0" smtClean="0"/>
              <a:t>, through a firewall:</a:t>
            </a:r>
          </a:p>
          <a:p>
            <a:endParaRPr lang="en-US" dirty="0"/>
          </a:p>
          <a:p>
            <a:endParaRPr lang="en-US" dirty="0" smtClean="0"/>
          </a:p>
          <a:p>
            <a:endParaRPr lang="en-US" dirty="0"/>
          </a:p>
          <a:p>
            <a:endParaRPr lang="en-US" dirty="0" smtClean="0"/>
          </a:p>
          <a:p>
            <a:r>
              <a:rPr lang="en-US" dirty="0" smtClean="0"/>
              <a:t>Observed performance, via </a:t>
            </a:r>
            <a:r>
              <a:rPr lang="en-US" dirty="0" err="1" smtClean="0"/>
              <a:t>perfSONAR</a:t>
            </a:r>
            <a:r>
              <a:rPr lang="en-US" dirty="0" smtClean="0"/>
              <a:t>, bypassing firewall:</a:t>
            </a:r>
          </a:p>
        </p:txBody>
      </p:sp>
      <p:pic>
        <p:nvPicPr>
          <p:cNvPr id="6" name="Picture 1" descr="20121108-Brown1-CU_1G.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70234" y="1097756"/>
            <a:ext cx="6173767" cy="15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20121108-Brown2-CU_1G.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970234" y="2858035"/>
            <a:ext cx="6173767" cy="150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66700" y="1635579"/>
            <a:ext cx="2513033" cy="7300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6600"/>
                </a:solidFill>
              </a:rPr>
              <a:t>     Almost 20 times</a:t>
            </a:r>
            <a:r>
              <a:rPr lang="en-US" kern="600" dirty="0">
                <a:solidFill>
                  <a:srgbClr val="FF6600"/>
                </a:solidFill>
              </a:rPr>
              <a:t> </a:t>
            </a:r>
            <a:r>
              <a:rPr lang="en-US" kern="600" dirty="0" smtClean="0">
                <a:solidFill>
                  <a:srgbClr val="FF6600"/>
                </a:solidFill>
              </a:rPr>
              <a:t>slower through the firewall</a:t>
            </a:r>
          </a:p>
        </p:txBody>
      </p:sp>
      <p:sp>
        <p:nvSpPr>
          <p:cNvPr id="9" name="Content Placeholder 2"/>
          <p:cNvSpPr txBox="1">
            <a:spLocks/>
          </p:cNvSpPr>
          <p:nvPr/>
        </p:nvSpPr>
        <p:spPr bwMode="auto">
          <a:xfrm>
            <a:off x="279401" y="3286977"/>
            <a:ext cx="2848769" cy="10719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pPr>
            <a:r>
              <a:rPr lang="en-US" kern="600" dirty="0" smtClean="0">
                <a:solidFill>
                  <a:srgbClr val="FF6600"/>
                </a:solidFill>
              </a:rPr>
              <a:t>     Huge improvement without the firewall</a:t>
            </a:r>
          </a:p>
        </p:txBody>
      </p:sp>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23</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6"/>
              </a:rPr>
              <a:t>CC BY-NC-ND 4.0</a:t>
            </a:r>
            <a:r>
              <a:rPr lang="en-US" sz="800" dirty="0" smtClean="0">
                <a:ea typeface="+mn-ea"/>
                <a:cs typeface="+mn-cs"/>
              </a:rPr>
              <a:t> </a:t>
            </a:r>
          </a:p>
        </p:txBody>
      </p:sp>
    </p:spTree>
    <p:extLst>
      <p:ext uri="{BB962C8B-B14F-4D97-AF65-F5344CB8AC3E}">
        <p14:creationId xmlns:p14="http://schemas.microsoft.com/office/powerpoint/2010/main" val="4477688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204"/>
            <a:ext cx="7099300" cy="857250"/>
          </a:xfrm>
        </p:spPr>
        <p:txBody>
          <a:bodyPr/>
          <a:lstStyle/>
          <a:p>
            <a:r>
              <a:rPr lang="en-US" dirty="0" smtClean="0"/>
              <a:t>A word on </a:t>
            </a:r>
            <a:r>
              <a:rPr lang="en-US" sz="3200" dirty="0" smtClean="0"/>
              <a:t>Firewall Internals</a:t>
            </a:r>
            <a:endParaRPr lang="en-US" sz="3200" dirty="0"/>
          </a:p>
        </p:txBody>
      </p:sp>
      <p:sp>
        <p:nvSpPr>
          <p:cNvPr id="3" name="Content Placeholder 2"/>
          <p:cNvSpPr>
            <a:spLocks noGrp="1"/>
          </p:cNvSpPr>
          <p:nvPr>
            <p:ph idx="1"/>
          </p:nvPr>
        </p:nvSpPr>
        <p:spPr>
          <a:xfrm>
            <a:off x="457200" y="952500"/>
            <a:ext cx="7454900" cy="3912394"/>
          </a:xfrm>
        </p:spPr>
        <p:txBody>
          <a:bodyPr>
            <a:normAutofit fontScale="70000" lnSpcReduction="20000"/>
          </a:bodyPr>
          <a:lstStyle/>
          <a:p>
            <a:r>
              <a:rPr lang="en-US" sz="2200" dirty="0" smtClean="0"/>
              <a:t>A firewall protects against the unknown – e.g. all interactions are reduced to someone on one side trying to do something on the other</a:t>
            </a:r>
          </a:p>
          <a:p>
            <a:pPr lvl="1"/>
            <a:r>
              <a:rPr lang="en-US" sz="2200" dirty="0" smtClean="0"/>
              <a:t>These are great when you do not know the behavior and work best for the calamity of an enterprise world</a:t>
            </a:r>
          </a:p>
          <a:p>
            <a:pPr lvl="1"/>
            <a:r>
              <a:rPr lang="en-US" sz="2200" dirty="0" smtClean="0"/>
              <a:t>Science traffic patterns are well known in terms of applications, ports, and networks</a:t>
            </a:r>
          </a:p>
          <a:p>
            <a:r>
              <a:rPr lang="en-US" sz="2200" dirty="0" smtClean="0"/>
              <a:t>Typical firewalls are composed of a set of processors which inspect traffic in parallel</a:t>
            </a:r>
          </a:p>
          <a:p>
            <a:pPr lvl="1"/>
            <a:r>
              <a:rPr lang="en-US" dirty="0" smtClean="0"/>
              <a:t>Traffic distributed among processors such that all traffic for a particular connection goes to the same processor</a:t>
            </a:r>
          </a:p>
          <a:p>
            <a:pPr lvl="1"/>
            <a:r>
              <a:rPr lang="en-US" dirty="0" smtClean="0"/>
              <a:t>Simplifies state management</a:t>
            </a:r>
          </a:p>
          <a:p>
            <a:pPr lvl="1"/>
            <a:r>
              <a:rPr lang="en-US" dirty="0" smtClean="0"/>
              <a:t>Parallelization scales deep analysis</a:t>
            </a:r>
          </a:p>
          <a:p>
            <a:r>
              <a:rPr lang="en-US" sz="2200" dirty="0" smtClean="0"/>
              <a:t>Excellent fit for enterprise traffic profile</a:t>
            </a:r>
          </a:p>
          <a:p>
            <a:pPr lvl="1"/>
            <a:r>
              <a:rPr lang="en-US" dirty="0" smtClean="0"/>
              <a:t>High connection count, low per-connection data rate</a:t>
            </a:r>
          </a:p>
          <a:p>
            <a:pPr lvl="1"/>
            <a:r>
              <a:rPr lang="en-US" dirty="0" smtClean="0"/>
              <a:t>Complex protocols with embedded threats</a:t>
            </a:r>
          </a:p>
          <a:p>
            <a:r>
              <a:rPr lang="en-US" sz="2200" dirty="0" smtClean="0"/>
              <a:t>Each processor is a fraction of firewall link speed</a:t>
            </a:r>
          </a:p>
          <a:p>
            <a:pPr lvl="1"/>
            <a:r>
              <a:rPr lang="en-US" dirty="0" smtClean="0"/>
              <a:t>Significant limitation for data-intensive science applications</a:t>
            </a:r>
          </a:p>
          <a:p>
            <a:pPr lvl="1"/>
            <a:r>
              <a:rPr lang="en-US" dirty="0" smtClean="0"/>
              <a:t>Overload causes packet loss – performance crashes</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048523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05979"/>
            <a:ext cx="7581900" cy="857250"/>
          </a:xfrm>
        </p:spPr>
        <p:txBody>
          <a:bodyPr/>
          <a:lstStyle/>
          <a:p>
            <a:r>
              <a:rPr lang="en-US" sz="3200" dirty="0"/>
              <a:t>Notional 10G Network Between </a:t>
            </a:r>
            <a:r>
              <a:rPr lang="en-US" sz="3200" dirty="0" smtClean="0"/>
              <a:t>Devices</a:t>
            </a:r>
            <a:endParaRPr lang="en-US" sz="3200"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pic>
        <p:nvPicPr>
          <p:cNvPr id="4" name="Picture 3" descr="Screen Shot 2015-07-16 at 4.39.1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333" y="675151"/>
            <a:ext cx="6021813" cy="4262967"/>
          </a:xfrm>
          <a:prstGeom prst="rect">
            <a:avLst/>
          </a:prstGeom>
        </p:spPr>
      </p:pic>
    </p:spTree>
    <p:extLst>
      <p:ext uri="{BB962C8B-B14F-4D97-AF65-F5344CB8AC3E}">
        <p14:creationId xmlns:p14="http://schemas.microsoft.com/office/powerpoint/2010/main" val="30467993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192882"/>
            <a:ext cx="7810500" cy="857250"/>
          </a:xfrm>
        </p:spPr>
        <p:txBody>
          <a:bodyPr/>
          <a:lstStyle/>
          <a:p>
            <a:r>
              <a:rPr lang="en-US" sz="3200" dirty="0" smtClean="0"/>
              <a:t>Firewall Capabilities and Science Traffic</a:t>
            </a:r>
            <a:endParaRPr lang="en-US" sz="3200" dirty="0"/>
          </a:p>
        </p:txBody>
      </p:sp>
      <p:sp>
        <p:nvSpPr>
          <p:cNvPr id="3" name="Content Placeholder 2"/>
          <p:cNvSpPr>
            <a:spLocks noGrp="1"/>
          </p:cNvSpPr>
          <p:nvPr>
            <p:ph idx="1"/>
          </p:nvPr>
        </p:nvSpPr>
        <p:spPr>
          <a:xfrm>
            <a:off x="457200" y="1161716"/>
            <a:ext cx="8229600" cy="3703177"/>
          </a:xfrm>
        </p:spPr>
        <p:txBody>
          <a:bodyPr>
            <a:normAutofit lnSpcReduction="10000"/>
          </a:bodyPr>
          <a:lstStyle/>
          <a:p>
            <a:r>
              <a:rPr lang="en-US" dirty="0" smtClean="0"/>
              <a:t>Firewalls have a lot of sophistication in an enterprise setting</a:t>
            </a:r>
          </a:p>
          <a:p>
            <a:pPr lvl="1"/>
            <a:r>
              <a:rPr lang="en-US" dirty="0" smtClean="0"/>
              <a:t>Application layer protocol analysis (HTTP, POP, MSRPC, etc.)</a:t>
            </a:r>
          </a:p>
          <a:p>
            <a:pPr lvl="1"/>
            <a:r>
              <a:rPr lang="en-US" dirty="0" smtClean="0"/>
              <a:t>Built-in VPN servers</a:t>
            </a:r>
          </a:p>
          <a:p>
            <a:pPr lvl="1"/>
            <a:r>
              <a:rPr lang="en-US" dirty="0" smtClean="0"/>
              <a:t>User awareness</a:t>
            </a:r>
          </a:p>
          <a:p>
            <a:pPr lvl="1"/>
            <a:r>
              <a:rPr lang="en-US" dirty="0" smtClean="0"/>
              <a:t>This adds cost to the mix …</a:t>
            </a:r>
          </a:p>
          <a:p>
            <a:r>
              <a:rPr lang="en-US" dirty="0" smtClean="0"/>
              <a:t>Data-intensive science flows typically don’t match this profile</a:t>
            </a:r>
          </a:p>
          <a:p>
            <a:pPr lvl="1"/>
            <a:r>
              <a:rPr lang="en-US" dirty="0" smtClean="0"/>
              <a:t>Common case – data on filesystem A needs to be on filesystem Z</a:t>
            </a:r>
          </a:p>
          <a:p>
            <a:pPr lvl="2"/>
            <a:r>
              <a:rPr lang="en-US" dirty="0" smtClean="0"/>
              <a:t>Data transfer tool verifies credentials over an encrypted channel</a:t>
            </a:r>
          </a:p>
          <a:p>
            <a:pPr lvl="2"/>
            <a:r>
              <a:rPr lang="en-US" dirty="0" smtClean="0"/>
              <a:t>Then open a socket or set of sockets, and send data until done (1TB, 10TB, 100TB, …)</a:t>
            </a:r>
          </a:p>
          <a:p>
            <a:pPr lvl="1"/>
            <a:r>
              <a:rPr lang="en-US" dirty="0" smtClean="0"/>
              <a:t>One workflow can use 10% to 50% or more of a 10G network link</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26</a:t>
            </a:fld>
            <a:r>
              <a:rPr lang="en-US" sz="800" dirty="0">
                <a:solidFill>
                  <a:prstClr val="black"/>
                </a:solidFill>
                <a:latin typeface="Arial"/>
              </a:rPr>
              <a:t> – ESnet Science Engagement (</a:t>
            </a:r>
            <a:r>
              <a:rPr lang="en-US" sz="800" dirty="0">
                <a:solidFill>
                  <a:prstClr val="black"/>
                </a:solidFill>
                <a:latin typeface="Arial"/>
                <a:hlinkClick r:id="rId2"/>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3"/>
              </a:rPr>
              <a:t>CC BY-NC-ND 4.0</a:t>
            </a:r>
            <a:r>
              <a:rPr lang="en-US" sz="800" dirty="0" smtClean="0">
                <a:ea typeface="+mn-ea"/>
                <a:cs typeface="+mn-cs"/>
              </a:rPr>
              <a:t> </a:t>
            </a:r>
          </a:p>
        </p:txBody>
      </p:sp>
    </p:spTree>
    <p:extLst>
      <p:ext uri="{BB962C8B-B14F-4D97-AF65-F5344CB8AC3E}">
        <p14:creationId xmlns:p14="http://schemas.microsoft.com/office/powerpoint/2010/main" val="2652173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Without Firewalls</a:t>
            </a:r>
            <a:endParaRPr lang="en-US" sz="3200" dirty="0"/>
          </a:p>
        </p:txBody>
      </p:sp>
      <p:sp>
        <p:nvSpPr>
          <p:cNvPr id="3" name="Content Placeholder 2"/>
          <p:cNvSpPr>
            <a:spLocks noGrp="1"/>
          </p:cNvSpPr>
          <p:nvPr>
            <p:ph idx="1"/>
          </p:nvPr>
        </p:nvSpPr>
        <p:spPr>
          <a:xfrm>
            <a:off x="457200" y="1063229"/>
            <a:ext cx="8229600" cy="3801665"/>
          </a:xfrm>
        </p:spPr>
        <p:txBody>
          <a:bodyPr>
            <a:normAutofit fontScale="92500" lnSpcReduction="10000"/>
          </a:bodyPr>
          <a:lstStyle/>
          <a:p>
            <a:r>
              <a:rPr lang="en-US" sz="2400" dirty="0" smtClean="0"/>
              <a:t>Data intensive science traffic interacts poorly with firewalls</a:t>
            </a:r>
          </a:p>
          <a:p>
            <a:r>
              <a:rPr lang="en-US" sz="2400" dirty="0" smtClean="0"/>
              <a:t>Does this mean we ignore security?  </a:t>
            </a:r>
            <a:r>
              <a:rPr lang="en-US" sz="2400" b="1" i="1" dirty="0" smtClean="0"/>
              <a:t>NO!</a:t>
            </a:r>
          </a:p>
          <a:p>
            <a:pPr lvl="1"/>
            <a:r>
              <a:rPr lang="en-US" sz="2400" dirty="0" smtClean="0"/>
              <a:t>We </a:t>
            </a:r>
            <a:r>
              <a:rPr lang="en-US" sz="2400" b="1" dirty="0" smtClean="0"/>
              <a:t>must</a:t>
            </a:r>
            <a:r>
              <a:rPr lang="en-US" sz="2400" dirty="0" smtClean="0"/>
              <a:t> protect our systems</a:t>
            </a:r>
          </a:p>
          <a:p>
            <a:pPr lvl="1"/>
            <a:r>
              <a:rPr lang="en-US" sz="2400" dirty="0" smtClean="0"/>
              <a:t>We just need to find a way to do security that does not prevent us from getting the science done</a:t>
            </a:r>
          </a:p>
          <a:p>
            <a:r>
              <a:rPr lang="en-US" sz="2400" b="1" i="1" dirty="0" smtClean="0"/>
              <a:t>Key point – security policies and mechanisms that protect the Science DMZ should be implemented so that they do not compromise performance</a:t>
            </a:r>
            <a:endParaRPr lang="en-US" sz="2400" b="1" i="1" dirty="0"/>
          </a:p>
          <a:p>
            <a:r>
              <a:rPr lang="en-US" sz="2400" dirty="0"/>
              <a:t>Traffic permitted by policy should not experience performance impact as a result of the application of policy</a:t>
            </a:r>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9576913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Components to Address – Security Posture</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r>
              <a:rPr lang="en-US" dirty="0" smtClean="0"/>
              <a:t>“</a:t>
            </a:r>
            <a:r>
              <a:rPr lang="en-US" dirty="0"/>
              <a:t>Security controls should enhance the utility of science </a:t>
            </a:r>
            <a:r>
              <a:rPr lang="en-US" dirty="0" smtClean="0"/>
              <a:t>infrastructure.”</a:t>
            </a:r>
          </a:p>
          <a:p>
            <a:pPr>
              <a:buFont typeface="Arial"/>
              <a:buChar char="•"/>
            </a:pPr>
            <a:r>
              <a:rPr lang="en-US" dirty="0" smtClean="0"/>
              <a:t>Right sizing security means:</a:t>
            </a:r>
          </a:p>
          <a:p>
            <a:pPr lvl="1">
              <a:buFont typeface="Arial"/>
              <a:buChar char="•"/>
            </a:pPr>
            <a:r>
              <a:rPr lang="en-US" dirty="0"/>
              <a:t>Being cognizant of the risks that are </a:t>
            </a:r>
            <a:r>
              <a:rPr lang="en-US" dirty="0" smtClean="0"/>
              <a:t>present</a:t>
            </a:r>
            <a:endParaRPr lang="en-US" dirty="0"/>
          </a:p>
          <a:p>
            <a:pPr lvl="1">
              <a:buFont typeface="Arial"/>
              <a:buChar char="•"/>
            </a:pPr>
            <a:r>
              <a:rPr lang="en-US" dirty="0"/>
              <a:t>Being knowledgeable of the mitigation </a:t>
            </a:r>
            <a:r>
              <a:rPr lang="en-US" dirty="0" smtClean="0"/>
              <a:t>strategies</a:t>
            </a:r>
            <a:endParaRPr lang="en-US" dirty="0"/>
          </a:p>
          <a:p>
            <a:pPr lvl="1">
              <a:buFont typeface="Arial"/>
              <a:buChar char="•"/>
            </a:pPr>
            <a:r>
              <a:rPr lang="en-US" dirty="0"/>
              <a:t>Being aware of the the implications after a strategy is employed to address a risk/</a:t>
            </a:r>
            <a:r>
              <a:rPr lang="en-US" dirty="0" smtClean="0"/>
              <a:t>risks</a:t>
            </a:r>
          </a:p>
          <a:p>
            <a:r>
              <a:rPr lang="en-US" dirty="0" smtClean="0"/>
              <a:t>Notice that in the prior set of points – I didn’t say the word ‘firewall’</a:t>
            </a:r>
          </a:p>
          <a:p>
            <a:pPr lvl="1"/>
            <a:r>
              <a:rPr lang="en-US" dirty="0"/>
              <a:t>Security cannot be addressed with a single product/</a:t>
            </a:r>
            <a:r>
              <a:rPr lang="en-US" dirty="0" smtClean="0"/>
              <a:t>service</a:t>
            </a:r>
            <a:endParaRPr lang="en-US" dirty="0"/>
          </a:p>
          <a:p>
            <a:pPr lvl="1"/>
            <a:r>
              <a:rPr lang="en-US" dirty="0"/>
              <a:t>Security for a campus is a system, and with any system it can get </a:t>
            </a:r>
            <a:r>
              <a:rPr lang="en-US" dirty="0" smtClean="0"/>
              <a:t>complex.  E.g. Layers</a:t>
            </a:r>
            <a:r>
              <a:rPr lang="en-US" dirty="0"/>
              <a:t>, roles, responsibilities</a:t>
            </a:r>
            <a:endParaRPr lang="en-US" dirty="0" smtClean="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5004654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Components to Address – Security Posture</a:t>
            </a:r>
            <a:endParaRPr lang="en-US" sz="3200" dirty="0"/>
          </a:p>
        </p:txBody>
      </p:sp>
      <p:sp>
        <p:nvSpPr>
          <p:cNvPr id="3" name="Content Placeholder 2"/>
          <p:cNvSpPr>
            <a:spLocks noGrp="1"/>
          </p:cNvSpPr>
          <p:nvPr>
            <p:ph idx="1"/>
          </p:nvPr>
        </p:nvSpPr>
        <p:spPr>
          <a:xfrm>
            <a:off x="457200" y="1063228"/>
            <a:ext cx="8229600" cy="3699272"/>
          </a:xfrm>
        </p:spPr>
        <p:txBody>
          <a:bodyPr>
            <a:normAutofit fontScale="92500" lnSpcReduction="10000"/>
          </a:bodyPr>
          <a:lstStyle/>
          <a:p>
            <a:r>
              <a:rPr lang="en-US" dirty="0" smtClean="0"/>
              <a:t>3 major components to the security of </a:t>
            </a:r>
            <a:r>
              <a:rPr lang="en-US" dirty="0"/>
              <a:t>the cyber world</a:t>
            </a:r>
            <a:r>
              <a:rPr lang="en-US" dirty="0" smtClean="0"/>
              <a:t>:</a:t>
            </a:r>
            <a:endParaRPr lang="en-US" dirty="0"/>
          </a:p>
          <a:p>
            <a:pPr lvl="1"/>
            <a:r>
              <a:rPr lang="en-US" dirty="0" smtClean="0"/>
              <a:t>Data</a:t>
            </a:r>
          </a:p>
          <a:p>
            <a:pPr lvl="2"/>
            <a:r>
              <a:rPr lang="en-US" dirty="0" smtClean="0"/>
              <a:t>Identifying PII (where it lives, who has access, etc.) &amp; things that are not PII</a:t>
            </a:r>
          </a:p>
          <a:p>
            <a:pPr lvl="2"/>
            <a:r>
              <a:rPr lang="en-US" dirty="0" smtClean="0"/>
              <a:t>Securing the PII (encryption at rest or in motion – AAA, etc.) &amp; allowing the non-PII to be treated differently</a:t>
            </a:r>
            <a:endParaRPr lang="en-US" dirty="0"/>
          </a:p>
          <a:p>
            <a:pPr lvl="1"/>
            <a:r>
              <a:rPr lang="en-US" dirty="0"/>
              <a:t>Computing </a:t>
            </a:r>
            <a:r>
              <a:rPr lang="en-US" dirty="0" smtClean="0"/>
              <a:t>Infrastructure</a:t>
            </a:r>
          </a:p>
          <a:p>
            <a:pPr lvl="2"/>
            <a:r>
              <a:rPr lang="en-US" dirty="0" smtClean="0"/>
              <a:t>Controlling access, corruption, and unauthorized use (attack vector)</a:t>
            </a:r>
          </a:p>
          <a:p>
            <a:pPr lvl="1"/>
            <a:r>
              <a:rPr lang="en-US" dirty="0" smtClean="0"/>
              <a:t>Network Infrastructure</a:t>
            </a:r>
          </a:p>
          <a:p>
            <a:pPr lvl="2"/>
            <a:r>
              <a:rPr lang="en-US" dirty="0" smtClean="0"/>
              <a:t>Visibility: Knowing what regular traffic looks like, and stopping things that are anomalous</a:t>
            </a:r>
          </a:p>
          <a:p>
            <a:pPr lvl="2"/>
            <a:r>
              <a:rPr lang="en-US" dirty="0" smtClean="0"/>
              <a:t>Controlling access without hindering regular use</a:t>
            </a:r>
          </a:p>
          <a:p>
            <a:r>
              <a:rPr lang="en-US" dirty="0" smtClean="0"/>
              <a:t>Remember – LAYERS!</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29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1506042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8067"/>
            <a:ext cx="8229600" cy="3519131"/>
          </a:xfrm>
        </p:spPr>
        <p:txBody>
          <a:bodyPr>
            <a:normAutofit fontScale="92500" lnSpcReduction="20000"/>
          </a:bodyPr>
          <a:lstStyle/>
          <a:p>
            <a:r>
              <a:rPr lang="en-US" sz="2400" dirty="0" smtClean="0"/>
              <a:t>Networks are an essential part of data-intensive science</a:t>
            </a:r>
            <a:endParaRPr lang="en-US" sz="2400" dirty="0"/>
          </a:p>
          <a:p>
            <a:pPr lvl="1"/>
            <a:r>
              <a:rPr lang="en-US" dirty="0" smtClean="0"/>
              <a:t>Connect data sources to data analysis</a:t>
            </a:r>
          </a:p>
          <a:p>
            <a:pPr lvl="1"/>
            <a:r>
              <a:rPr lang="en-US" dirty="0" smtClean="0"/>
              <a:t>Connect collaborators to each other</a:t>
            </a:r>
          </a:p>
          <a:p>
            <a:pPr lvl="1"/>
            <a:r>
              <a:rPr lang="en-US" dirty="0" smtClean="0"/>
              <a:t>Enable machine-consumable interfaces to data and analysis resources (e.g. portals), automation, scale</a:t>
            </a:r>
          </a:p>
          <a:p>
            <a:r>
              <a:rPr lang="en-US" sz="2400" dirty="0" smtClean="0"/>
              <a:t>Performance is critical</a:t>
            </a:r>
            <a:endParaRPr lang="en-US" sz="2400" dirty="0"/>
          </a:p>
          <a:p>
            <a:pPr lvl="1"/>
            <a:r>
              <a:rPr lang="en-US" dirty="0" smtClean="0"/>
              <a:t>Exponential data growth</a:t>
            </a:r>
            <a:endParaRPr lang="en-US" dirty="0"/>
          </a:p>
          <a:p>
            <a:pPr lvl="1"/>
            <a:r>
              <a:rPr lang="en-US" dirty="0" smtClean="0"/>
              <a:t>Constant human factors</a:t>
            </a:r>
            <a:endParaRPr lang="en-US" dirty="0"/>
          </a:p>
          <a:p>
            <a:pPr lvl="1"/>
            <a:r>
              <a:rPr lang="en-US" dirty="0" smtClean="0"/>
              <a:t>Data movement and data analysis must keep up</a:t>
            </a:r>
          </a:p>
          <a:p>
            <a:pPr lvl="0"/>
            <a:r>
              <a:rPr lang="en-US" sz="2400" dirty="0" smtClean="0"/>
              <a:t>Effective use of wide area (long-haul) networks by scientists has historically been difficult</a:t>
            </a:r>
            <a:endParaRPr lang="en-US" sz="2400" dirty="0"/>
          </a:p>
          <a:p>
            <a:endParaRPr lang="en-US" dirty="0"/>
          </a:p>
        </p:txBody>
      </p:sp>
      <p:sp>
        <p:nvSpPr>
          <p:cNvPr id="7" name="Title 1"/>
          <p:cNvSpPr>
            <a:spLocks noGrp="1"/>
          </p:cNvSpPr>
          <p:nvPr>
            <p:ph type="title"/>
          </p:nvPr>
        </p:nvSpPr>
        <p:spPr>
          <a:xfrm>
            <a:off x="457200" y="205979"/>
            <a:ext cx="7099300" cy="857250"/>
          </a:xfrm>
        </p:spPr>
        <p:txBody>
          <a:bodyPr/>
          <a:lstStyle/>
          <a:p>
            <a:r>
              <a:rPr lang="en-US" sz="3200" dirty="0" smtClean="0"/>
              <a:t>Motivation</a:t>
            </a:r>
            <a:endParaRPr lang="en-US" sz="3200" dirty="0"/>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1793403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Firewalls As Access Lists</a:t>
            </a:r>
            <a:endParaRPr lang="en-US" sz="3200" dirty="0"/>
          </a:p>
        </p:txBody>
      </p:sp>
      <p:sp>
        <p:nvSpPr>
          <p:cNvPr id="3" name="Content Placeholder 2"/>
          <p:cNvSpPr>
            <a:spLocks noGrp="1"/>
          </p:cNvSpPr>
          <p:nvPr>
            <p:ph idx="1"/>
          </p:nvPr>
        </p:nvSpPr>
        <p:spPr>
          <a:xfrm>
            <a:off x="457200" y="1063229"/>
            <a:ext cx="8229600" cy="3801665"/>
          </a:xfrm>
        </p:spPr>
        <p:txBody>
          <a:bodyPr>
            <a:normAutofit fontScale="92500"/>
          </a:bodyPr>
          <a:lstStyle/>
          <a:p>
            <a:r>
              <a:rPr lang="en-US" sz="2400" dirty="0" smtClean="0"/>
              <a:t>When you ask a firewall administrator to allow data transfers through the firewall, what do they ask for?</a:t>
            </a:r>
          </a:p>
          <a:p>
            <a:pPr lvl="1"/>
            <a:r>
              <a:rPr lang="en-US" dirty="0" smtClean="0"/>
              <a:t>IP address of your host</a:t>
            </a:r>
          </a:p>
          <a:p>
            <a:pPr lvl="1"/>
            <a:r>
              <a:rPr lang="en-US" dirty="0" smtClean="0"/>
              <a:t>IP address of the remote host</a:t>
            </a:r>
          </a:p>
          <a:p>
            <a:pPr lvl="1"/>
            <a:r>
              <a:rPr lang="en-US" dirty="0" smtClean="0"/>
              <a:t>Port range</a:t>
            </a:r>
          </a:p>
          <a:p>
            <a:pPr lvl="1"/>
            <a:r>
              <a:rPr lang="en-US" b="1" i="1" dirty="0" smtClean="0"/>
              <a:t>That looks like an ACL to me!</a:t>
            </a:r>
          </a:p>
          <a:p>
            <a:r>
              <a:rPr lang="en-US" sz="2400" dirty="0" smtClean="0"/>
              <a:t>No special config for advanced protocol analysis – just address/port</a:t>
            </a:r>
          </a:p>
          <a:p>
            <a:r>
              <a:rPr lang="en-US" sz="2400" dirty="0" smtClean="0"/>
              <a:t>Router ACLs are better than firewalls at address/</a:t>
            </a:r>
            <a:r>
              <a:rPr lang="en-US" sz="2400" smtClean="0"/>
              <a:t>port filtering</a:t>
            </a:r>
            <a:endParaRPr lang="en-US" sz="2400" dirty="0" smtClean="0"/>
          </a:p>
          <a:p>
            <a:pPr lvl="1"/>
            <a:r>
              <a:rPr lang="en-US" dirty="0" smtClean="0"/>
              <a:t>ACL capabilities are typically built into the router</a:t>
            </a:r>
          </a:p>
          <a:p>
            <a:pPr lvl="1"/>
            <a:r>
              <a:rPr lang="en-US" dirty="0" smtClean="0"/>
              <a:t>Router ACLs typically do not drop traffic permitted by policy </a:t>
            </a:r>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30</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4462323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Costs</a:t>
            </a:r>
            <a:endParaRPr lang="en-US" sz="3200" dirty="0"/>
          </a:p>
        </p:txBody>
      </p:sp>
      <p:sp>
        <p:nvSpPr>
          <p:cNvPr id="3" name="Content Placeholder 2"/>
          <p:cNvSpPr>
            <a:spLocks noGrp="1"/>
          </p:cNvSpPr>
          <p:nvPr>
            <p:ph idx="1"/>
          </p:nvPr>
        </p:nvSpPr>
        <p:spPr>
          <a:xfrm>
            <a:off x="457200" y="1063229"/>
            <a:ext cx="8229600" cy="3771238"/>
          </a:xfrm>
        </p:spPr>
        <p:txBody>
          <a:bodyPr>
            <a:normAutofit fontScale="77500" lnSpcReduction="20000"/>
          </a:bodyPr>
          <a:lstStyle/>
          <a:p>
            <a:r>
              <a:rPr lang="en-US" sz="2400" b="1" i="1" u="sng" dirty="0" smtClean="0">
                <a:solidFill>
                  <a:srgbClr val="FF6600"/>
                </a:solidFill>
              </a:rPr>
              <a:t>Do not </a:t>
            </a:r>
            <a:r>
              <a:rPr lang="en-US" sz="2400" dirty="0" smtClean="0"/>
              <a:t>buy a 1 million dollar firewall that can handle 10Gbps flows and knows what peer to peer traffic looks like.  This is not a wise investment for the science network. </a:t>
            </a:r>
          </a:p>
          <a:p>
            <a:r>
              <a:rPr lang="en-US" sz="2400" dirty="0" smtClean="0"/>
              <a:t>Devices:</a:t>
            </a:r>
          </a:p>
          <a:p>
            <a:pPr lvl="1"/>
            <a:r>
              <a:rPr lang="en-US" sz="2400" dirty="0" smtClean="0"/>
              <a:t>Learn how to use the ACLs on your either your border device, or your science DMZ device.  Rule evaluation in silicon is faster than any firewall</a:t>
            </a:r>
          </a:p>
          <a:p>
            <a:pPr lvl="1"/>
            <a:r>
              <a:rPr lang="en-US" sz="2400" dirty="0" smtClean="0"/>
              <a:t>If you are going to go an IDS server/appliance route – budget for a beefy server an an optical tap</a:t>
            </a:r>
          </a:p>
          <a:p>
            <a:pPr lvl="2"/>
            <a:r>
              <a:rPr lang="en-US" sz="2200" dirty="0" smtClean="0"/>
              <a:t>If you aren’t – learn to use the open source tools on each of the servers you expose in the DMZ.  Its not the same, but it gives you similar functionality</a:t>
            </a:r>
          </a:p>
          <a:p>
            <a:r>
              <a:rPr lang="en-US" sz="2400" dirty="0" smtClean="0"/>
              <a:t>Maintenance: </a:t>
            </a:r>
          </a:p>
          <a:p>
            <a:pPr lvl="1"/>
            <a:r>
              <a:rPr lang="en-US" sz="2200" dirty="0" smtClean="0"/>
              <a:t>Mostly network engineer time to maintain ACLs/</a:t>
            </a:r>
            <a:r>
              <a:rPr lang="en-US" sz="2200" dirty="0"/>
              <a:t>L</a:t>
            </a:r>
            <a:r>
              <a:rPr lang="en-US" sz="2200" dirty="0" smtClean="0"/>
              <a:t>inux admin time to install/monitor the IDS infrastructure</a:t>
            </a:r>
          </a:p>
          <a:p>
            <a:pPr lvl="1"/>
            <a:r>
              <a:rPr lang="en-US" sz="2200" dirty="0" smtClean="0"/>
              <a:t>Divide out the PII from the non – and protect each differently</a:t>
            </a:r>
            <a:endParaRPr lang="en-US" sz="2200" dirty="0"/>
          </a:p>
          <a:p>
            <a:endParaRPr lang="en-US" sz="2400" dirty="0" smtClean="0"/>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5847682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05979"/>
            <a:ext cx="8229600" cy="857250"/>
          </a:xfrm>
        </p:spPr>
        <p:txBody>
          <a:bodyPr/>
          <a:lstStyle/>
          <a:p>
            <a:r>
              <a:rPr lang="en-US" sz="3200" dirty="0" smtClean="0"/>
              <a:t>Addressing Data Movement – Data </a:t>
            </a:r>
            <a:r>
              <a:rPr lang="en-US" sz="3200" dirty="0"/>
              <a:t>Transfer </a:t>
            </a:r>
            <a:r>
              <a:rPr lang="en-US" sz="3200" dirty="0" smtClean="0"/>
              <a:t>Node &amp; Tools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smtClean="0"/>
              <a:t>The Data Transfer Node (DTN) is dedicated to data transfer</a:t>
            </a:r>
          </a:p>
          <a:p>
            <a:r>
              <a:rPr lang="en-US" dirty="0" smtClean="0"/>
              <a:t>Set up </a:t>
            </a:r>
            <a:r>
              <a:rPr lang="en-US" b="1" dirty="0" smtClean="0">
                <a:solidFill>
                  <a:srgbClr val="FF6600"/>
                </a:solidFill>
              </a:rPr>
              <a:t>specifically</a:t>
            </a:r>
            <a:r>
              <a:rPr lang="en-US" dirty="0" smtClean="0"/>
              <a:t> for high-performance data movement</a:t>
            </a:r>
          </a:p>
          <a:p>
            <a:pPr lvl="1"/>
            <a:r>
              <a:rPr lang="en-US" dirty="0" smtClean="0"/>
              <a:t>System internals (BIOS, firmware, interrupts, etc.)</a:t>
            </a:r>
          </a:p>
          <a:p>
            <a:pPr lvl="1"/>
            <a:r>
              <a:rPr lang="en-US" dirty="0" smtClean="0"/>
              <a:t>Network stack</a:t>
            </a:r>
          </a:p>
          <a:p>
            <a:pPr lvl="1"/>
            <a:r>
              <a:rPr lang="en-US" dirty="0" smtClean="0"/>
              <a:t>Storage (global filesystem, Fibrechannel, local RAID, etc.)</a:t>
            </a:r>
          </a:p>
          <a:p>
            <a:pPr lvl="1"/>
            <a:r>
              <a:rPr lang="en-US" dirty="0" smtClean="0"/>
              <a:t>High performance tools</a:t>
            </a:r>
          </a:p>
          <a:p>
            <a:pPr lvl="1"/>
            <a:r>
              <a:rPr lang="en-US" dirty="0" smtClean="0"/>
              <a:t>No extraneous software</a:t>
            </a:r>
          </a:p>
          <a:p>
            <a:r>
              <a:rPr lang="en-US" b="1" i="1" dirty="0" smtClean="0"/>
              <a:t>Limitation of scope and function is powerful</a:t>
            </a:r>
          </a:p>
          <a:p>
            <a:pPr lvl="1"/>
            <a:r>
              <a:rPr lang="en-US" dirty="0" smtClean="0"/>
              <a:t>No conflicts with configuration for other tasks</a:t>
            </a:r>
          </a:p>
          <a:p>
            <a:pPr lvl="1"/>
            <a:r>
              <a:rPr lang="en-US" dirty="0" smtClean="0"/>
              <a:t>Small application set makes </a:t>
            </a:r>
            <a:r>
              <a:rPr lang="en-US" dirty="0" err="1" smtClean="0"/>
              <a:t>cybersecurity</a:t>
            </a:r>
            <a:r>
              <a:rPr lang="en-US" dirty="0" smtClean="0"/>
              <a:t> easier</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4170513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Movement Server Costs</a:t>
            </a:r>
            <a:endParaRPr lang="en-US" sz="3200" dirty="0"/>
          </a:p>
        </p:txBody>
      </p:sp>
      <p:sp>
        <p:nvSpPr>
          <p:cNvPr id="3" name="Content Placeholder 2"/>
          <p:cNvSpPr>
            <a:spLocks noGrp="1"/>
          </p:cNvSpPr>
          <p:nvPr>
            <p:ph idx="1"/>
          </p:nvPr>
        </p:nvSpPr>
        <p:spPr>
          <a:xfrm>
            <a:off x="457200" y="1063228"/>
            <a:ext cx="8229600" cy="3699272"/>
          </a:xfrm>
        </p:spPr>
        <p:txBody>
          <a:bodyPr>
            <a:normAutofit fontScale="92500" lnSpcReduction="10000"/>
          </a:bodyPr>
          <a:lstStyle/>
          <a:p>
            <a:r>
              <a:rPr lang="en-US" dirty="0" smtClean="0"/>
              <a:t>The underlying hardware is key – there is an inflection point between cost and performance.  Typical expenses:</a:t>
            </a:r>
          </a:p>
          <a:p>
            <a:pPr lvl="2"/>
            <a:r>
              <a:rPr lang="en-US" dirty="0" smtClean="0"/>
              <a:t>Chassis, power, motherboard, CPU: </a:t>
            </a:r>
          </a:p>
          <a:p>
            <a:pPr lvl="3"/>
            <a:r>
              <a:rPr lang="en-US" dirty="0" smtClean="0"/>
              <a:t>Higher clock rate is better (3Ghz +), optimize on this versus number of cores</a:t>
            </a:r>
          </a:p>
          <a:p>
            <a:pPr lvl="3"/>
            <a:r>
              <a:rPr lang="en-US" dirty="0" smtClean="0"/>
              <a:t>Motherboard should have adequate PCI support (gen 3, x8 or x16 lanes available) to support RAID/NIC</a:t>
            </a:r>
          </a:p>
          <a:p>
            <a:pPr lvl="2"/>
            <a:r>
              <a:rPr lang="en-US" dirty="0" smtClean="0"/>
              <a:t>Memory (RAM and Disk): </a:t>
            </a:r>
          </a:p>
          <a:p>
            <a:pPr lvl="3"/>
            <a:r>
              <a:rPr lang="en-US" dirty="0" smtClean="0"/>
              <a:t>More is better (for both) </a:t>
            </a:r>
          </a:p>
          <a:p>
            <a:pPr lvl="3"/>
            <a:r>
              <a:rPr lang="en-US" dirty="0" smtClean="0"/>
              <a:t>The cost of OTS spinning hard drives remains constant as the capacity increases.  </a:t>
            </a:r>
          </a:p>
          <a:p>
            <a:pPr lvl="3"/>
            <a:r>
              <a:rPr lang="en-US" dirty="0" smtClean="0"/>
              <a:t>Spend more on a performance optimized RAID card if you can.  </a:t>
            </a:r>
          </a:p>
          <a:p>
            <a:pPr lvl="3"/>
            <a:r>
              <a:rPr lang="en-US" dirty="0" smtClean="0"/>
              <a:t>SSDs are expensive and will get you above a certain performance threshold - often not needed</a:t>
            </a:r>
          </a:p>
          <a:p>
            <a:pPr lvl="2"/>
            <a:r>
              <a:rPr lang="en-US" dirty="0" smtClean="0"/>
              <a:t>Networking:</a:t>
            </a:r>
          </a:p>
          <a:p>
            <a:pPr lvl="3"/>
            <a:r>
              <a:rPr lang="en-US" dirty="0"/>
              <a:t>T</a:t>
            </a:r>
            <a:r>
              <a:rPr lang="en-US" dirty="0" smtClean="0"/>
              <a:t>he cost of 10Gbps interfaces is dropping –  use of copper (vs. optical) interconnects is possible too</a:t>
            </a:r>
          </a:p>
          <a:p>
            <a:pPr lvl="3"/>
            <a:r>
              <a:rPr lang="en-US" dirty="0" smtClean="0"/>
              <a:t>40G is still expensive, 100G isn't a reality (yet).  </a:t>
            </a:r>
          </a:p>
          <a:p>
            <a:pPr lvl="3"/>
            <a:r>
              <a:rPr lang="en-US" dirty="0" smtClean="0"/>
              <a:t>Multiple cards if you anticipate reading/writing concurrently</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8962129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z="3200" dirty="0" smtClean="0"/>
              <a:t>Data Transfer Tool Comparison</a:t>
            </a:r>
            <a:endParaRPr lang="en-US" sz="3200" dirty="0"/>
          </a:p>
        </p:txBody>
      </p:sp>
      <p:sp>
        <p:nvSpPr>
          <p:cNvPr id="329731" name="Rectangle 3"/>
          <p:cNvSpPr>
            <a:spLocks noGrp="1" noChangeArrowheads="1"/>
          </p:cNvSpPr>
          <p:nvPr>
            <p:ph type="body" idx="1"/>
          </p:nvPr>
        </p:nvSpPr>
        <p:spPr>
          <a:xfrm>
            <a:off x="457200" y="1003146"/>
            <a:ext cx="8229600" cy="3780872"/>
          </a:xfrm>
        </p:spPr>
        <p:txBody>
          <a:bodyPr>
            <a:normAutofit fontScale="92500" lnSpcReduction="20000"/>
          </a:bodyPr>
          <a:lstStyle/>
          <a:p>
            <a:r>
              <a:rPr lang="en-US" dirty="0" smtClean="0"/>
              <a:t>In addition to the network, using the right data transfer tool is critical</a:t>
            </a:r>
          </a:p>
          <a:p>
            <a:pPr marL="0" indent="0"/>
            <a:r>
              <a:rPr lang="en-US" dirty="0" smtClean="0"/>
              <a:t>Data transfer test from Berkeley, CA to Argonne, IL (near Chicago). RTT = 53 ms, network capacity = 10Gbps.</a:t>
            </a:r>
          </a:p>
          <a:p>
            <a:pPr marL="0" indent="0"/>
            <a:endParaRPr lang="en-US" sz="1000" b="1" dirty="0" smtClean="0"/>
          </a:p>
          <a:p>
            <a:pPr lvl="2">
              <a:buNone/>
            </a:pPr>
            <a:r>
              <a:rPr lang="en-US" b="1" dirty="0" smtClean="0"/>
              <a:t>Tool				Throughput	</a:t>
            </a:r>
          </a:p>
          <a:p>
            <a:pPr lvl="2">
              <a:buNone/>
            </a:pPr>
            <a:r>
              <a:rPr lang="en-US" dirty="0" smtClean="0"/>
              <a:t>scp:				140 Mbps	</a:t>
            </a:r>
          </a:p>
          <a:p>
            <a:pPr lvl="2">
              <a:buNone/>
            </a:pPr>
            <a:r>
              <a:rPr lang="en-US" dirty="0" smtClean="0"/>
              <a:t>HPN patched scp:	1.2 Gbps</a:t>
            </a:r>
          </a:p>
          <a:p>
            <a:pPr lvl="2">
              <a:buNone/>
            </a:pPr>
            <a:r>
              <a:rPr lang="en-US" dirty="0" smtClean="0"/>
              <a:t>ftp						1.4 Gbps	</a:t>
            </a:r>
          </a:p>
          <a:p>
            <a:pPr lvl="2">
              <a:buNone/>
            </a:pPr>
            <a:endParaRPr lang="en-US" dirty="0" smtClean="0"/>
          </a:p>
          <a:p>
            <a:pPr lvl="2">
              <a:buNone/>
            </a:pPr>
            <a:r>
              <a:rPr lang="en-US" dirty="0" smtClean="0"/>
              <a:t>GridFTP, 4 streams	5.4 Gbps	</a:t>
            </a:r>
          </a:p>
          <a:p>
            <a:pPr lvl="2">
              <a:buNone/>
            </a:pPr>
            <a:r>
              <a:rPr lang="en-US" dirty="0" smtClean="0"/>
              <a:t>GridFTP, 8 streams	6.6 Gbps		</a:t>
            </a:r>
          </a:p>
          <a:p>
            <a:pPr lvl="2">
              <a:buNone/>
            </a:pPr>
            <a:endParaRPr lang="en-US" b="1" dirty="0" smtClean="0"/>
          </a:p>
          <a:p>
            <a:pPr lvl="2">
              <a:buNone/>
            </a:pPr>
            <a:r>
              <a:rPr lang="en-US" b="1" dirty="0" smtClean="0"/>
              <a:t>Note that to get more than 1 Gbps (125 MB/s) disk to disk requires properly engineered storage (RAID, parallel filesystem, etc.)</a:t>
            </a:r>
            <a:endParaRPr lang="en-US" dirty="0" smtClean="0"/>
          </a:p>
          <a:p>
            <a:pPr lvl="2">
              <a:buNone/>
            </a:pPr>
            <a:endParaRPr lang="en-US" dirty="0" smtClean="0"/>
          </a:p>
          <a:p>
            <a:pPr lvl="1"/>
            <a:endParaRPr lang="en-US" dirty="0"/>
          </a:p>
        </p:txBody>
      </p:sp>
      <p:sp>
        <p:nvSpPr>
          <p:cNvPr id="3" name="Left Brace 2"/>
          <p:cNvSpPr/>
          <p:nvPr/>
        </p:nvSpPr>
        <p:spPr>
          <a:xfrm flipH="1">
            <a:off x="4458839" y="3271771"/>
            <a:ext cx="243209" cy="476227"/>
          </a:xfrm>
          <a:prstGeom prst="leftBrace">
            <a:avLst/>
          </a:pr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pic>
        <p:nvPicPr>
          <p:cNvPr id="9" name="Picture 8" descr="globu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95" y="3114018"/>
            <a:ext cx="985161" cy="945222"/>
          </a:xfrm>
          <a:prstGeom prst="rect">
            <a:avLst/>
          </a:prstGeom>
        </p:spPr>
      </p:pic>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18454969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Movement Software Costs</a:t>
            </a:r>
            <a:endParaRPr lang="en-US" sz="3200" dirty="0"/>
          </a:p>
        </p:txBody>
      </p:sp>
      <p:sp>
        <p:nvSpPr>
          <p:cNvPr id="3" name="Content Placeholder 2"/>
          <p:cNvSpPr>
            <a:spLocks noGrp="1"/>
          </p:cNvSpPr>
          <p:nvPr>
            <p:ph idx="1"/>
          </p:nvPr>
        </p:nvSpPr>
        <p:spPr>
          <a:xfrm>
            <a:off x="457200" y="1063228"/>
            <a:ext cx="8229600" cy="3699272"/>
          </a:xfrm>
        </p:spPr>
        <p:txBody>
          <a:bodyPr>
            <a:normAutofit fontScale="92500" lnSpcReduction="10000"/>
          </a:bodyPr>
          <a:lstStyle/>
          <a:p>
            <a:r>
              <a:rPr lang="en-US" dirty="0" smtClean="0"/>
              <a:t>Software</a:t>
            </a:r>
          </a:p>
          <a:p>
            <a:pPr lvl="1"/>
            <a:r>
              <a:rPr lang="en-US" dirty="0" smtClean="0"/>
              <a:t>Most is </a:t>
            </a:r>
            <a:r>
              <a:rPr lang="en-US" dirty="0" err="1" smtClean="0"/>
              <a:t>OpenSource</a:t>
            </a:r>
            <a:r>
              <a:rPr lang="en-US" dirty="0" smtClean="0"/>
              <a:t> (e.g. </a:t>
            </a:r>
            <a:r>
              <a:rPr lang="en-US" dirty="0" err="1" smtClean="0"/>
              <a:t>GridFTP</a:t>
            </a:r>
            <a:r>
              <a:rPr lang="en-US" dirty="0" smtClean="0"/>
              <a:t>, FDT, etc.)</a:t>
            </a:r>
          </a:p>
          <a:p>
            <a:pPr lvl="1"/>
            <a:r>
              <a:rPr lang="en-US" dirty="0" smtClean="0"/>
              <a:t>Some have a cost for the software (</a:t>
            </a:r>
            <a:r>
              <a:rPr lang="en-US" dirty="0" err="1" smtClean="0"/>
              <a:t>Aspera</a:t>
            </a:r>
            <a:r>
              <a:rPr lang="en-US" dirty="0" smtClean="0"/>
              <a:t>) or may have a service plan for support (Globus)</a:t>
            </a:r>
          </a:p>
          <a:p>
            <a:r>
              <a:rPr lang="en-US" dirty="0" smtClean="0"/>
              <a:t>Operations</a:t>
            </a:r>
          </a:p>
          <a:p>
            <a:pPr lvl="1"/>
            <a:r>
              <a:rPr lang="en-US" dirty="0" smtClean="0"/>
              <a:t>Human beings are still needed to maintain a couple of these things:</a:t>
            </a:r>
          </a:p>
          <a:p>
            <a:pPr lvl="2"/>
            <a:r>
              <a:rPr lang="en-US" dirty="0" smtClean="0"/>
              <a:t>Server: Typical </a:t>
            </a:r>
            <a:r>
              <a:rPr lang="en-US" dirty="0" err="1" smtClean="0"/>
              <a:t>linux</a:t>
            </a:r>
            <a:r>
              <a:rPr lang="en-US" dirty="0" smtClean="0"/>
              <a:t> serer admin – you will want this managed by a </a:t>
            </a:r>
            <a:r>
              <a:rPr lang="en-US" dirty="0" err="1" smtClean="0"/>
              <a:t>cf</a:t>
            </a:r>
            <a:r>
              <a:rPr lang="en-US" dirty="0" smtClean="0"/>
              <a:t> manager</a:t>
            </a:r>
          </a:p>
          <a:p>
            <a:pPr lvl="2"/>
            <a:r>
              <a:rPr lang="en-US" dirty="0" smtClean="0"/>
              <a:t>Storage: If your DTN is self contained, roll this into the above.  If it</a:t>
            </a:r>
            <a:r>
              <a:rPr lang="fr-FR" dirty="0" smtClean="0"/>
              <a:t>’</a:t>
            </a:r>
            <a:r>
              <a:rPr lang="en-US" dirty="0" smtClean="0"/>
              <a:t>s a part of a larger SAN, you may need someone who can drive that (hardware maintenance, tuning, etc.)</a:t>
            </a:r>
          </a:p>
          <a:p>
            <a:pPr lvl="2"/>
            <a:r>
              <a:rPr lang="en-US" dirty="0" smtClean="0"/>
              <a:t>Software: Typical </a:t>
            </a:r>
            <a:r>
              <a:rPr lang="en-US" dirty="0" err="1" smtClean="0"/>
              <a:t>linux</a:t>
            </a:r>
            <a:r>
              <a:rPr lang="en-US" dirty="0" smtClean="0"/>
              <a:t> admin tasks – maybe some knowledge of file system tuning and user management.  </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6290728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Monitoring</a:t>
            </a:r>
            <a:endParaRPr lang="en-US" sz="3200" dirty="0"/>
          </a:p>
        </p:txBody>
      </p:sp>
      <p:sp>
        <p:nvSpPr>
          <p:cNvPr id="3" name="Content Placeholder 2"/>
          <p:cNvSpPr>
            <a:spLocks noGrp="1"/>
          </p:cNvSpPr>
          <p:nvPr>
            <p:ph idx="1"/>
          </p:nvPr>
        </p:nvSpPr>
        <p:spPr>
          <a:xfrm>
            <a:off x="457200" y="1063229"/>
            <a:ext cx="8229600" cy="3531394"/>
          </a:xfrm>
        </p:spPr>
        <p:txBody>
          <a:bodyPr>
            <a:normAutofit fontScale="70000" lnSpcReduction="20000"/>
          </a:bodyPr>
          <a:lstStyle/>
          <a:p>
            <a:r>
              <a:rPr lang="en-US" sz="2400" dirty="0" smtClean="0"/>
              <a:t>Everything may function perfectly when it is deployed</a:t>
            </a:r>
          </a:p>
          <a:p>
            <a:r>
              <a:rPr lang="en-US" sz="2400" dirty="0" smtClean="0"/>
              <a:t>Eventually something is going to break</a:t>
            </a:r>
          </a:p>
          <a:p>
            <a:pPr lvl="1"/>
            <a:r>
              <a:rPr lang="en-US" sz="2200" dirty="0" smtClean="0"/>
              <a:t>Networks and systems are complex</a:t>
            </a:r>
          </a:p>
          <a:p>
            <a:pPr lvl="1"/>
            <a:r>
              <a:rPr lang="en-US" sz="2200" dirty="0" smtClean="0"/>
              <a:t>Bugs, mistakes, …</a:t>
            </a:r>
          </a:p>
          <a:p>
            <a:pPr lvl="1"/>
            <a:r>
              <a:rPr lang="en-US" sz="2200" dirty="0" smtClean="0"/>
              <a:t>Sometimes things just break – this is why we buy support contracts</a:t>
            </a:r>
          </a:p>
          <a:p>
            <a:r>
              <a:rPr lang="en-US" sz="2400" dirty="0" smtClean="0"/>
              <a:t>Must be able to find and fix problems when they occur</a:t>
            </a:r>
          </a:p>
          <a:p>
            <a:r>
              <a:rPr lang="en-US" sz="2400" dirty="0" smtClean="0"/>
              <a:t>Must be able to find problems in other networks (your network may be fine, but someone else’s problem can impact your users)</a:t>
            </a:r>
          </a:p>
          <a:p>
            <a:endParaRPr lang="en-US" sz="2400" dirty="0" smtClean="0"/>
          </a:p>
          <a:p>
            <a:r>
              <a:rPr lang="en-US" sz="2400" dirty="0"/>
              <a:t>TCP was intentionally designed to hide all transmission errors from the user:</a:t>
            </a:r>
          </a:p>
          <a:p>
            <a:pPr lvl="1"/>
            <a:r>
              <a:rPr lang="en-US" sz="2200" dirty="0"/>
              <a:t>“As long as the TCPs continue to function properly and the internet system does not become completely partitioned, no transmission errors will affect the users.” (From RFC793, 1981)</a:t>
            </a:r>
          </a:p>
          <a:p>
            <a:endParaRPr lang="en-US" sz="2400" dirty="0" smtClean="0"/>
          </a:p>
          <a:p>
            <a:endParaRPr lang="en-US" sz="2400"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0633977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36448"/>
            <a:ext cx="8572500" cy="857250"/>
          </a:xfrm>
        </p:spPr>
        <p:txBody>
          <a:bodyPr/>
          <a:lstStyle/>
          <a:p>
            <a:r>
              <a:rPr lang="en-US" sz="3200" dirty="0" smtClean="0"/>
              <a:t>Soft Network Failures – Hidden Problems</a:t>
            </a:r>
          </a:p>
        </p:txBody>
      </p:sp>
      <p:sp>
        <p:nvSpPr>
          <p:cNvPr id="35843" name="Content Placeholder 2"/>
          <p:cNvSpPr>
            <a:spLocks noGrp="1"/>
          </p:cNvSpPr>
          <p:nvPr>
            <p:ph idx="1"/>
          </p:nvPr>
        </p:nvSpPr>
        <p:spPr/>
        <p:txBody>
          <a:bodyPr>
            <a:normAutofit fontScale="85000" lnSpcReduction="20000"/>
          </a:bodyPr>
          <a:lstStyle/>
          <a:p>
            <a:r>
              <a:rPr lang="en-US" dirty="0"/>
              <a:t>Hard failures are well-understood</a:t>
            </a:r>
          </a:p>
          <a:p>
            <a:pPr lvl="1"/>
            <a:r>
              <a:rPr lang="en-US" dirty="0"/>
              <a:t>Link down, system crash, software crash</a:t>
            </a:r>
          </a:p>
          <a:p>
            <a:pPr lvl="1"/>
            <a:r>
              <a:rPr lang="en-US" dirty="0"/>
              <a:t>Traditional network/system monitoring tools designed to quickly find hard </a:t>
            </a:r>
            <a:r>
              <a:rPr lang="en-US" dirty="0" smtClean="0"/>
              <a:t>failures</a:t>
            </a:r>
          </a:p>
          <a:p>
            <a:r>
              <a:rPr lang="en-US" dirty="0" smtClean="0"/>
              <a:t>Soft failures result in degraded capability</a:t>
            </a:r>
          </a:p>
          <a:p>
            <a:pPr lvl="1"/>
            <a:r>
              <a:rPr lang="en-US" dirty="0" smtClean="0"/>
              <a:t>Connectivity exists</a:t>
            </a:r>
          </a:p>
          <a:p>
            <a:pPr lvl="1"/>
            <a:r>
              <a:rPr lang="en-US" dirty="0" smtClean="0"/>
              <a:t>Performance impacted</a:t>
            </a:r>
          </a:p>
          <a:p>
            <a:pPr lvl="1"/>
            <a:r>
              <a:rPr lang="en-US" dirty="0" smtClean="0"/>
              <a:t>Typically something in the path is functioning, but not well</a:t>
            </a:r>
          </a:p>
          <a:p>
            <a:r>
              <a:rPr lang="en-US" dirty="0" smtClean="0"/>
              <a:t>Soft failures are hard to detect with traditional methods</a:t>
            </a:r>
          </a:p>
          <a:p>
            <a:pPr lvl="1"/>
            <a:r>
              <a:rPr lang="en-US" dirty="0" smtClean="0"/>
              <a:t>No obvious single event</a:t>
            </a:r>
          </a:p>
          <a:p>
            <a:pPr lvl="1"/>
            <a:r>
              <a:rPr lang="en-US" dirty="0" smtClean="0"/>
              <a:t>Sometimes no indication at all of any errors</a:t>
            </a:r>
          </a:p>
          <a:p>
            <a:r>
              <a:rPr lang="en-US" dirty="0" smtClean="0"/>
              <a:t>Independent testing is the only way to reliably find soft failures</a:t>
            </a:r>
          </a:p>
          <a:p>
            <a:endParaRPr lang="en-US" dirty="0" smtClean="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25384065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bwctl-aglt.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250" y="636846"/>
            <a:ext cx="5518150" cy="177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5867400" y="1332310"/>
            <a:ext cx="243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Rebooted router with full route table</a:t>
            </a:r>
          </a:p>
        </p:txBody>
      </p:sp>
      <p:sp>
        <p:nvSpPr>
          <p:cNvPr id="25604" name="TextBox 7"/>
          <p:cNvSpPr txBox="1">
            <a:spLocks noChangeArrowheads="1"/>
          </p:cNvSpPr>
          <p:nvPr/>
        </p:nvSpPr>
        <p:spPr bwMode="auto">
          <a:xfrm>
            <a:off x="203947" y="3128102"/>
            <a:ext cx="1892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a:t>Gradual failure of optical line card</a:t>
            </a:r>
          </a:p>
        </p:txBody>
      </p:sp>
      <p:sp>
        <p:nvSpPr>
          <p:cNvPr id="9" name="Title 1"/>
          <p:cNvSpPr>
            <a:spLocks noGrp="1"/>
          </p:cNvSpPr>
          <p:nvPr>
            <p:ph type="title"/>
          </p:nvPr>
        </p:nvSpPr>
        <p:spPr>
          <a:xfrm>
            <a:off x="457200" y="-3571"/>
            <a:ext cx="7099300" cy="857250"/>
          </a:xfrm>
        </p:spPr>
        <p:txBody>
          <a:bodyPr/>
          <a:lstStyle/>
          <a:p>
            <a:r>
              <a:rPr lang="en-US" sz="3200" dirty="0" smtClean="0"/>
              <a:t>Sample Soft Failures</a:t>
            </a:r>
            <a:endParaRPr lang="en-US" sz="3200" dirty="0"/>
          </a:p>
        </p:txBody>
      </p:sp>
      <p:pic>
        <p:nvPicPr>
          <p:cNvPr id="11" name="Picture 10" descr="ps.pdf"/>
          <p:cNvPicPr>
            <a:picLocks noChangeAspect="1"/>
          </p:cNvPicPr>
          <p:nvPr/>
        </p:nvPicPr>
        <p:blipFill>
          <a:blip r:embed="rId4" cstate="print"/>
          <a:stretch>
            <a:fillRect/>
          </a:stretch>
        </p:blipFill>
        <p:spPr>
          <a:xfrm>
            <a:off x="2006600" y="2270475"/>
            <a:ext cx="7137400" cy="241935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4019" y="2576604"/>
            <a:ext cx="5942365" cy="12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6200000">
            <a:off x="2485043" y="2936542"/>
            <a:ext cx="531816"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15" name="Rounded Rectangular Callout 14"/>
          <p:cNvSpPr/>
          <p:nvPr/>
        </p:nvSpPr>
        <p:spPr>
          <a:xfrm>
            <a:off x="7348063" y="2292478"/>
            <a:ext cx="1351609" cy="345307"/>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6" name="Rounded Rectangular Callout 15"/>
          <p:cNvSpPr/>
          <p:nvPr/>
        </p:nvSpPr>
        <p:spPr>
          <a:xfrm>
            <a:off x="6051225" y="2981343"/>
            <a:ext cx="1207835" cy="345307"/>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17" name="Rounded Rectangular Callout 16"/>
          <p:cNvSpPr/>
          <p:nvPr/>
        </p:nvSpPr>
        <p:spPr>
          <a:xfrm>
            <a:off x="7578238" y="3336322"/>
            <a:ext cx="920151" cy="172654"/>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18" name="Straight Arrow Connector 17"/>
          <p:cNvCxnSpPr/>
          <p:nvPr/>
        </p:nvCxnSpPr>
        <p:spPr bwMode="auto">
          <a:xfrm>
            <a:off x="2954475" y="4082324"/>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19" name="TextBox 18"/>
          <p:cNvSpPr txBox="1"/>
          <p:nvPr/>
        </p:nvSpPr>
        <p:spPr>
          <a:xfrm>
            <a:off x="5225921" y="3952927"/>
            <a:ext cx="126627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
        <p:nvSpPr>
          <p:cNvPr id="2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38</a:t>
            </a:fld>
            <a:r>
              <a:rPr lang="en-US" sz="800" dirty="0">
                <a:solidFill>
                  <a:prstClr val="black"/>
                </a:solidFill>
                <a:latin typeface="Arial"/>
              </a:rPr>
              <a:t> – ESnet Science Engagement (</a:t>
            </a:r>
            <a:r>
              <a:rPr lang="en-US" sz="800" dirty="0">
                <a:solidFill>
                  <a:prstClr val="black"/>
                </a:solidFill>
                <a:latin typeface="Arial"/>
                <a:hlinkClick r:id="rId6"/>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23"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7"/>
              </a:rPr>
              <a:t>CC BY-NC-ND 4.0</a:t>
            </a:r>
            <a:r>
              <a:rPr lang="en-US" sz="800" dirty="0" smtClean="0">
                <a:ea typeface="+mn-ea"/>
                <a:cs typeface="+mn-cs"/>
              </a:rPr>
              <a:t> </a:t>
            </a:r>
          </a:p>
        </p:txBody>
      </p:sp>
    </p:spTree>
    <p:extLst>
      <p:ext uri="{BB962C8B-B14F-4D97-AF65-F5344CB8AC3E}">
        <p14:creationId xmlns:p14="http://schemas.microsoft.com/office/powerpoint/2010/main" val="6101000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893" y="148015"/>
            <a:ext cx="7351907" cy="747335"/>
          </a:xfrm>
        </p:spPr>
        <p:txBody>
          <a:bodyPr/>
          <a:lstStyle/>
          <a:p>
            <a:r>
              <a:rPr lang="en-US" sz="3200" dirty="0" smtClean="0"/>
              <a:t>perfSONAR Dashboard: </a:t>
            </a:r>
            <a:r>
              <a:rPr lang="en-US" sz="3200" dirty="0" smtClean="0">
                <a:hlinkClick r:id="rId3"/>
              </a:rPr>
              <a:t>http://ps-dashboard.es.net</a:t>
            </a:r>
            <a:r>
              <a:rPr lang="en-US" sz="3200" dirty="0" smtClean="0"/>
              <a:t> </a:t>
            </a:r>
            <a:endParaRPr lang="en-US" sz="3200" dirty="0"/>
          </a:p>
        </p:txBody>
      </p:sp>
      <p:pic>
        <p:nvPicPr>
          <p:cNvPr id="7" name="Picture 6" descr="Screen Shot 2013-07-01 at 8.25.54 PM.p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22502" y="1104900"/>
            <a:ext cx="4630489" cy="3681413"/>
          </a:xfrm>
          <a:prstGeom prst="rect">
            <a:avLst/>
          </a:prstGeom>
        </p:spPr>
      </p:pic>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39</a:t>
            </a:fld>
            <a:r>
              <a:rPr lang="en-US" sz="800" dirty="0">
                <a:solidFill>
                  <a:prstClr val="black"/>
                </a:solidFill>
                <a:latin typeface="Arial"/>
              </a:rPr>
              <a:t> – ESnet Science Engagement (</a:t>
            </a:r>
            <a:r>
              <a:rPr lang="en-US" sz="800" dirty="0">
                <a:solidFill>
                  <a:prstClr val="black"/>
                </a:solidFill>
                <a:latin typeface="Arial"/>
                <a:hlinkClick r:id="rId5"/>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6"/>
              </a:rPr>
              <a:t>CC BY-NC-ND 4.0</a:t>
            </a:r>
            <a:r>
              <a:rPr lang="en-US" sz="800" dirty="0" smtClean="0">
                <a:ea typeface="+mn-ea"/>
                <a:cs typeface="+mn-cs"/>
              </a:rPr>
              <a:t> </a:t>
            </a:r>
          </a:p>
        </p:txBody>
      </p:sp>
    </p:spTree>
    <p:extLst>
      <p:ext uri="{BB962C8B-B14F-4D97-AF65-F5344CB8AC3E}">
        <p14:creationId xmlns:p14="http://schemas.microsoft.com/office/powerpoint/2010/main" val="983515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Wrong Way</a:t>
            </a:r>
            <a:endParaRPr lang="en-US" dirty="0"/>
          </a:p>
        </p:txBody>
      </p:sp>
      <p:sp>
        <p:nvSpPr>
          <p:cNvPr id="3" name="Content Placeholder 2"/>
          <p:cNvSpPr>
            <a:spLocks noGrp="1"/>
          </p:cNvSpPr>
          <p:nvPr>
            <p:ph idx="1"/>
          </p:nvPr>
        </p:nvSpPr>
        <p:spPr>
          <a:xfrm>
            <a:off x="457199" y="2878667"/>
            <a:ext cx="5266267" cy="2097551"/>
          </a:xfrm>
        </p:spPr>
        <p:txBody>
          <a:bodyPr>
            <a:normAutofit/>
          </a:bodyPr>
          <a:lstStyle/>
          <a:p>
            <a:r>
              <a:rPr lang="en-US" sz="1600" dirty="0" smtClean="0"/>
              <a:t>If present, </a:t>
            </a:r>
            <a:r>
              <a:rPr lang="en-US" sz="1600" dirty="0" err="1" smtClean="0"/>
              <a:t>perfSONAR</a:t>
            </a:r>
            <a:r>
              <a:rPr lang="en-US" sz="1600" dirty="0" smtClean="0"/>
              <a:t> is at the border</a:t>
            </a:r>
          </a:p>
          <a:p>
            <a:r>
              <a:rPr lang="en-US" sz="1600" dirty="0" smtClean="0"/>
              <a:t>Entire LAN path has to be sized for data flows</a:t>
            </a:r>
          </a:p>
          <a:p>
            <a:r>
              <a:rPr lang="en-US" sz="1600" dirty="0" smtClean="0"/>
              <a:t>Entire LAN path is part of any troubleshooting exercise</a:t>
            </a:r>
          </a:p>
          <a:p>
            <a:r>
              <a:rPr lang="en-US" sz="1600" dirty="0" smtClean="0"/>
              <a:t>This usually fails to provide the necessary performance.</a:t>
            </a:r>
            <a:endParaRPr lang="en-US" sz="1600" dirty="0"/>
          </a:p>
        </p:txBody>
      </p:sp>
      <p:sp>
        <p:nvSpPr>
          <p:cNvPr id="7" name="Content Placeholder 2"/>
          <p:cNvSpPr txBox="1">
            <a:spLocks/>
          </p:cNvSpPr>
          <p:nvPr/>
        </p:nvSpPr>
        <p:spPr bwMode="auto">
          <a:xfrm>
            <a:off x="457202" y="755650"/>
            <a:ext cx="3793066" cy="1117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i="1" dirty="0" smtClean="0">
                <a:solidFill>
                  <a:srgbClr val="008000"/>
                </a:solidFill>
              </a:rPr>
              <a:t>This is often what gets tried first</a:t>
            </a:r>
          </a:p>
          <a:p>
            <a:r>
              <a:rPr lang="en-US" sz="1600" dirty="0" smtClean="0"/>
              <a:t>Data transfer node deployed where the owner has space</a:t>
            </a:r>
          </a:p>
          <a:p>
            <a:pPr lvl="1"/>
            <a:r>
              <a:rPr lang="en-US" sz="1600" dirty="0" smtClean="0"/>
              <a:t>This is often the easiest thing to do at the time</a:t>
            </a:r>
          </a:p>
          <a:p>
            <a:pPr lvl="1"/>
            <a:r>
              <a:rPr lang="en-US" sz="1600" dirty="0"/>
              <a:t>Straightforward to turn on, hard to achieve </a:t>
            </a:r>
            <a:r>
              <a:rPr lang="en-US" sz="1600" dirty="0" smtClean="0"/>
              <a:t>performance</a:t>
            </a:r>
            <a:endParaRPr lang="en-US" sz="1600" dirty="0"/>
          </a:p>
        </p:txBody>
      </p:sp>
      <p:sp>
        <p:nvSpPr>
          <p:cNvPr id="11"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2"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pic>
        <p:nvPicPr>
          <p:cNvPr id="5" name="Picture 4" descr="Screen Shot 2015-07-16 at 4.37.5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172" y="-84667"/>
            <a:ext cx="5141828" cy="4584700"/>
          </a:xfrm>
          <a:prstGeom prst="rect">
            <a:avLst/>
          </a:prstGeom>
        </p:spPr>
      </p:pic>
    </p:spTree>
    <p:extLst>
      <p:ext uri="{BB962C8B-B14F-4D97-AF65-F5344CB8AC3E}">
        <p14:creationId xmlns:p14="http://schemas.microsoft.com/office/powerpoint/2010/main" val="42259856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Monitoring Costs</a:t>
            </a:r>
            <a:endParaRPr lang="en-US" sz="3200" dirty="0"/>
          </a:p>
        </p:txBody>
      </p:sp>
      <p:sp>
        <p:nvSpPr>
          <p:cNvPr id="3" name="Content Placeholder 2"/>
          <p:cNvSpPr>
            <a:spLocks noGrp="1"/>
          </p:cNvSpPr>
          <p:nvPr>
            <p:ph idx="1"/>
          </p:nvPr>
        </p:nvSpPr>
        <p:spPr>
          <a:xfrm>
            <a:off x="457200" y="1200150"/>
            <a:ext cx="8229600" cy="3737967"/>
          </a:xfrm>
        </p:spPr>
        <p:txBody>
          <a:bodyPr>
            <a:normAutofit fontScale="92500" lnSpcReduction="10000"/>
          </a:bodyPr>
          <a:lstStyle/>
          <a:p>
            <a:r>
              <a:rPr lang="en-US" dirty="0" err="1" smtClean="0"/>
              <a:t>perfSONAR</a:t>
            </a:r>
            <a:r>
              <a:rPr lang="en-US" dirty="0" smtClean="0"/>
              <a:t> </a:t>
            </a:r>
            <a:r>
              <a:rPr lang="en-US" b="1" i="1" u="sng" dirty="0" smtClean="0">
                <a:solidFill>
                  <a:srgbClr val="FF6600"/>
                </a:solidFill>
              </a:rPr>
              <a:t>DOES NOT </a:t>
            </a:r>
            <a:r>
              <a:rPr lang="en-US" dirty="0" smtClean="0"/>
              <a:t>need a brand new multi-thousand dollar server.  </a:t>
            </a:r>
            <a:r>
              <a:rPr lang="en-US" dirty="0" err="1" smtClean="0"/>
              <a:t>perfSONAR</a:t>
            </a:r>
            <a:r>
              <a:rPr lang="en-US" dirty="0" smtClean="0"/>
              <a:t> should be run on a server though, and not a VM</a:t>
            </a:r>
          </a:p>
          <a:p>
            <a:r>
              <a:rPr lang="en-US" dirty="0" smtClean="0"/>
              <a:t>Devices:</a:t>
            </a:r>
          </a:p>
          <a:p>
            <a:pPr lvl="1"/>
            <a:r>
              <a:rPr lang="en-US" dirty="0" smtClean="0"/>
              <a:t>Recycle an old server (you can get away with sub 2Ghz performance for 1G testing – 2-3 </a:t>
            </a:r>
            <a:r>
              <a:rPr lang="en-US" dirty="0" err="1" smtClean="0"/>
              <a:t>Ghz</a:t>
            </a:r>
            <a:r>
              <a:rPr lang="en-US" dirty="0" smtClean="0"/>
              <a:t> for 10G)</a:t>
            </a:r>
          </a:p>
          <a:p>
            <a:pPr lvl="1"/>
            <a:r>
              <a:rPr lang="en-US" dirty="0"/>
              <a:t>See </a:t>
            </a:r>
            <a:r>
              <a:rPr lang="en-US" sz="1000" dirty="0">
                <a:hlinkClick r:id="rId3"/>
              </a:rPr>
              <a:t>https://www.perfsonar.net/deploy/hardware-selection/deployment-examples</a:t>
            </a:r>
            <a:r>
              <a:rPr lang="en-US" sz="1000" dirty="0" smtClean="0">
                <a:hlinkClick r:id="rId3"/>
              </a:rPr>
              <a:t>/</a:t>
            </a:r>
            <a:r>
              <a:rPr lang="en-US" sz="1000" dirty="0" smtClean="0"/>
              <a:t> </a:t>
            </a:r>
            <a:r>
              <a:rPr lang="en-US" dirty="0" smtClean="0"/>
              <a:t>for examples if you are buying new, including a $500 </a:t>
            </a:r>
            <a:r>
              <a:rPr lang="en-US" dirty="0" err="1" smtClean="0"/>
              <a:t>config</a:t>
            </a:r>
            <a:r>
              <a:rPr lang="en-US" dirty="0" smtClean="0"/>
              <a:t> for 1Gbps testing</a:t>
            </a:r>
          </a:p>
          <a:p>
            <a:r>
              <a:rPr lang="en-US" dirty="0" smtClean="0"/>
              <a:t>Maintenance:</a:t>
            </a:r>
          </a:p>
          <a:p>
            <a:pPr lvl="1"/>
            <a:r>
              <a:rPr lang="en-US" dirty="0" smtClean="0"/>
              <a:t>Linux CF management is the same as with other devices – so that can be considered overhead</a:t>
            </a:r>
          </a:p>
          <a:p>
            <a:pPr lvl="1"/>
            <a:r>
              <a:rPr lang="en-US" dirty="0" smtClean="0"/>
              <a:t>If you are going to use a dashboard – allocate time per week to install/maintain the results.    </a:t>
            </a:r>
            <a:endParaRPr lang="en-US" dirty="0"/>
          </a:p>
        </p:txBody>
      </p:sp>
      <p:sp>
        <p:nvSpPr>
          <p:cNvPr id="8"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40</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374901712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(Quick) Introduction and Problem Statement</a:t>
            </a:r>
          </a:p>
          <a:p>
            <a:pPr>
              <a:buFont typeface="Arial"/>
              <a:buChar char="•"/>
            </a:pPr>
            <a:r>
              <a:rPr lang="en-US" dirty="0" smtClean="0"/>
              <a:t>What are We Optimizing for?</a:t>
            </a:r>
          </a:p>
          <a:p>
            <a:pPr>
              <a:buFont typeface="Arial"/>
              <a:buChar char="•"/>
            </a:pPr>
            <a:r>
              <a:rPr lang="en-US" dirty="0" smtClean="0"/>
              <a:t>Components to Address &amp; Discussion of Costs</a:t>
            </a:r>
          </a:p>
          <a:p>
            <a:pPr>
              <a:buFont typeface="Arial"/>
              <a:buChar char="•"/>
            </a:pPr>
            <a:r>
              <a:rPr lang="en-US" b="1" i="1" dirty="0" smtClean="0">
                <a:solidFill>
                  <a:srgbClr val="FF6600"/>
                </a:solidFill>
              </a:rPr>
              <a:t>Scaling Up: Budgeting for Future Improvements</a:t>
            </a:r>
          </a:p>
          <a:p>
            <a:pPr>
              <a:buFont typeface="Arial"/>
              <a:buChar char="•"/>
            </a:pPr>
            <a:r>
              <a:rPr lang="en-US" dirty="0" smtClean="0"/>
              <a:t>Conclusion</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41</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2785857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Scaling Up: Budgeting for Future Improvements</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If you had a million dollars – what would you spend it on?</a:t>
            </a:r>
          </a:p>
          <a:p>
            <a:pPr lvl="1">
              <a:buFont typeface="Arial"/>
              <a:buChar char="•"/>
            </a:pPr>
            <a:r>
              <a:rPr lang="en-US" dirty="0" smtClean="0"/>
              <a:t>Networking</a:t>
            </a:r>
          </a:p>
          <a:p>
            <a:pPr lvl="1">
              <a:buFont typeface="Arial"/>
              <a:buChar char="•"/>
            </a:pPr>
            <a:r>
              <a:rPr lang="en-US" dirty="0" smtClean="0"/>
              <a:t>Security</a:t>
            </a:r>
          </a:p>
          <a:p>
            <a:pPr lvl="1">
              <a:buFont typeface="Arial"/>
              <a:buChar char="•"/>
            </a:pPr>
            <a:r>
              <a:rPr lang="en-US" dirty="0" smtClean="0"/>
              <a:t>Monitoring</a:t>
            </a:r>
          </a:p>
          <a:p>
            <a:pPr lvl="1">
              <a:buFont typeface="Arial"/>
              <a:buChar char="•"/>
            </a:pPr>
            <a:r>
              <a:rPr lang="en-US" dirty="0" smtClean="0"/>
              <a:t>Data Transfer</a:t>
            </a:r>
          </a:p>
          <a:p>
            <a:pPr>
              <a:buFont typeface="Arial"/>
              <a:buChar char="•"/>
            </a:pPr>
            <a:r>
              <a:rPr lang="en-US" dirty="0" smtClean="0"/>
              <a:t>Note that the proper answer depends heavily on your network and what you spent with your limited previous funds</a:t>
            </a:r>
          </a:p>
          <a:p>
            <a:pPr>
              <a:buFont typeface="Arial"/>
              <a:buChar char="•"/>
            </a:pPr>
            <a:r>
              <a:rPr lang="en-US" dirty="0" smtClean="0"/>
              <a:t>Opinions/hearsay/conjecture follow</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42</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6819866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Scaling Up: </a:t>
            </a:r>
            <a:r>
              <a:rPr lang="en-US" dirty="0" smtClean="0"/>
              <a:t>Networking</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“Bigger” is what you would aim for here:</a:t>
            </a:r>
          </a:p>
          <a:p>
            <a:pPr lvl="1">
              <a:buFont typeface="Arial"/>
              <a:buChar char="•"/>
            </a:pPr>
            <a:r>
              <a:rPr lang="en-US" dirty="0" smtClean="0"/>
              <a:t>Larger pipe to the R&amp;E network</a:t>
            </a:r>
          </a:p>
          <a:p>
            <a:pPr lvl="1">
              <a:buFont typeface="Arial"/>
              <a:buChar char="•"/>
            </a:pPr>
            <a:r>
              <a:rPr lang="en-US" dirty="0" smtClean="0"/>
              <a:t>Larger device to accept your larger pipe</a:t>
            </a:r>
          </a:p>
          <a:p>
            <a:pPr>
              <a:buFont typeface="Arial"/>
              <a:buChar char="•"/>
            </a:pPr>
            <a:r>
              <a:rPr lang="en-US" dirty="0" smtClean="0"/>
              <a:t>All the same lessons from before apply related to deep queues, and a science configuration</a:t>
            </a:r>
          </a:p>
          <a:p>
            <a:pPr>
              <a:buFont typeface="Arial"/>
              <a:buChar char="•"/>
            </a:pPr>
            <a:r>
              <a:rPr lang="en-US" dirty="0" smtClean="0"/>
              <a:t>Scaling out to the rest of campus</a:t>
            </a:r>
          </a:p>
          <a:p>
            <a:pPr lvl="1">
              <a:buFont typeface="Arial"/>
              <a:buChar char="•"/>
            </a:pPr>
            <a:r>
              <a:rPr lang="en-US" dirty="0" smtClean="0"/>
              <a:t>If you carved out the DMZ, and it lives off of the border router only – maybe dedicate some fiber resources to other facilities (labs, HPC)</a:t>
            </a:r>
          </a:p>
          <a:p>
            <a:pPr lvl="1">
              <a:buFont typeface="Arial"/>
              <a:buChar char="•"/>
            </a:pPr>
            <a:r>
              <a:rPr lang="en-US" dirty="0" smtClean="0"/>
              <a:t>Upgrading campus cable plant can be costly, as well as devices in the path</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43</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0255236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Up: Security</a:t>
            </a:r>
            <a:endParaRPr lang="en-US" sz="3200" dirty="0"/>
          </a:p>
        </p:txBody>
      </p:sp>
      <p:sp>
        <p:nvSpPr>
          <p:cNvPr id="3" name="Content Placeholder 2"/>
          <p:cNvSpPr>
            <a:spLocks noGrp="1"/>
          </p:cNvSpPr>
          <p:nvPr>
            <p:ph idx="1"/>
          </p:nvPr>
        </p:nvSpPr>
        <p:spPr>
          <a:xfrm>
            <a:off x="457200" y="1011208"/>
            <a:ext cx="8229600" cy="3801665"/>
          </a:xfrm>
        </p:spPr>
        <p:txBody>
          <a:bodyPr>
            <a:normAutofit fontScale="85000" lnSpcReduction="10000"/>
          </a:bodyPr>
          <a:lstStyle/>
          <a:p>
            <a:r>
              <a:rPr lang="en-US" sz="2400" dirty="0" smtClean="0"/>
              <a:t>Intrusion Detection Systems (IDS)</a:t>
            </a:r>
          </a:p>
          <a:p>
            <a:pPr lvl="1"/>
            <a:r>
              <a:rPr lang="en-US" dirty="0" smtClean="0"/>
              <a:t>One </a:t>
            </a:r>
            <a:r>
              <a:rPr lang="en-US" dirty="0"/>
              <a:t>example is Bro </a:t>
            </a:r>
            <a:r>
              <a:rPr lang="en-US" dirty="0" smtClean="0"/>
              <a:t>– </a:t>
            </a:r>
            <a:r>
              <a:rPr lang="en-US" dirty="0" smtClean="0">
                <a:hlinkClick r:id="rId2"/>
              </a:rPr>
              <a:t>http</a:t>
            </a:r>
            <a:r>
              <a:rPr lang="en-US" dirty="0">
                <a:hlinkClick r:id="rId2"/>
              </a:rPr>
              <a:t>://bro-</a:t>
            </a:r>
            <a:r>
              <a:rPr lang="en-US" dirty="0" smtClean="0">
                <a:hlinkClick r:id="rId2"/>
              </a:rPr>
              <a:t>ids.org/</a:t>
            </a:r>
            <a:endParaRPr lang="en-US" dirty="0" smtClean="0"/>
          </a:p>
          <a:p>
            <a:pPr lvl="1"/>
            <a:r>
              <a:rPr lang="en-US" dirty="0" smtClean="0"/>
              <a:t>Bro is high-performance and battle-tested</a:t>
            </a:r>
          </a:p>
          <a:p>
            <a:pPr lvl="2"/>
            <a:r>
              <a:rPr lang="en-US" sz="1800" dirty="0" smtClean="0"/>
              <a:t>Bro protects several high-performance national assets</a:t>
            </a:r>
          </a:p>
          <a:p>
            <a:pPr lvl="2"/>
            <a:r>
              <a:rPr lang="en-US" sz="1800" dirty="0" smtClean="0"/>
              <a:t>Bro can be scaled with clustering: </a:t>
            </a:r>
            <a:r>
              <a:rPr lang="en-US" sz="1800" dirty="0">
                <a:hlinkClick r:id="rId3"/>
              </a:rPr>
              <a:t>http://www.bro-ids.org/documentation/</a:t>
            </a:r>
            <a:r>
              <a:rPr lang="en-US" sz="1800" dirty="0" smtClean="0">
                <a:hlinkClick r:id="rId3"/>
              </a:rPr>
              <a:t>cluster.html</a:t>
            </a:r>
            <a:endParaRPr lang="en-US" sz="1800" dirty="0" smtClean="0"/>
          </a:p>
          <a:p>
            <a:pPr lvl="1"/>
            <a:r>
              <a:rPr lang="en-US" dirty="0" smtClean="0"/>
              <a:t>Other IDS solutions are available also</a:t>
            </a:r>
            <a:endParaRPr lang="en-US" dirty="0"/>
          </a:p>
          <a:p>
            <a:r>
              <a:rPr lang="en-US" sz="2400" dirty="0" smtClean="0"/>
              <a:t>Netflow and IPFIX can provide intelligence, but not filtering</a:t>
            </a:r>
          </a:p>
          <a:p>
            <a:r>
              <a:rPr lang="en-US" sz="2400" dirty="0" err="1" smtClean="0"/>
              <a:t>Openflow</a:t>
            </a:r>
            <a:r>
              <a:rPr lang="en-US" sz="2400" dirty="0" smtClean="0"/>
              <a:t> and SDN</a:t>
            </a:r>
            <a:endParaRPr lang="en-US" sz="2400" dirty="0"/>
          </a:p>
          <a:p>
            <a:pPr lvl="1"/>
            <a:r>
              <a:rPr lang="en-US" dirty="0" smtClean="0"/>
              <a:t>Using </a:t>
            </a:r>
            <a:r>
              <a:rPr lang="en-US" dirty="0" err="1" smtClean="0"/>
              <a:t>Openflow</a:t>
            </a:r>
            <a:r>
              <a:rPr lang="en-US" dirty="0" smtClean="0"/>
              <a:t> to control access to a network-based service seems pretty obvious</a:t>
            </a:r>
            <a:endParaRPr lang="en-US" dirty="0"/>
          </a:p>
          <a:p>
            <a:pPr lvl="1"/>
            <a:r>
              <a:rPr lang="en-US" dirty="0" smtClean="0"/>
              <a:t>This could significantly reduce the attack surface for any authenticated network service</a:t>
            </a:r>
          </a:p>
          <a:p>
            <a:pPr lvl="1"/>
            <a:r>
              <a:rPr lang="en-US" dirty="0" smtClean="0"/>
              <a:t>This would only work if the </a:t>
            </a:r>
            <a:r>
              <a:rPr lang="en-US" dirty="0" err="1" smtClean="0"/>
              <a:t>Openflow</a:t>
            </a:r>
            <a:r>
              <a:rPr lang="en-US" dirty="0" smtClean="0"/>
              <a:t> device had a robust data plane</a:t>
            </a:r>
            <a:endParaRPr lang="en-US" dirty="0"/>
          </a:p>
          <a:p>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44</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7493603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Scaling Up: </a:t>
            </a:r>
            <a:r>
              <a:rPr lang="en-US" dirty="0" smtClean="0"/>
              <a:t>Monitoring</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This may category may be the least of your concerns.</a:t>
            </a:r>
          </a:p>
          <a:p>
            <a:pPr lvl="1">
              <a:buFont typeface="Arial"/>
              <a:buChar char="•"/>
            </a:pPr>
            <a:r>
              <a:rPr lang="en-US" dirty="0" smtClean="0"/>
              <a:t>Homogenous testers – same hardware/</a:t>
            </a:r>
            <a:r>
              <a:rPr lang="en-US" dirty="0" err="1" smtClean="0"/>
              <a:t>config</a:t>
            </a:r>
            <a:r>
              <a:rPr lang="en-US" dirty="0" smtClean="0"/>
              <a:t> all over your network</a:t>
            </a:r>
          </a:p>
          <a:p>
            <a:pPr lvl="1">
              <a:buFont typeface="Arial"/>
              <a:buChar char="•"/>
            </a:pPr>
            <a:r>
              <a:rPr lang="en-US" dirty="0" smtClean="0"/>
              <a:t>More of them – most useful for remote locations</a:t>
            </a:r>
          </a:p>
          <a:p>
            <a:pPr lvl="1">
              <a:buFont typeface="Arial"/>
              <a:buChar char="•"/>
            </a:pPr>
            <a:r>
              <a:rPr lang="en-US" dirty="0" smtClean="0"/>
              <a:t>Integration with trouble ticket/monitoring systems (more of a software development cost)</a:t>
            </a:r>
          </a:p>
          <a:p>
            <a:pPr lvl="1">
              <a:buFont typeface="Arial"/>
              <a:buChar char="•"/>
            </a:pPr>
            <a:r>
              <a:rPr lang="en-US" dirty="0" smtClean="0"/>
              <a:t>Customized reports (also a software development cost)</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45</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42803328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Scaling Up: </a:t>
            </a:r>
            <a:r>
              <a:rPr lang="en-US" dirty="0" smtClean="0"/>
              <a:t>Data Movement</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A brand new DTN with the latest/greatest costs about $25k</a:t>
            </a:r>
          </a:p>
          <a:p>
            <a:pPr lvl="1">
              <a:buFont typeface="Arial"/>
              <a:buChar char="•"/>
            </a:pPr>
            <a:r>
              <a:rPr lang="en-US" dirty="0"/>
              <a:t>See: </a:t>
            </a:r>
            <a:r>
              <a:rPr lang="en-US" sz="1200" dirty="0">
                <a:hlinkClick r:id="rId3"/>
              </a:rPr>
              <a:t>https://fasterdata.es.net/science-dmz/DTN/reference-implementation</a:t>
            </a:r>
            <a:r>
              <a:rPr lang="en-US" sz="1200" dirty="0" smtClean="0">
                <a:hlinkClick r:id="rId3"/>
              </a:rPr>
              <a:t>/</a:t>
            </a:r>
            <a:r>
              <a:rPr lang="en-US" sz="1200" dirty="0" smtClean="0"/>
              <a:t> </a:t>
            </a:r>
          </a:p>
          <a:p>
            <a:pPr>
              <a:buFont typeface="Arial"/>
              <a:buChar char="•"/>
            </a:pPr>
            <a:r>
              <a:rPr lang="en-US" dirty="0" smtClean="0"/>
              <a:t>As your needs increase …</a:t>
            </a:r>
          </a:p>
          <a:p>
            <a:pPr lvl="1">
              <a:buFont typeface="Arial"/>
              <a:buChar char="•"/>
            </a:pPr>
            <a:r>
              <a:rPr lang="en-US" dirty="0" smtClean="0"/>
              <a:t>More ‘gateways’, e.g. split the load between multiple servers</a:t>
            </a:r>
          </a:p>
          <a:p>
            <a:pPr lvl="1">
              <a:buFont typeface="Arial"/>
              <a:buChar char="•"/>
            </a:pPr>
            <a:r>
              <a:rPr lang="en-US" dirty="0" smtClean="0"/>
              <a:t>A SAN network to link external storage around campus</a:t>
            </a:r>
          </a:p>
          <a:p>
            <a:pPr lvl="1">
              <a:buFont typeface="Arial"/>
              <a:buChar char="•"/>
            </a:pPr>
            <a:r>
              <a:rPr lang="en-US" dirty="0" smtClean="0"/>
              <a:t>Additional network cards to plug the DTN into the SAN (internal and external facing paths)</a:t>
            </a:r>
          </a:p>
          <a:p>
            <a:pPr lvl="1">
              <a:buFont typeface="Arial"/>
              <a:buChar char="•"/>
            </a:pPr>
            <a:r>
              <a:rPr lang="en-US" dirty="0" smtClean="0"/>
              <a:t>Admins to monitor the prior items</a:t>
            </a:r>
          </a:p>
        </p:txBody>
      </p:sp>
      <p:sp>
        <p:nvSpPr>
          <p:cNvPr id="9"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46</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0"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5"/>
              </a:rPr>
              <a:t>CC BY-NC-ND 4.0</a:t>
            </a:r>
            <a:r>
              <a:rPr lang="en-US" sz="800" dirty="0" smtClean="0">
                <a:ea typeface="+mn-ea"/>
                <a:cs typeface="+mn-cs"/>
              </a:rPr>
              <a:t> </a:t>
            </a:r>
          </a:p>
        </p:txBody>
      </p:sp>
    </p:spTree>
    <p:extLst>
      <p:ext uri="{BB962C8B-B14F-4D97-AF65-F5344CB8AC3E}">
        <p14:creationId xmlns:p14="http://schemas.microsoft.com/office/powerpoint/2010/main" val="23488914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(Quick) Introduction and Problem Statement</a:t>
            </a:r>
          </a:p>
          <a:p>
            <a:pPr>
              <a:buFont typeface="Arial"/>
              <a:buChar char="•"/>
            </a:pPr>
            <a:r>
              <a:rPr lang="en-US" dirty="0" smtClean="0"/>
              <a:t>What are We Optimizing for?</a:t>
            </a:r>
          </a:p>
          <a:p>
            <a:pPr>
              <a:buFont typeface="Arial"/>
              <a:buChar char="•"/>
            </a:pPr>
            <a:r>
              <a:rPr lang="en-US" dirty="0" smtClean="0"/>
              <a:t>Components to Address &amp; Discussion of Costs</a:t>
            </a:r>
          </a:p>
          <a:p>
            <a:pPr>
              <a:buFont typeface="Arial"/>
              <a:buChar char="•"/>
            </a:pPr>
            <a:r>
              <a:rPr lang="en-US" dirty="0" smtClean="0"/>
              <a:t>Scaling Up: Budgeting for Future Improvements</a:t>
            </a:r>
          </a:p>
          <a:p>
            <a:pPr>
              <a:buFont typeface="Arial"/>
              <a:buChar char="•"/>
            </a:pPr>
            <a:r>
              <a:rPr lang="en-US" b="1" i="1" dirty="0" smtClean="0">
                <a:solidFill>
                  <a:srgbClr val="FF6600"/>
                </a:solidFill>
              </a:rPr>
              <a:t>Conclusion</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40036259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The Science DMZ has costs associated with it</a:t>
            </a:r>
          </a:p>
          <a:p>
            <a:pPr>
              <a:buFont typeface="Arial"/>
              <a:buChar char="•"/>
            </a:pPr>
            <a:r>
              <a:rPr lang="en-US" dirty="0" smtClean="0"/>
              <a:t>These costs are divided amongst the 4 major components</a:t>
            </a:r>
          </a:p>
          <a:p>
            <a:pPr>
              <a:buFont typeface="Arial"/>
              <a:buChar char="•"/>
            </a:pPr>
            <a:r>
              <a:rPr lang="en-US" dirty="0" smtClean="0"/>
              <a:t>Don’t go ‘cheap’, map out what you want, want you can do, and how you will maintain it over time</a:t>
            </a:r>
          </a:p>
          <a:p>
            <a:pPr>
              <a:buFont typeface="Arial"/>
              <a:buChar char="•"/>
            </a:pPr>
            <a:r>
              <a:rPr lang="en-US" dirty="0" smtClean="0"/>
              <a:t>Optimize for the 0-2 year/2-5 year, etc. timescale</a:t>
            </a:r>
          </a:p>
          <a:p>
            <a:pPr>
              <a:buFont typeface="Arial"/>
              <a:buChar char="•"/>
            </a:pPr>
            <a:r>
              <a:rPr lang="en-US" dirty="0" smtClean="0"/>
              <a:t>Once you have evidence of improvement (e.g. from your monitoring), use that as the driver for more funding</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352314768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Links</a:t>
            </a:r>
            <a:endParaRPr lang="en-US" sz="3200" dirty="0"/>
          </a:p>
        </p:txBody>
      </p:sp>
      <p:sp>
        <p:nvSpPr>
          <p:cNvPr id="3" name="Content Placeholder 2"/>
          <p:cNvSpPr>
            <a:spLocks noGrp="1"/>
          </p:cNvSpPr>
          <p:nvPr>
            <p:ph idx="1"/>
          </p:nvPr>
        </p:nvSpPr>
        <p:spPr/>
        <p:txBody>
          <a:bodyPr>
            <a:normAutofit/>
          </a:bodyPr>
          <a:lstStyle/>
          <a:p>
            <a:pPr lvl="1"/>
            <a:r>
              <a:rPr lang="en-US" dirty="0" smtClean="0"/>
              <a:t>ESnet fasterdata knowledge base</a:t>
            </a:r>
          </a:p>
          <a:p>
            <a:pPr lvl="2"/>
            <a:r>
              <a:rPr lang="en-US" dirty="0" smtClean="0">
                <a:hlinkClick r:id="rId2"/>
              </a:rPr>
              <a:t>http</a:t>
            </a:r>
            <a:r>
              <a:rPr lang="en-US" dirty="0">
                <a:hlinkClick r:id="rId2"/>
              </a:rPr>
              <a:t>://fasterdata.es.net</a:t>
            </a:r>
            <a:r>
              <a:rPr lang="en-US" dirty="0" smtClean="0">
                <a:hlinkClick r:id="rId2"/>
              </a:rPr>
              <a:t>/</a:t>
            </a:r>
            <a:endParaRPr lang="en-US" dirty="0" smtClean="0"/>
          </a:p>
          <a:p>
            <a:pPr lvl="1"/>
            <a:r>
              <a:rPr lang="en-US" dirty="0" smtClean="0"/>
              <a:t>Science DMZ paper</a:t>
            </a:r>
          </a:p>
          <a:p>
            <a:pPr lvl="2"/>
            <a:r>
              <a:rPr lang="en-US" dirty="0" smtClean="0">
                <a:hlinkClick r:id="rId3"/>
              </a:rPr>
              <a:t>http</a:t>
            </a:r>
            <a:r>
              <a:rPr lang="en-US" dirty="0">
                <a:hlinkClick r:id="rId3"/>
              </a:rPr>
              <a:t>://www.es.net/assets/pubs_presos/sc13sciDMZ-</a:t>
            </a:r>
            <a:r>
              <a:rPr lang="en-US" dirty="0" smtClean="0">
                <a:hlinkClick r:id="rId3"/>
              </a:rPr>
              <a:t>final.pdf</a:t>
            </a:r>
            <a:endParaRPr lang="en-US" dirty="0"/>
          </a:p>
          <a:p>
            <a:pPr lvl="1"/>
            <a:r>
              <a:rPr lang="en-US" dirty="0" smtClean="0"/>
              <a:t>Science DMZ email list</a:t>
            </a:r>
          </a:p>
          <a:p>
            <a:pPr lvl="2"/>
            <a:r>
              <a:rPr lang="en-US" dirty="0">
                <a:hlinkClick r:id="rId4"/>
              </a:rPr>
              <a:t>https://gab.es.net/mailman/listinfo/</a:t>
            </a:r>
            <a:r>
              <a:rPr lang="en-US" dirty="0" smtClean="0">
                <a:hlinkClick r:id="rId4"/>
              </a:rPr>
              <a:t>sciencedmz</a:t>
            </a:r>
            <a:endParaRPr lang="en-US" dirty="0" smtClean="0"/>
          </a:p>
          <a:p>
            <a:pPr lvl="1"/>
            <a:r>
              <a:rPr lang="en-US" dirty="0"/>
              <a:t>perfSONAR</a:t>
            </a:r>
          </a:p>
          <a:p>
            <a:pPr lvl="2"/>
            <a:r>
              <a:rPr lang="en-US" dirty="0" smtClean="0">
                <a:hlinkClick r:id="rId5"/>
              </a:rPr>
              <a:t>http://fasterdata.es.net/performance-testing/perfsonar/</a:t>
            </a:r>
            <a:endParaRPr lang="en-US" dirty="0" smtClean="0"/>
          </a:p>
          <a:p>
            <a:pPr lvl="2"/>
            <a:r>
              <a:rPr lang="en-US" dirty="0" smtClean="0">
                <a:hlinkClick r:id="rId6"/>
              </a:rPr>
              <a:t>http</a:t>
            </a:r>
            <a:r>
              <a:rPr lang="en-US" dirty="0">
                <a:hlinkClick r:id="rId6"/>
              </a:rPr>
              <a:t>:/</a:t>
            </a:r>
            <a:r>
              <a:rPr lang="en-US" dirty="0" smtClean="0">
                <a:hlinkClick r:id="rId6"/>
              </a:rPr>
              <a:t>/www.perfsonar.net</a:t>
            </a:r>
            <a:r>
              <a:rPr lang="en-US" dirty="0" smtClean="0"/>
              <a:t>  </a:t>
            </a:r>
          </a:p>
          <a:p>
            <a:pPr marL="228600" lvl="1" indent="0">
              <a:buNone/>
            </a:pPr>
            <a:endParaRPr lang="en-US" dirty="0"/>
          </a:p>
        </p:txBody>
      </p:sp>
      <p:sp>
        <p:nvSpPr>
          <p:cNvPr id="7"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49</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8"/>
              </a:rPr>
              <a:t>CC BY-NC-ND 4.0</a:t>
            </a:r>
            <a:r>
              <a:rPr lang="en-US" sz="800" dirty="0" smtClean="0">
                <a:ea typeface="+mn-ea"/>
                <a:cs typeface="+mn-cs"/>
              </a:rPr>
              <a:t> </a:t>
            </a:r>
          </a:p>
        </p:txBody>
      </p:sp>
    </p:spTree>
    <p:extLst>
      <p:ext uri="{BB962C8B-B14F-4D97-AF65-F5344CB8AC3E}">
        <p14:creationId xmlns:p14="http://schemas.microsoft.com/office/powerpoint/2010/main" val="3830035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825" y="138813"/>
            <a:ext cx="6456037" cy="431907"/>
          </a:xfrm>
        </p:spPr>
        <p:txBody>
          <a:bodyPr/>
          <a:lstStyle/>
          <a:p>
            <a:r>
              <a:rPr lang="en-US" sz="3200" dirty="0" smtClean="0"/>
              <a:t>The Science DMZ in 1 Slide</a:t>
            </a:r>
            <a:endParaRPr lang="en-US" sz="3200" dirty="0"/>
          </a:p>
        </p:txBody>
      </p:sp>
      <p:sp>
        <p:nvSpPr>
          <p:cNvPr id="2" name="Content Placeholder 1"/>
          <p:cNvSpPr>
            <a:spLocks noGrp="1"/>
          </p:cNvSpPr>
          <p:nvPr>
            <p:ph idx="1"/>
          </p:nvPr>
        </p:nvSpPr>
        <p:spPr>
          <a:xfrm>
            <a:off x="193268" y="637886"/>
            <a:ext cx="8493532" cy="4252736"/>
          </a:xfrm>
        </p:spPr>
        <p:txBody>
          <a:bodyPr>
            <a:noAutofit/>
          </a:bodyPr>
          <a:lstStyle/>
          <a:p>
            <a:pPr marL="0" indent="0">
              <a:buNone/>
            </a:pPr>
            <a:r>
              <a:rPr lang="en-US" sz="1700" dirty="0" smtClean="0"/>
              <a:t>Consists of </a:t>
            </a:r>
            <a:r>
              <a:rPr lang="en-US" sz="1700" b="1" dirty="0" smtClean="0"/>
              <a:t>three key components</a:t>
            </a:r>
            <a:r>
              <a:rPr lang="en-US" sz="1700" dirty="0" smtClean="0"/>
              <a:t>, all required:</a:t>
            </a:r>
          </a:p>
          <a:p>
            <a:r>
              <a:rPr lang="en-US" sz="1700" dirty="0" smtClean="0"/>
              <a:t>“Friction free” network path</a:t>
            </a:r>
          </a:p>
          <a:p>
            <a:pPr lvl="1"/>
            <a:r>
              <a:rPr lang="en-US" sz="1700" dirty="0" smtClean="0"/>
              <a:t>Highly capable network devices (wire-speed, deep queues)</a:t>
            </a:r>
          </a:p>
          <a:p>
            <a:pPr lvl="1"/>
            <a:r>
              <a:rPr lang="en-US" sz="1700" dirty="0" smtClean="0"/>
              <a:t>Virtual circuit connectivity option</a:t>
            </a:r>
          </a:p>
          <a:p>
            <a:pPr lvl="1"/>
            <a:r>
              <a:rPr lang="en-US" sz="1700" dirty="0" smtClean="0"/>
              <a:t>Security policy and enforcement specific to science workflows</a:t>
            </a:r>
          </a:p>
          <a:p>
            <a:pPr lvl="1"/>
            <a:r>
              <a:rPr lang="en-US" sz="1700" dirty="0" smtClean="0"/>
              <a:t>Located at or near site perimeter if possible</a:t>
            </a:r>
          </a:p>
          <a:p>
            <a:r>
              <a:rPr lang="en-US" sz="1700" dirty="0" smtClean="0"/>
              <a:t>Dedicated, high-performance Data Transfer Nodes (DTNs)</a:t>
            </a:r>
            <a:endParaRPr lang="en-US" sz="1700" dirty="0"/>
          </a:p>
          <a:p>
            <a:pPr lvl="1"/>
            <a:r>
              <a:rPr lang="en-US" sz="1700" dirty="0" smtClean="0"/>
              <a:t>Hardware, operating system, libraries all optimized for transfer</a:t>
            </a:r>
          </a:p>
          <a:p>
            <a:pPr lvl="1"/>
            <a:r>
              <a:rPr lang="en-US" sz="1700" dirty="0" smtClean="0"/>
              <a:t>Includes optimized data transfer tools such as Globus Online</a:t>
            </a:r>
            <a:r>
              <a:rPr lang="en-US" sz="1700" dirty="0"/>
              <a:t> </a:t>
            </a:r>
            <a:r>
              <a:rPr lang="en-US" sz="1700" dirty="0" smtClean="0"/>
              <a:t>and GridFTP</a:t>
            </a:r>
          </a:p>
          <a:p>
            <a:r>
              <a:rPr lang="en-US" sz="1700" dirty="0" smtClean="0"/>
              <a:t>Performance measurement/test node</a:t>
            </a:r>
          </a:p>
          <a:p>
            <a:pPr lvl="1"/>
            <a:r>
              <a:rPr lang="en-US" sz="1700" dirty="0" err="1" smtClean="0"/>
              <a:t>perfSONAR</a:t>
            </a:r>
            <a:endParaRPr lang="en-US" sz="1700" dirty="0" smtClean="0"/>
          </a:p>
          <a:p>
            <a:r>
              <a:rPr lang="en-US" sz="1700" dirty="0" smtClean="0"/>
              <a:t>Engagement with end users</a:t>
            </a:r>
            <a:endParaRPr lang="en-US" sz="1700" dirty="0"/>
          </a:p>
          <a:p>
            <a:pPr marL="0" lvl="1" indent="-57150">
              <a:buNone/>
            </a:pPr>
            <a:r>
              <a:rPr lang="en-US" dirty="0" smtClean="0"/>
              <a:t>						Details at </a:t>
            </a:r>
            <a:r>
              <a:rPr lang="en-US" dirty="0" smtClean="0">
                <a:hlinkClick r:id="rId3"/>
              </a:rPr>
              <a:t>http</a:t>
            </a:r>
            <a:r>
              <a:rPr lang="en-US" dirty="0">
                <a:hlinkClick r:id="rId3"/>
              </a:rPr>
              <a:t>://fasterdata.es.net/science-dmz</a:t>
            </a:r>
            <a:r>
              <a:rPr lang="en-US" dirty="0" smtClean="0">
                <a:hlinkClick r:id="rId3"/>
              </a:rPr>
              <a:t>/</a:t>
            </a:r>
            <a:r>
              <a:rPr lang="en-US" dirty="0" smtClean="0"/>
              <a:t> </a:t>
            </a:r>
            <a:endParaRPr lang="en-US" dirty="0"/>
          </a:p>
        </p:txBody>
      </p:sp>
      <p:pic>
        <p:nvPicPr>
          <p:cNvPr id="12" name="Picture 11" descr="header.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5486" y="3642600"/>
            <a:ext cx="2143253" cy="474418"/>
          </a:xfrm>
          <a:prstGeom prst="rect">
            <a:avLst/>
          </a:prstGeom>
        </p:spPr>
      </p:pic>
      <p:pic>
        <p:nvPicPr>
          <p:cNvPr id="13" name="Picture 12" descr="300px-Free_body_frictionless.sv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17862" y="279400"/>
            <a:ext cx="2278529" cy="1549400"/>
          </a:xfrm>
          <a:prstGeom prst="rect">
            <a:avLst/>
          </a:prstGeom>
        </p:spPr>
      </p:pic>
      <p:sp>
        <p:nvSpPr>
          <p:cNvPr id="14" name="Title 1"/>
          <p:cNvSpPr txBox="1">
            <a:spLocks/>
          </p:cNvSpPr>
          <p:nvPr/>
        </p:nvSpPr>
        <p:spPr bwMode="auto">
          <a:xfrm>
            <a:off x="7630665" y="1717158"/>
            <a:ext cx="1468074" cy="2668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2pPr>
            <a:lvl3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3pPr>
            <a:lvl4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4pPr>
            <a:lvl5pPr algn="l" defTabSz="457200" rtl="0" eaLnBrk="0" fontAlgn="base" hangingPunct="0">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5pPr>
            <a:lvl6pPr marL="4572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6pPr>
            <a:lvl7pPr marL="9144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7pPr>
            <a:lvl8pPr marL="13716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8pPr>
            <a:lvl9pPr marL="1828800" algn="l" defTabSz="457200" rtl="0" fontAlgn="base">
              <a:spcBef>
                <a:spcPct val="0"/>
              </a:spcBef>
              <a:spcAft>
                <a:spcPct val="0"/>
              </a:spcAft>
              <a:defRPr sz="2800">
                <a:solidFill>
                  <a:schemeClr val="tx1"/>
                </a:solidFill>
                <a:latin typeface="Arial" pitchFamily="-108" charset="0"/>
                <a:ea typeface="ＭＳ Ｐゴシック" pitchFamily="-108" charset="-128"/>
                <a:cs typeface="ＭＳ Ｐゴシック" pitchFamily="-108" charset="-128"/>
              </a:defRPr>
            </a:lvl9pPr>
          </a:lstStyle>
          <a:p>
            <a:r>
              <a:rPr lang="en-US" sz="600" dirty="0">
                <a:solidFill>
                  <a:srgbClr val="FF0000"/>
                </a:solidFill>
              </a:rPr>
              <a:t>© 2013 </a:t>
            </a:r>
            <a:r>
              <a:rPr lang="en-US" sz="600" dirty="0" smtClean="0">
                <a:solidFill>
                  <a:srgbClr val="FF0000"/>
                </a:solidFill>
              </a:rPr>
              <a:t>Wikipedia</a:t>
            </a:r>
            <a:endParaRPr lang="en-US" sz="600" dirty="0">
              <a:solidFill>
                <a:srgbClr val="FF0000"/>
              </a:solidFill>
            </a:endParaRPr>
          </a:p>
        </p:txBody>
      </p:sp>
      <p:pic>
        <p:nvPicPr>
          <p:cNvPr id="16" name="Picture 15" descr="glob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1739" y="2276396"/>
            <a:ext cx="939800" cy="901700"/>
          </a:xfrm>
          <a:prstGeom prst="rect">
            <a:avLst/>
          </a:prstGeom>
        </p:spPr>
      </p:pic>
      <p:sp>
        <p:nvSpPr>
          <p:cNvPr id="10"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5</a:t>
            </a:fld>
            <a:r>
              <a:rPr lang="en-US" sz="800" dirty="0">
                <a:solidFill>
                  <a:prstClr val="black"/>
                </a:solidFill>
                <a:latin typeface="Arial"/>
              </a:rPr>
              <a:t> – ESnet Science Engagement (</a:t>
            </a:r>
            <a:r>
              <a:rPr lang="en-US" sz="800" dirty="0">
                <a:solidFill>
                  <a:prstClr val="black"/>
                </a:solidFill>
                <a:latin typeface="Arial"/>
                <a:hlinkClick r:id="rId7"/>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17"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8"/>
              </a:rPr>
              <a:t>CC BY-NC-ND 4.0</a:t>
            </a:r>
            <a:r>
              <a:rPr lang="en-US" sz="800" dirty="0" smtClean="0">
                <a:ea typeface="+mn-ea"/>
                <a:cs typeface="+mn-cs"/>
              </a:rPr>
              <a:t> </a:t>
            </a:r>
          </a:p>
        </p:txBody>
      </p:sp>
    </p:spTree>
    <p:extLst>
      <p:ext uri="{BB962C8B-B14F-4D97-AF65-F5344CB8AC3E}">
        <p14:creationId xmlns:p14="http://schemas.microsoft.com/office/powerpoint/2010/main" val="395640508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9880"/>
            <a:ext cx="7762875" cy="1562100"/>
          </a:xfrm>
        </p:spPr>
        <p:txBody>
          <a:bodyPr/>
          <a:lstStyle/>
          <a:p>
            <a:r>
              <a:rPr lang="en-US" sz="3600" dirty="0" smtClean="0"/>
              <a:t>The Science DMZ</a:t>
            </a:r>
            <a:r>
              <a:rPr lang="en-US" dirty="0" smtClean="0"/>
              <a:t> on a Budget</a:t>
            </a:r>
            <a:endParaRPr lang="en-US" sz="3600" dirty="0"/>
          </a:p>
        </p:txBody>
      </p:sp>
      <p:sp>
        <p:nvSpPr>
          <p:cNvPr id="3" name="Subtitle 2"/>
          <p:cNvSpPr>
            <a:spLocks noGrp="1"/>
          </p:cNvSpPr>
          <p:nvPr>
            <p:ph type="subTitle" idx="1"/>
          </p:nvPr>
        </p:nvSpPr>
        <p:spPr>
          <a:xfrm>
            <a:off x="914400" y="3141980"/>
            <a:ext cx="3912903" cy="993775"/>
          </a:xfrm>
        </p:spPr>
        <p:txBody>
          <a:bodyPr>
            <a:noAutofit/>
          </a:bodyPr>
          <a:lstStyle/>
          <a:p>
            <a:pPr>
              <a:spcBef>
                <a:spcPts val="300"/>
              </a:spcBef>
              <a:spcAft>
                <a:spcPts val="300"/>
              </a:spcAft>
            </a:pPr>
            <a:r>
              <a:rPr lang="en-US" sz="1800" dirty="0"/>
              <a:t>Jason Zurawski – </a:t>
            </a:r>
            <a:r>
              <a:rPr lang="en-US" sz="1800" dirty="0">
                <a:hlinkClick r:id="rId2"/>
              </a:rPr>
              <a:t>zurawski@</a:t>
            </a:r>
            <a:r>
              <a:rPr lang="en-US" sz="1800" dirty="0" smtClean="0">
                <a:hlinkClick r:id="rId2"/>
              </a:rPr>
              <a:t>es.net</a:t>
            </a:r>
            <a:r>
              <a:rPr lang="en-US" sz="1800" dirty="0" smtClean="0"/>
              <a:t> </a:t>
            </a:r>
            <a:endParaRPr lang="en-US" sz="1800" dirty="0"/>
          </a:p>
          <a:p>
            <a:pPr>
              <a:spcBef>
                <a:spcPts val="300"/>
              </a:spcBef>
              <a:spcAft>
                <a:spcPts val="300"/>
              </a:spcAft>
            </a:pPr>
            <a:r>
              <a:rPr lang="en-US" sz="1800" dirty="0" smtClean="0"/>
              <a:t>Science </a:t>
            </a:r>
            <a:r>
              <a:rPr lang="en-US" sz="1800" dirty="0"/>
              <a:t>Engagement Engineer, ESnet</a:t>
            </a:r>
          </a:p>
          <a:p>
            <a:pPr>
              <a:spcBef>
                <a:spcPts val="300"/>
              </a:spcBef>
              <a:spcAft>
                <a:spcPts val="300"/>
              </a:spcAft>
            </a:pPr>
            <a:r>
              <a:rPr lang="en-US" sz="1800" dirty="0" smtClean="0"/>
              <a:t>Lawrence </a:t>
            </a:r>
            <a:r>
              <a:rPr lang="en-US" sz="1800" dirty="0"/>
              <a:t>Berkeley National Laboratory</a:t>
            </a:r>
            <a:endParaRPr lang="en-US" sz="1800" dirty="0" smtClean="0"/>
          </a:p>
        </p:txBody>
      </p:sp>
      <p:sp>
        <p:nvSpPr>
          <p:cNvPr id="6" name="Text Placeholder 5"/>
          <p:cNvSpPr>
            <a:spLocks noGrp="1"/>
          </p:cNvSpPr>
          <p:nvPr>
            <p:ph type="body" sz="quarter" idx="13"/>
          </p:nvPr>
        </p:nvSpPr>
        <p:spPr>
          <a:xfrm>
            <a:off x="5116514" y="3141582"/>
            <a:ext cx="3570287" cy="994172"/>
          </a:xfrm>
        </p:spPr>
        <p:txBody>
          <a:bodyPr/>
          <a:lstStyle/>
          <a:p>
            <a:r>
              <a:rPr lang="en-US" dirty="0" err="1"/>
              <a:t>ENhancing</a:t>
            </a:r>
            <a:r>
              <a:rPr lang="en-US" dirty="0"/>
              <a:t> </a:t>
            </a:r>
            <a:r>
              <a:rPr lang="en-US" dirty="0" err="1"/>
              <a:t>CyberInfrastructure</a:t>
            </a:r>
            <a:r>
              <a:rPr lang="en-US" dirty="0"/>
              <a:t> by Training and Engagement (ENCITE) </a:t>
            </a:r>
            <a:r>
              <a:rPr lang="en-US" dirty="0" smtClean="0"/>
              <a:t>Webinar</a:t>
            </a:r>
          </a:p>
          <a:p>
            <a:r>
              <a:rPr lang="en-US" dirty="0" smtClean="0"/>
              <a:t>July 17</a:t>
            </a:r>
            <a:r>
              <a:rPr lang="en-US" baseline="30000" dirty="0" smtClean="0"/>
              <a:t>th</a:t>
            </a:r>
            <a:r>
              <a:rPr lang="en-US" dirty="0" smtClean="0"/>
              <a:t>, </a:t>
            </a:r>
            <a:r>
              <a:rPr lang="en-US" dirty="0"/>
              <a:t>2015</a:t>
            </a:r>
          </a:p>
        </p:txBody>
      </p:sp>
      <p:cxnSp>
        <p:nvCxnSpPr>
          <p:cNvPr id="5" name="Straight Connector 4"/>
          <p:cNvCxnSpPr/>
          <p:nvPr/>
        </p:nvCxnSpPr>
        <p:spPr>
          <a:xfrm>
            <a:off x="4827303" y="3148909"/>
            <a:ext cx="0" cy="96321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descr="net_ne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461" y="4822460"/>
            <a:ext cx="1351105" cy="198162"/>
          </a:xfrm>
          <a:prstGeom prst="rect">
            <a:avLst/>
          </a:prstGeom>
        </p:spPr>
      </p:pic>
      <p:pic>
        <p:nvPicPr>
          <p:cNvPr id="8" name="Picture 7" descr="kanr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528" y="4745810"/>
            <a:ext cx="964253" cy="274812"/>
          </a:xfrm>
          <a:prstGeom prst="rect">
            <a:avLst/>
          </a:prstGeom>
        </p:spPr>
      </p:pic>
      <p:pic>
        <p:nvPicPr>
          <p:cNvPr id="9" name="Picture 8" descr="MOREnet_logo_we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656" y="4745397"/>
            <a:ext cx="865505" cy="258360"/>
          </a:xfrm>
          <a:prstGeom prst="rect">
            <a:avLst/>
          </a:prstGeom>
        </p:spPr>
      </p:pic>
      <p:pic>
        <p:nvPicPr>
          <p:cNvPr id="10" name="Picture 9" descr="sdbor_tin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114" y="4613878"/>
            <a:ext cx="620457" cy="406744"/>
          </a:xfrm>
          <a:prstGeom prst="rect">
            <a:avLst/>
          </a:prstGeom>
        </p:spPr>
      </p:pic>
      <p:pic>
        <p:nvPicPr>
          <p:cNvPr id="11" name="Picture 10" descr="nsf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18" y="4682232"/>
            <a:ext cx="418976" cy="421398"/>
          </a:xfrm>
          <a:prstGeom prst="rect">
            <a:avLst/>
          </a:prstGeom>
        </p:spPr>
      </p:pic>
      <p:pic>
        <p:nvPicPr>
          <p:cNvPr id="12" name="Picture 11" descr="gpn.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0392" y="4745810"/>
            <a:ext cx="648016" cy="316473"/>
          </a:xfrm>
          <a:prstGeom prst="rect">
            <a:avLst/>
          </a:prstGeom>
        </p:spPr>
      </p:pic>
      <p:pic>
        <p:nvPicPr>
          <p:cNvPr id="13" name="Picture 12" descr="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7123" y="4720540"/>
            <a:ext cx="906722" cy="317790"/>
          </a:xfrm>
          <a:prstGeom prst="rect">
            <a:avLst/>
          </a:prstGeom>
        </p:spPr>
      </p:pic>
      <p:sp>
        <p:nvSpPr>
          <p:cNvPr id="16" name="TextBox 15"/>
          <p:cNvSpPr txBox="1"/>
          <p:nvPr/>
        </p:nvSpPr>
        <p:spPr>
          <a:xfrm>
            <a:off x="4634107" y="0"/>
            <a:ext cx="4509893" cy="1200328"/>
          </a:xfrm>
          <a:prstGeom prst="rect">
            <a:avLst/>
          </a:prstGeom>
          <a:noFill/>
        </p:spPr>
        <p:txBody>
          <a:bodyPr wrap="square" rtlCol="0">
            <a:spAutoFit/>
          </a:bodyPr>
          <a:lstStyle/>
          <a:p>
            <a:r>
              <a:rPr lang="en-US" sz="800" dirty="0"/>
              <a:t>This document is a result of work by ESnet for the </a:t>
            </a:r>
            <a:r>
              <a:rPr lang="en-US" sz="800" dirty="0" err="1"/>
              <a:t>Fasterdata</a:t>
            </a:r>
            <a:r>
              <a:rPr lang="en-US" sz="800" dirty="0"/>
              <a:t> knowledgebase (</a:t>
            </a:r>
            <a:r>
              <a:rPr lang="en-US" sz="800" dirty="0">
                <a:hlinkClick r:id="rId10"/>
              </a:rPr>
              <a:t>http://</a:t>
            </a:r>
            <a:r>
              <a:rPr lang="en-US" sz="800" dirty="0" smtClean="0">
                <a:hlinkClick r:id="rId10"/>
              </a:rPr>
              <a:t>fasterdata.es.net</a:t>
            </a:r>
            <a:r>
              <a:rPr lang="en-US" sz="800" dirty="0" smtClean="0"/>
              <a:t>) </a:t>
            </a:r>
            <a:r>
              <a:rPr lang="en-US" sz="800" dirty="0"/>
              <a:t>and is licensed under CC BY-NC-ND 4.0 (</a:t>
            </a:r>
            <a:r>
              <a:rPr lang="en-US" sz="800" dirty="0">
                <a:hlinkClick r:id="rId11"/>
              </a:rPr>
              <a:t>https://creativecommons.org/licenses/by-nc-nd/4.0</a:t>
            </a:r>
            <a:r>
              <a:rPr lang="en-US" sz="800" dirty="0" smtClean="0">
                <a:hlinkClick r:id="rId11"/>
              </a:rPr>
              <a:t>/</a:t>
            </a:r>
            <a:r>
              <a:rPr lang="en-US" sz="800" dirty="0" smtClean="0"/>
              <a:t>)</a:t>
            </a:r>
            <a:r>
              <a:rPr lang="en-US" sz="800" dirty="0"/>
              <a:t>. </a:t>
            </a:r>
          </a:p>
          <a:p>
            <a:endParaRPr lang="en-US" sz="800" dirty="0"/>
          </a:p>
          <a:p>
            <a:r>
              <a:rPr lang="en-US" sz="800" dirty="0"/>
              <a:t>© 2015, The Regents of the University of California, through Lawrence Berkeley National Laboratory (subject to receipt of any required approvals from the U.S. Dept. of Energy).  All rights reserved.</a:t>
            </a:r>
          </a:p>
          <a:p>
            <a:endParaRPr lang="en-US" sz="800" dirty="0"/>
          </a:p>
          <a:p>
            <a:r>
              <a:rPr lang="en-US" sz="800" b="1" i="1" dirty="0"/>
              <a:t>NOTICE</a:t>
            </a:r>
            <a:r>
              <a:rPr lang="en-US" sz="800" dirty="0"/>
              <a:t>.  This material is owned by the U.S. Department of Energy.  As such, the U.S. Government has been granted for itself and others acting on its behalf a paid-up, nonexclusive, irrevocable, worldwide license in the material to reproduce, prepare derivative works, and perform publicly and display publicly. </a:t>
            </a:r>
          </a:p>
        </p:txBody>
      </p:sp>
    </p:spTree>
    <p:extLst>
      <p:ext uri="{BB962C8B-B14F-4D97-AF65-F5344CB8AC3E}">
        <p14:creationId xmlns:p14="http://schemas.microsoft.com/office/powerpoint/2010/main" val="3007906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…but</a:t>
            </a:r>
            <a:endParaRPr lang="en-US" sz="3200" dirty="0"/>
          </a:p>
        </p:txBody>
      </p:sp>
      <p:sp>
        <p:nvSpPr>
          <p:cNvPr id="3" name="Content Placeholder 2"/>
          <p:cNvSpPr>
            <a:spLocks noGrp="1"/>
          </p:cNvSpPr>
          <p:nvPr>
            <p:ph idx="1"/>
          </p:nvPr>
        </p:nvSpPr>
        <p:spPr>
          <a:xfrm>
            <a:off x="457200" y="1063228"/>
            <a:ext cx="8229600" cy="3699272"/>
          </a:xfrm>
        </p:spPr>
        <p:txBody>
          <a:bodyPr>
            <a:normAutofit fontScale="92500" lnSpcReduction="20000"/>
          </a:bodyPr>
          <a:lstStyle/>
          <a:p>
            <a:pPr>
              <a:buFont typeface="Arial"/>
              <a:buChar char="•"/>
            </a:pPr>
            <a:r>
              <a:rPr lang="en-US" dirty="0" smtClean="0"/>
              <a:t>There are costs associated with all of this</a:t>
            </a:r>
          </a:p>
          <a:p>
            <a:pPr lvl="1">
              <a:buFont typeface="Arial"/>
              <a:buChar char="•"/>
            </a:pPr>
            <a:r>
              <a:rPr lang="en-US" dirty="0" smtClean="0"/>
              <a:t>Servers (DTN, </a:t>
            </a:r>
            <a:r>
              <a:rPr lang="en-US" dirty="0" err="1" smtClean="0"/>
              <a:t>perfSONAR</a:t>
            </a:r>
            <a:r>
              <a:rPr lang="en-US" dirty="0" smtClean="0"/>
              <a:t>) are expensive.  So are software licenses for data movement tools</a:t>
            </a:r>
          </a:p>
          <a:p>
            <a:pPr lvl="1">
              <a:buFont typeface="Arial"/>
              <a:buChar char="•"/>
            </a:pPr>
            <a:r>
              <a:rPr lang="en-US" dirty="0" smtClean="0"/>
              <a:t>Router/Switch upgrades can get expensive depending on the speeds required and number to be purchased</a:t>
            </a:r>
          </a:p>
          <a:p>
            <a:pPr lvl="1">
              <a:buFont typeface="Arial"/>
              <a:buChar char="•"/>
            </a:pPr>
            <a:r>
              <a:rPr lang="en-US" dirty="0" smtClean="0"/>
              <a:t>Humans need to install all of this, and them maintain it long term</a:t>
            </a:r>
          </a:p>
          <a:p>
            <a:pPr>
              <a:buFont typeface="Arial"/>
              <a:buChar char="•"/>
            </a:pPr>
            <a:r>
              <a:rPr lang="en-US" dirty="0" smtClean="0"/>
              <a:t>This talk will discuss some of these costs and prioritize behaviors that are cost effective</a:t>
            </a:r>
          </a:p>
          <a:p>
            <a:pPr lvl="1">
              <a:buFont typeface="Arial"/>
              <a:buChar char="•"/>
            </a:pPr>
            <a:r>
              <a:rPr lang="en-US" dirty="0"/>
              <a:t>T</a:t>
            </a:r>
            <a:r>
              <a:rPr lang="en-US" dirty="0" smtClean="0"/>
              <a:t>his isn’t about getting it all for ‘free’</a:t>
            </a:r>
          </a:p>
          <a:p>
            <a:pPr lvl="1">
              <a:buFont typeface="Arial"/>
              <a:buChar char="•"/>
            </a:pPr>
            <a:r>
              <a:rPr lang="en-US" dirty="0" smtClean="0"/>
              <a:t>This is about being smart with a limited budget to address the items that will help guarantee success</a:t>
            </a:r>
          </a:p>
          <a:p>
            <a:pPr lvl="1">
              <a:buFont typeface="Arial"/>
              <a:buChar char="•"/>
            </a:pPr>
            <a:r>
              <a:rPr lang="en-US" dirty="0" smtClean="0"/>
              <a:t>Some problems can only be solved with $, others can be partially addressed with time and effort</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6</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70485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(Quick) Introduction and Problem Statement</a:t>
            </a:r>
          </a:p>
          <a:p>
            <a:pPr>
              <a:buFont typeface="Arial"/>
              <a:buChar char="•"/>
            </a:pPr>
            <a:r>
              <a:rPr lang="en-US" b="1" i="1" dirty="0" smtClean="0">
                <a:solidFill>
                  <a:srgbClr val="FF6600"/>
                </a:solidFill>
              </a:rPr>
              <a:t>What are We Optimizing for?</a:t>
            </a:r>
          </a:p>
          <a:p>
            <a:pPr>
              <a:buFont typeface="Arial"/>
              <a:buChar char="•"/>
            </a:pPr>
            <a:r>
              <a:rPr lang="en-US" dirty="0" smtClean="0"/>
              <a:t>Components to Address &amp; Discussion of Costs</a:t>
            </a:r>
          </a:p>
          <a:p>
            <a:pPr>
              <a:buFont typeface="Arial"/>
              <a:buChar char="•"/>
            </a:pPr>
            <a:r>
              <a:rPr lang="en-US" dirty="0" smtClean="0"/>
              <a:t>Scaling Up: Budgeting for Future Improvements</a:t>
            </a:r>
          </a:p>
          <a:p>
            <a:pPr>
              <a:buFont typeface="Arial"/>
              <a:buChar char="•"/>
            </a:pPr>
            <a:r>
              <a:rPr lang="en-US" dirty="0" smtClean="0"/>
              <a:t>Conclusion</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5890239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are We Optimizing for?</a:t>
            </a:r>
            <a:endParaRPr lang="en-US" sz="3200" dirty="0"/>
          </a:p>
        </p:txBody>
      </p:sp>
      <p:sp>
        <p:nvSpPr>
          <p:cNvPr id="3" name="Content Placeholder 2"/>
          <p:cNvSpPr>
            <a:spLocks noGrp="1"/>
          </p:cNvSpPr>
          <p:nvPr>
            <p:ph idx="1"/>
          </p:nvPr>
        </p:nvSpPr>
        <p:spPr>
          <a:xfrm>
            <a:off x="457200" y="1063228"/>
            <a:ext cx="8229600" cy="3699272"/>
          </a:xfrm>
        </p:spPr>
        <p:txBody>
          <a:bodyPr>
            <a:normAutofit/>
          </a:bodyPr>
          <a:lstStyle/>
          <a:p>
            <a:pPr>
              <a:buFont typeface="Arial"/>
              <a:buChar char="•"/>
            </a:pPr>
            <a:r>
              <a:rPr lang="en-US" dirty="0" smtClean="0"/>
              <a:t>The goal of the Science DMZ enclave is to improve the outcomes of science by making use of a network a ‘non factor’:</a:t>
            </a:r>
          </a:p>
          <a:p>
            <a:pPr lvl="1">
              <a:buFont typeface="Arial"/>
              <a:buChar char="•"/>
            </a:pPr>
            <a:r>
              <a:rPr lang="en-US" dirty="0" smtClean="0"/>
              <a:t>Applications and servers for data movement activities that </a:t>
            </a:r>
            <a:r>
              <a:rPr lang="en-US" b="1" i="1" dirty="0" smtClean="0"/>
              <a:t>Just Work ™</a:t>
            </a:r>
          </a:p>
          <a:p>
            <a:pPr lvl="1">
              <a:buFont typeface="Arial"/>
              <a:buChar char="•"/>
            </a:pPr>
            <a:r>
              <a:rPr lang="en-US" dirty="0" smtClean="0"/>
              <a:t>Migration of science flows to a network path that:</a:t>
            </a:r>
          </a:p>
          <a:p>
            <a:pPr lvl="2"/>
            <a:r>
              <a:rPr lang="en-US" dirty="0" smtClean="0"/>
              <a:t>Is free of enterprise congestion</a:t>
            </a:r>
          </a:p>
          <a:p>
            <a:pPr lvl="2"/>
            <a:r>
              <a:rPr lang="en-US" dirty="0" smtClean="0"/>
              <a:t>Is capable of delivering line rate bursts from the science gear</a:t>
            </a:r>
          </a:p>
          <a:p>
            <a:pPr lvl="1">
              <a:buFont typeface="Arial"/>
              <a:buChar char="•"/>
            </a:pPr>
            <a:r>
              <a:rPr lang="en-US" dirty="0" smtClean="0"/>
              <a:t>Security posture that is ‘right sized’ for the application/use case</a:t>
            </a:r>
          </a:p>
          <a:p>
            <a:pPr lvl="1">
              <a:buFont typeface="Arial"/>
              <a:buChar char="•"/>
            </a:pPr>
            <a:r>
              <a:rPr lang="en-US" dirty="0" smtClean="0"/>
              <a:t>Performance is predictable and verifiable</a:t>
            </a:r>
          </a:p>
          <a:p>
            <a:pPr lvl="1">
              <a:buFont typeface="Arial"/>
              <a:buChar char="•"/>
            </a:pPr>
            <a:endParaRPr lang="en-US" dirty="0" smtClean="0"/>
          </a:p>
          <a:p>
            <a:r>
              <a:rPr lang="en-US" dirty="0" smtClean="0"/>
              <a:t>Lets dig in deeper on these … but lets also remember our friend TCP</a:t>
            </a:r>
          </a:p>
        </p:txBody>
      </p:sp>
      <p:sp>
        <p:nvSpPr>
          <p:cNvPr id="6"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8"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24058180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TCP – Ubiquitous and Fragile</a:t>
            </a:r>
            <a:endParaRPr lang="en-US" sz="3200" dirty="0"/>
          </a:p>
        </p:txBody>
      </p:sp>
      <p:sp>
        <p:nvSpPr>
          <p:cNvPr id="3" name="Content Placeholder 2"/>
          <p:cNvSpPr>
            <a:spLocks noGrp="1"/>
          </p:cNvSpPr>
          <p:nvPr>
            <p:ph idx="1"/>
          </p:nvPr>
        </p:nvSpPr>
        <p:spPr/>
        <p:txBody>
          <a:bodyPr>
            <a:normAutofit fontScale="92500"/>
          </a:bodyPr>
          <a:lstStyle/>
          <a:p>
            <a:r>
              <a:rPr lang="en-US" dirty="0" smtClean="0"/>
              <a:t>Networks provide connectivity between hosts – how do hosts see the network?</a:t>
            </a:r>
          </a:p>
          <a:p>
            <a:pPr lvl="1"/>
            <a:r>
              <a:rPr lang="en-US" dirty="0" smtClean="0"/>
              <a:t>From an application’s perspective, the interface to “the other end” is a socket</a:t>
            </a:r>
          </a:p>
          <a:p>
            <a:pPr lvl="1"/>
            <a:r>
              <a:rPr lang="en-US" dirty="0" smtClean="0"/>
              <a:t>Communication is between applications – mostly over TCP</a:t>
            </a:r>
          </a:p>
          <a:p>
            <a:r>
              <a:rPr lang="en-US" dirty="0" smtClean="0"/>
              <a:t>TCP – the fragile workhorse</a:t>
            </a:r>
          </a:p>
          <a:p>
            <a:pPr lvl="1"/>
            <a:r>
              <a:rPr lang="en-US" dirty="0" smtClean="0"/>
              <a:t>TCP is (for very good reasons) timid – packet loss is interpreted as congestion</a:t>
            </a:r>
          </a:p>
          <a:p>
            <a:pPr lvl="1"/>
            <a:r>
              <a:rPr lang="en-US" dirty="0" smtClean="0"/>
              <a:t>Packet loss in conjunction with latency is a performance killer</a:t>
            </a:r>
          </a:p>
          <a:p>
            <a:pPr lvl="1"/>
            <a:r>
              <a:rPr lang="en-US" dirty="0"/>
              <a:t>Like it or not, TCP is used for the vast majority of data transfer </a:t>
            </a:r>
            <a:r>
              <a:rPr lang="en-US" dirty="0" smtClean="0"/>
              <a:t>applications (more than 95% of ESnet traffic is TCP)</a:t>
            </a:r>
          </a:p>
        </p:txBody>
      </p:sp>
      <p:sp>
        <p:nvSpPr>
          <p:cNvPr id="8" name="Date Placeholder 3"/>
          <p:cNvSpPr>
            <a:spLocks noGrp="1"/>
          </p:cNvSpPr>
          <p:nvPr>
            <p:ph type="dt" sz="half" idx="10"/>
          </p:nvPr>
        </p:nvSpPr>
        <p:spPr>
          <a:xfrm>
            <a:off x="212864" y="4938118"/>
            <a:ext cx="3238500" cy="13692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7/16/15</a:t>
            </a:fld>
            <a:endParaRPr lang="en-US" sz="800" dirty="0">
              <a:solidFill>
                <a:prstClr val="black"/>
              </a:solidFill>
              <a:latin typeface="Arial"/>
            </a:endParaRPr>
          </a:p>
        </p:txBody>
      </p:sp>
      <p:sp>
        <p:nvSpPr>
          <p:cNvPr id="9" name="Text Placeholder 7"/>
          <p:cNvSpPr txBox="1">
            <a:spLocks/>
          </p:cNvSpPr>
          <p:nvPr/>
        </p:nvSpPr>
        <p:spPr bwMode="auto">
          <a:xfrm>
            <a:off x="6062134" y="4792432"/>
            <a:ext cx="3081866" cy="31677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marL="342900" indent="-342900" algn="l" defTabSz="457200" rtl="0" eaLnBrk="0" fontAlgn="base" hangingPunct="0">
              <a:spcBef>
                <a:spcPts val="1200"/>
              </a:spcBef>
              <a:spcAft>
                <a:spcPct val="0"/>
              </a:spcAft>
              <a:buFontTx/>
              <a:buNone/>
              <a:defRPr sz="1400" kern="1200">
                <a:solidFill>
                  <a:schemeClr val="tx1">
                    <a:lumMod val="50000"/>
                    <a:lumOff val="50000"/>
                  </a:schemeClr>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fontAlgn="auto" hangingPunct="1">
              <a:spcAft>
                <a:spcPts val="0"/>
              </a:spcAft>
              <a:defRPr/>
            </a:pPr>
            <a:r>
              <a:rPr lang="en-US" sz="800" dirty="0" smtClean="0">
                <a:ea typeface="+mn-ea"/>
                <a:cs typeface="+mn-cs"/>
              </a:rPr>
              <a:t>© </a:t>
            </a:r>
            <a:r>
              <a:rPr lang="en-US" sz="800" dirty="0">
                <a:ea typeface="+mn-ea"/>
                <a:cs typeface="+mn-cs"/>
              </a:rPr>
              <a:t>2015, The Regents of the University of California, through Lawrence Berkeley National Laboratory and is licensed under </a:t>
            </a:r>
            <a:r>
              <a:rPr lang="en-US" sz="800" dirty="0" smtClean="0">
                <a:ea typeface="+mn-ea"/>
                <a:cs typeface="+mn-cs"/>
                <a:hlinkClick r:id="rId4"/>
              </a:rPr>
              <a:t>CC BY-NC-ND 4.0</a:t>
            </a:r>
            <a:r>
              <a:rPr lang="en-US" sz="800" dirty="0" smtClean="0">
                <a:ea typeface="+mn-ea"/>
                <a:cs typeface="+mn-cs"/>
              </a:rPr>
              <a:t> </a:t>
            </a:r>
          </a:p>
        </p:txBody>
      </p:sp>
    </p:spTree>
    <p:extLst>
      <p:ext uri="{BB962C8B-B14F-4D97-AF65-F5344CB8AC3E}">
        <p14:creationId xmlns:p14="http://schemas.microsoft.com/office/powerpoint/2010/main" val="17292771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Snet 1">
      <a:dk1>
        <a:srgbClr val="58585B"/>
      </a:dk1>
      <a:lt1>
        <a:sysClr val="window" lastClr="FFFFFF"/>
      </a:lt1>
      <a:dk2>
        <a:srgbClr val="58585B"/>
      </a:dk2>
      <a:lt2>
        <a:srgbClr val="A7A9AB"/>
      </a:lt2>
      <a:accent1>
        <a:srgbClr val="2DB2CF"/>
      </a:accent1>
      <a:accent2>
        <a:srgbClr val="266782"/>
      </a:accent2>
      <a:accent3>
        <a:srgbClr val="9DBA3B"/>
      </a:accent3>
      <a:accent4>
        <a:srgbClr val="A7A9AB"/>
      </a:accent4>
      <a:accent5>
        <a:srgbClr val="58585B"/>
      </a:accent5>
      <a:accent6>
        <a:srgbClr val="D2E9EE"/>
      </a:accent6>
      <a:hlink>
        <a:srgbClr val="266782"/>
      </a:hlink>
      <a:folHlink>
        <a:srgbClr val="504F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8600" indent="-228600">
          <a:spcBef>
            <a:spcPts val="880"/>
          </a:spcBef>
          <a:buClr>
            <a:srgbClr val="2DB2CF"/>
          </a:buClr>
          <a:defRPr sz="2000" dirty="0" smtClean="0">
            <a:solidFill>
              <a:srgbClr val="58585B"/>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3625</TotalTime>
  <Words>7537</Words>
  <Application>Microsoft Macintosh PowerPoint</Application>
  <PresentationFormat>On-screen Show (16:9)</PresentationFormat>
  <Paragraphs>693</Paragraphs>
  <Slides>50</Slides>
  <Notes>44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The Science DMZ on a Budget</vt:lpstr>
      <vt:lpstr>Overview</vt:lpstr>
      <vt:lpstr>Motivation</vt:lpstr>
      <vt:lpstr>The Wrong Way</vt:lpstr>
      <vt:lpstr>The Science DMZ in 1 Slide</vt:lpstr>
      <vt:lpstr>…but</vt:lpstr>
      <vt:lpstr>Overview</vt:lpstr>
      <vt:lpstr>What are We Optimizing for?</vt:lpstr>
      <vt:lpstr>TCP – Ubiquitous and Fragile</vt:lpstr>
      <vt:lpstr>A small amount of packet loss makes a huge difference in TCP performance</vt:lpstr>
      <vt:lpstr>Thoughts on Optimizing for Cost</vt:lpstr>
      <vt:lpstr>Thoughts on Optimizing for Cost</vt:lpstr>
      <vt:lpstr>Overview</vt:lpstr>
      <vt:lpstr>Network Path</vt:lpstr>
      <vt:lpstr>Multiple Ingress Flows, Common Egress</vt:lpstr>
      <vt:lpstr>Output Queue Drops – Common Locations</vt:lpstr>
      <vt:lpstr>Components to Address – Network Devices &amp; Design</vt:lpstr>
      <vt:lpstr>Components to Address – Network Devices &amp; Design</vt:lpstr>
      <vt:lpstr>Components to Address – Network Devices &amp; Design</vt:lpstr>
      <vt:lpstr>Network Path Costs</vt:lpstr>
      <vt:lpstr>Science DMZ Security</vt:lpstr>
      <vt:lpstr>Placement Outside the Firewall</vt:lpstr>
      <vt:lpstr>Firewall Performance Example</vt:lpstr>
      <vt:lpstr>A word on Firewall Internals</vt:lpstr>
      <vt:lpstr>Notional 10G Network Between Devices</vt:lpstr>
      <vt:lpstr>Firewall Capabilities and Science Traffic</vt:lpstr>
      <vt:lpstr>Security Without Firewalls</vt:lpstr>
      <vt:lpstr>Components to Address – Security Posture</vt:lpstr>
      <vt:lpstr>Components to Address – Security Posture</vt:lpstr>
      <vt:lpstr>Firewalls As Access Lists</vt:lpstr>
      <vt:lpstr>Security Costs</vt:lpstr>
      <vt:lpstr>Addressing Data Movement – Data Transfer Node &amp; Tools</vt:lpstr>
      <vt:lpstr>Data Movement Server Costs</vt:lpstr>
      <vt:lpstr>Data Transfer Tool Comparison</vt:lpstr>
      <vt:lpstr>Data Movement Software Costs</vt:lpstr>
      <vt:lpstr>Performance Monitoring</vt:lpstr>
      <vt:lpstr>Soft Network Failures – Hidden Problems</vt:lpstr>
      <vt:lpstr>Sample Soft Failures</vt:lpstr>
      <vt:lpstr>perfSONAR Dashboard: http://ps-dashboard.es.net </vt:lpstr>
      <vt:lpstr>Performance Monitoring Costs</vt:lpstr>
      <vt:lpstr>Overview</vt:lpstr>
      <vt:lpstr>Scaling Up: Budgeting for Future Improvements</vt:lpstr>
      <vt:lpstr>Scaling Up: Networking</vt:lpstr>
      <vt:lpstr>Scaling Up: Security</vt:lpstr>
      <vt:lpstr>Scaling Up: Monitoring</vt:lpstr>
      <vt:lpstr>Scaling Up: Data Movement</vt:lpstr>
      <vt:lpstr>Overview</vt:lpstr>
      <vt:lpstr>Conclusions</vt:lpstr>
      <vt:lpstr>Links</vt:lpstr>
      <vt:lpstr>The Science DMZ on a Budget</vt:lpstr>
    </vt:vector>
  </TitlesOfParts>
  <Manager/>
  <Company>Lawrence Berkekley Nationl Lab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teid05</dc:creator>
  <cp:keywords/>
  <dc:description/>
  <cp:lastModifiedBy>Jason Zurawski</cp:lastModifiedBy>
  <cp:revision>122</cp:revision>
  <cp:lastPrinted>2014-05-19T17:57:32Z</cp:lastPrinted>
  <dcterms:created xsi:type="dcterms:W3CDTF">2014-07-28T21:57:32Z</dcterms:created>
  <dcterms:modified xsi:type="dcterms:W3CDTF">2015-07-16T20:44:37Z</dcterms:modified>
  <cp:category/>
</cp:coreProperties>
</file>